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360"/>
  </p:notesMasterIdLst>
  <p:handoutMasterIdLst>
    <p:handoutMasterId r:id="rId361"/>
  </p:handout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5" r:id="rId18"/>
    <p:sldId id="342" r:id="rId19"/>
    <p:sldId id="331" r:id="rId20"/>
    <p:sldId id="332" r:id="rId21"/>
    <p:sldId id="333" r:id="rId22"/>
    <p:sldId id="334" r:id="rId23"/>
    <p:sldId id="343" r:id="rId24"/>
    <p:sldId id="344" r:id="rId25"/>
    <p:sldId id="345" r:id="rId26"/>
    <p:sldId id="346" r:id="rId27"/>
    <p:sldId id="347" r:id="rId28"/>
    <p:sldId id="348" r:id="rId29"/>
    <p:sldId id="349" r:id="rId30"/>
    <p:sldId id="350" r:id="rId31"/>
    <p:sldId id="351" r:id="rId32"/>
    <p:sldId id="352" r:id="rId33"/>
    <p:sldId id="354" r:id="rId34"/>
    <p:sldId id="355" r:id="rId35"/>
    <p:sldId id="356" r:id="rId36"/>
    <p:sldId id="357" r:id="rId37"/>
    <p:sldId id="418" r:id="rId38"/>
    <p:sldId id="419" r:id="rId39"/>
    <p:sldId id="420" r:id="rId40"/>
    <p:sldId id="421" r:id="rId41"/>
    <p:sldId id="422" r:id="rId42"/>
    <p:sldId id="358" r:id="rId43"/>
    <p:sldId id="359" r:id="rId44"/>
    <p:sldId id="360" r:id="rId45"/>
    <p:sldId id="361" r:id="rId46"/>
    <p:sldId id="362" r:id="rId47"/>
    <p:sldId id="363" r:id="rId48"/>
    <p:sldId id="364" r:id="rId49"/>
    <p:sldId id="365" r:id="rId50"/>
    <p:sldId id="366" r:id="rId51"/>
    <p:sldId id="367" r:id="rId52"/>
    <p:sldId id="368" r:id="rId53"/>
    <p:sldId id="353" r:id="rId54"/>
    <p:sldId id="369" r:id="rId55"/>
    <p:sldId id="370" r:id="rId56"/>
    <p:sldId id="371" r:id="rId57"/>
    <p:sldId id="372" r:id="rId58"/>
    <p:sldId id="373" r:id="rId59"/>
    <p:sldId id="374" r:id="rId60"/>
    <p:sldId id="335" r:id="rId61"/>
    <p:sldId id="336" r:id="rId62"/>
    <p:sldId id="337" r:id="rId63"/>
    <p:sldId id="338" r:id="rId64"/>
    <p:sldId id="278" r:id="rId65"/>
    <p:sldId id="279" r:id="rId66"/>
    <p:sldId id="280" r:id="rId67"/>
    <p:sldId id="281" r:id="rId68"/>
    <p:sldId id="282" r:id="rId69"/>
    <p:sldId id="283" r:id="rId70"/>
    <p:sldId id="284" r:id="rId71"/>
    <p:sldId id="330" r:id="rId72"/>
    <p:sldId id="285" r:id="rId73"/>
    <p:sldId id="286" r:id="rId74"/>
    <p:sldId id="287" r:id="rId75"/>
    <p:sldId id="288" r:id="rId76"/>
    <p:sldId id="289" r:id="rId77"/>
    <p:sldId id="290" r:id="rId78"/>
    <p:sldId id="291" r:id="rId79"/>
    <p:sldId id="292" r:id="rId80"/>
    <p:sldId id="293" r:id="rId81"/>
    <p:sldId id="294" r:id="rId82"/>
    <p:sldId id="295" r:id="rId83"/>
    <p:sldId id="296" r:id="rId84"/>
    <p:sldId id="297" r:id="rId85"/>
    <p:sldId id="298" r:id="rId86"/>
    <p:sldId id="299" r:id="rId87"/>
    <p:sldId id="300" r:id="rId88"/>
    <p:sldId id="301" r:id="rId89"/>
    <p:sldId id="302" r:id="rId90"/>
    <p:sldId id="303" r:id="rId91"/>
    <p:sldId id="304" r:id="rId92"/>
    <p:sldId id="305" r:id="rId93"/>
    <p:sldId id="306" r:id="rId94"/>
    <p:sldId id="307" r:id="rId95"/>
    <p:sldId id="308" r:id="rId96"/>
    <p:sldId id="309" r:id="rId97"/>
    <p:sldId id="310" r:id="rId98"/>
    <p:sldId id="311" r:id="rId99"/>
    <p:sldId id="312" r:id="rId100"/>
    <p:sldId id="313" r:id="rId101"/>
    <p:sldId id="314" r:id="rId102"/>
    <p:sldId id="315" r:id="rId103"/>
    <p:sldId id="316" r:id="rId104"/>
    <p:sldId id="317" r:id="rId105"/>
    <p:sldId id="318" r:id="rId106"/>
    <p:sldId id="319" r:id="rId107"/>
    <p:sldId id="320" r:id="rId108"/>
    <p:sldId id="321" r:id="rId109"/>
    <p:sldId id="322" r:id="rId110"/>
    <p:sldId id="323" r:id="rId111"/>
    <p:sldId id="324" r:id="rId112"/>
    <p:sldId id="375" r:id="rId113"/>
    <p:sldId id="376" r:id="rId114"/>
    <p:sldId id="377" r:id="rId115"/>
    <p:sldId id="378" r:id="rId116"/>
    <p:sldId id="379" r:id="rId117"/>
    <p:sldId id="325" r:id="rId118"/>
    <p:sldId id="380" r:id="rId119"/>
    <p:sldId id="423" r:id="rId120"/>
    <p:sldId id="381" r:id="rId121"/>
    <p:sldId id="382" r:id="rId122"/>
    <p:sldId id="383" r:id="rId123"/>
    <p:sldId id="384" r:id="rId124"/>
    <p:sldId id="385" r:id="rId125"/>
    <p:sldId id="386" r:id="rId126"/>
    <p:sldId id="387" r:id="rId127"/>
    <p:sldId id="388" r:id="rId128"/>
    <p:sldId id="390" r:id="rId129"/>
    <p:sldId id="389" r:id="rId130"/>
    <p:sldId id="391" r:id="rId131"/>
    <p:sldId id="392" r:id="rId132"/>
    <p:sldId id="393" r:id="rId133"/>
    <p:sldId id="394" r:id="rId134"/>
    <p:sldId id="395" r:id="rId135"/>
    <p:sldId id="326" r:id="rId136"/>
    <p:sldId id="327" r:id="rId137"/>
    <p:sldId id="328" r:id="rId138"/>
    <p:sldId id="329"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24" r:id="rId162"/>
    <p:sldId id="425" r:id="rId163"/>
    <p:sldId id="426" r:id="rId164"/>
    <p:sldId id="427" r:id="rId165"/>
    <p:sldId id="428" r:id="rId166"/>
    <p:sldId id="429" r:id="rId167"/>
    <p:sldId id="430" r:id="rId168"/>
    <p:sldId id="431" r:id="rId169"/>
    <p:sldId id="432" r:id="rId170"/>
    <p:sldId id="433" r:id="rId171"/>
    <p:sldId id="434" r:id="rId172"/>
    <p:sldId id="435" r:id="rId173"/>
    <p:sldId id="436" r:id="rId174"/>
    <p:sldId id="437" r:id="rId175"/>
    <p:sldId id="438" r:id="rId176"/>
    <p:sldId id="439" r:id="rId177"/>
    <p:sldId id="440" r:id="rId178"/>
    <p:sldId id="441" r:id="rId179"/>
    <p:sldId id="442" r:id="rId180"/>
    <p:sldId id="443" r:id="rId181"/>
    <p:sldId id="444"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583" r:id="rId201"/>
    <p:sldId id="584" r:id="rId202"/>
    <p:sldId id="468" r:id="rId203"/>
    <p:sldId id="469" r:id="rId204"/>
    <p:sldId id="470" r:id="rId205"/>
    <p:sldId id="572" r:id="rId206"/>
    <p:sldId id="577" r:id="rId207"/>
    <p:sldId id="573" r:id="rId208"/>
    <p:sldId id="574" r:id="rId209"/>
    <p:sldId id="575" r:id="rId210"/>
    <p:sldId id="576" r:id="rId211"/>
    <p:sldId id="578" r:id="rId212"/>
    <p:sldId id="445" r:id="rId213"/>
    <p:sldId id="446" r:id="rId214"/>
    <p:sldId id="447" r:id="rId215"/>
    <p:sldId id="448" r:id="rId216"/>
    <p:sldId id="449"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39" r:id="rId300"/>
    <p:sldId id="571" r:id="rId301"/>
    <p:sldId id="554" r:id="rId302"/>
    <p:sldId id="555" r:id="rId303"/>
    <p:sldId id="556" r:id="rId304"/>
    <p:sldId id="557" r:id="rId305"/>
    <p:sldId id="558" r:id="rId306"/>
    <p:sldId id="559" r:id="rId307"/>
    <p:sldId id="560" r:id="rId308"/>
    <p:sldId id="561" r:id="rId309"/>
    <p:sldId id="562" r:id="rId310"/>
    <p:sldId id="563" r:id="rId311"/>
    <p:sldId id="564" r:id="rId312"/>
    <p:sldId id="565" r:id="rId313"/>
    <p:sldId id="566" r:id="rId314"/>
    <p:sldId id="567" r:id="rId315"/>
    <p:sldId id="568" r:id="rId316"/>
    <p:sldId id="569" r:id="rId317"/>
    <p:sldId id="570"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0" r:id="rId334"/>
    <p:sldId id="601" r:id="rId335"/>
    <p:sldId id="602" r:id="rId336"/>
    <p:sldId id="603" r:id="rId337"/>
    <p:sldId id="604" r:id="rId338"/>
    <p:sldId id="605" r:id="rId339"/>
    <p:sldId id="606" r:id="rId340"/>
    <p:sldId id="607" r:id="rId341"/>
    <p:sldId id="608" r:id="rId342"/>
    <p:sldId id="609" r:id="rId343"/>
    <p:sldId id="610" r:id="rId344"/>
    <p:sldId id="611" r:id="rId345"/>
    <p:sldId id="612" r:id="rId346"/>
    <p:sldId id="613" r:id="rId347"/>
    <p:sldId id="614" r:id="rId348"/>
    <p:sldId id="615" r:id="rId349"/>
    <p:sldId id="616" r:id="rId350"/>
    <p:sldId id="617" r:id="rId351"/>
    <p:sldId id="618" r:id="rId352"/>
    <p:sldId id="619" r:id="rId353"/>
    <p:sldId id="620" r:id="rId354"/>
    <p:sldId id="621" r:id="rId355"/>
    <p:sldId id="622" r:id="rId356"/>
    <p:sldId id="623" r:id="rId357"/>
    <p:sldId id="624" r:id="rId358"/>
    <p:sldId id="625" r:id="rId35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A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6" autoAdjust="0"/>
    <p:restoredTop sz="96182" autoAdjust="0"/>
  </p:normalViewPr>
  <p:slideViewPr>
    <p:cSldViewPr showGuides="1">
      <p:cViewPr varScale="1">
        <p:scale>
          <a:sx n="104" d="100"/>
          <a:sy n="104" d="100"/>
        </p:scale>
        <p:origin x="63" y="249"/>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319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handoutMaster" Target="handoutMasters/handoutMaster1.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notesMaster" Target="notesMasters/notesMaster1.xml"/></Relationships>
</file>

<file path=ppt/diagrams/_rels/data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5.png"/><Relationship Id="rId4" Type="http://schemas.openxmlformats.org/officeDocument/2006/relationships/image" Target="../media/image10.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5.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FE69D-B329-440B-BD06-B1739124F436}"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C8D0AA15-3A02-47C3-953F-79B442AADC64}">
      <dgm:prSet/>
      <dgm:spPr/>
      <dgm:t>
        <a:bodyPr/>
        <a:lstStyle/>
        <a:p>
          <a:r>
            <a:rPr lang="en-US"/>
            <a:t>Getting an AWS Practitioner certification can open up various career opportunities for you. As an AWS Practitioner, you will be expected to have a fundamental understanding of AWS services, architecture, security, and compliance. You may find job opportunities in cloud operations, cloud sales, or cloud development.</a:t>
          </a:r>
        </a:p>
      </dgm:t>
    </dgm:pt>
    <dgm:pt modelId="{D536C695-01CF-4DA2-B13C-A7A0E2A199C6}" type="parTrans" cxnId="{BD544A41-A4A9-46E9-AFF4-0A45D56B8CFA}">
      <dgm:prSet/>
      <dgm:spPr/>
      <dgm:t>
        <a:bodyPr/>
        <a:lstStyle/>
        <a:p>
          <a:endParaRPr lang="en-US"/>
        </a:p>
      </dgm:t>
    </dgm:pt>
    <dgm:pt modelId="{CA6E87B9-F7CD-467D-9E18-625123885D3E}" type="sibTrans" cxnId="{BD544A41-A4A9-46E9-AFF4-0A45D56B8CFA}">
      <dgm:prSet/>
      <dgm:spPr/>
      <dgm:t>
        <a:bodyPr/>
        <a:lstStyle/>
        <a:p>
          <a:endParaRPr lang="en-US"/>
        </a:p>
      </dgm:t>
    </dgm:pt>
    <dgm:pt modelId="{636EE9E3-8278-4556-A840-DCB485DE109F}">
      <dgm:prSet/>
      <dgm:spPr/>
      <dgm:t>
        <a:bodyPr/>
        <a:lstStyle/>
        <a:p>
          <a:r>
            <a:rPr lang="en-US"/>
            <a:t>Some of the skills that you may need to develop for a job after getting AWS Practitioner certification could include:</a:t>
          </a:r>
        </a:p>
      </dgm:t>
    </dgm:pt>
    <dgm:pt modelId="{1661FF89-03E9-453B-B10C-ED28E8530F7C}" type="parTrans" cxnId="{E24B0DB2-D216-473F-8CF9-41FA52A4EF9E}">
      <dgm:prSet/>
      <dgm:spPr/>
      <dgm:t>
        <a:bodyPr/>
        <a:lstStyle/>
        <a:p>
          <a:endParaRPr lang="en-US"/>
        </a:p>
      </dgm:t>
    </dgm:pt>
    <dgm:pt modelId="{C791EBFE-5B61-4D90-8354-27A311F3A2D2}" type="sibTrans" cxnId="{E24B0DB2-D216-473F-8CF9-41FA52A4EF9E}">
      <dgm:prSet/>
      <dgm:spPr/>
      <dgm:t>
        <a:bodyPr/>
        <a:lstStyle/>
        <a:p>
          <a:endParaRPr lang="en-US"/>
        </a:p>
      </dgm:t>
    </dgm:pt>
    <dgm:pt modelId="{82B704E3-7A65-4406-8EEB-3F4208E3490E}">
      <dgm:prSet/>
      <dgm:spPr/>
      <dgm:t>
        <a:bodyPr/>
        <a:lstStyle/>
        <a:p>
          <a:r>
            <a:rPr lang="en-US"/>
            <a:t>Knowledge of AWS services and their integration.</a:t>
          </a:r>
        </a:p>
      </dgm:t>
    </dgm:pt>
    <dgm:pt modelId="{B2050889-3586-4C82-9327-41674131DF66}" type="parTrans" cxnId="{AD209540-8BEC-49B5-B1BC-38A4D3C665A3}">
      <dgm:prSet/>
      <dgm:spPr/>
      <dgm:t>
        <a:bodyPr/>
        <a:lstStyle/>
        <a:p>
          <a:endParaRPr lang="en-US"/>
        </a:p>
      </dgm:t>
    </dgm:pt>
    <dgm:pt modelId="{9F9028A9-3474-46C3-8828-19708D3A9A02}" type="sibTrans" cxnId="{AD209540-8BEC-49B5-B1BC-38A4D3C665A3}">
      <dgm:prSet/>
      <dgm:spPr/>
      <dgm:t>
        <a:bodyPr/>
        <a:lstStyle/>
        <a:p>
          <a:endParaRPr lang="en-US"/>
        </a:p>
      </dgm:t>
    </dgm:pt>
    <dgm:pt modelId="{E9EAD365-3BE2-425B-B651-BFEBF5957668}">
      <dgm:prSet/>
      <dgm:spPr/>
      <dgm:t>
        <a:bodyPr/>
        <a:lstStyle/>
        <a:p>
          <a:r>
            <a:rPr lang="en-US"/>
            <a:t>Understanding of cloud security and compliance requirements.</a:t>
          </a:r>
        </a:p>
      </dgm:t>
    </dgm:pt>
    <dgm:pt modelId="{6A8F68AC-553F-4AF3-BAB5-A5AB15C6293C}" type="parTrans" cxnId="{68A859AD-49C3-49EC-93D4-AE5307229AC4}">
      <dgm:prSet/>
      <dgm:spPr/>
      <dgm:t>
        <a:bodyPr/>
        <a:lstStyle/>
        <a:p>
          <a:endParaRPr lang="en-US"/>
        </a:p>
      </dgm:t>
    </dgm:pt>
    <dgm:pt modelId="{559722FB-E59D-4183-8377-D60EC51EB996}" type="sibTrans" cxnId="{68A859AD-49C3-49EC-93D4-AE5307229AC4}">
      <dgm:prSet/>
      <dgm:spPr/>
      <dgm:t>
        <a:bodyPr/>
        <a:lstStyle/>
        <a:p>
          <a:endParaRPr lang="en-US"/>
        </a:p>
      </dgm:t>
    </dgm:pt>
    <dgm:pt modelId="{13AD81BA-80B2-4335-AD2E-BB3534333648}">
      <dgm:prSet/>
      <dgm:spPr/>
      <dgm:t>
        <a:bodyPr/>
        <a:lstStyle/>
        <a:p>
          <a:r>
            <a:rPr lang="en-US"/>
            <a:t>Familiarity with scripting and automation using tools like Python and AWS CLI.</a:t>
          </a:r>
        </a:p>
      </dgm:t>
    </dgm:pt>
    <dgm:pt modelId="{A734461F-71A3-4C49-B589-8864E21A7A83}" type="parTrans" cxnId="{6EB4A3E4-EB03-4133-9D5F-7A3F90260520}">
      <dgm:prSet/>
      <dgm:spPr/>
      <dgm:t>
        <a:bodyPr/>
        <a:lstStyle/>
        <a:p>
          <a:endParaRPr lang="en-US"/>
        </a:p>
      </dgm:t>
    </dgm:pt>
    <dgm:pt modelId="{A40BE3D8-0727-41C4-9032-DC7FE45BE211}" type="sibTrans" cxnId="{6EB4A3E4-EB03-4133-9D5F-7A3F90260520}">
      <dgm:prSet/>
      <dgm:spPr/>
      <dgm:t>
        <a:bodyPr/>
        <a:lstStyle/>
        <a:p>
          <a:endParaRPr lang="en-US"/>
        </a:p>
      </dgm:t>
    </dgm:pt>
    <dgm:pt modelId="{13FD0C17-3225-4E96-AF06-EB273D96E32A}">
      <dgm:prSet/>
      <dgm:spPr/>
      <dgm:t>
        <a:bodyPr/>
        <a:lstStyle/>
        <a:p>
          <a:r>
            <a:rPr lang="en-US" dirty="0"/>
            <a:t>Ability to work with Linux operating systems and use Git for version control.</a:t>
          </a:r>
        </a:p>
      </dgm:t>
    </dgm:pt>
    <dgm:pt modelId="{BED27BC7-08A0-4A78-867B-374CD39A1BA5}" type="parTrans" cxnId="{552EEA70-F16F-45B2-9A88-2B457C0137DC}">
      <dgm:prSet/>
      <dgm:spPr/>
      <dgm:t>
        <a:bodyPr/>
        <a:lstStyle/>
        <a:p>
          <a:endParaRPr lang="en-US"/>
        </a:p>
      </dgm:t>
    </dgm:pt>
    <dgm:pt modelId="{EF313EFF-49CC-464F-90E3-F6008C30E468}" type="sibTrans" cxnId="{552EEA70-F16F-45B2-9A88-2B457C0137DC}">
      <dgm:prSet/>
      <dgm:spPr/>
      <dgm:t>
        <a:bodyPr/>
        <a:lstStyle/>
        <a:p>
          <a:endParaRPr lang="en-US"/>
        </a:p>
      </dgm:t>
    </dgm:pt>
    <dgm:pt modelId="{A2DF98CE-41FE-490F-9B1C-4A057C31BD0A}">
      <dgm:prSet/>
      <dgm:spPr/>
      <dgm:t>
        <a:bodyPr/>
        <a:lstStyle/>
        <a:p>
          <a:r>
            <a:rPr lang="en-US"/>
            <a:t>Project management skills using tools like Trello.</a:t>
          </a:r>
        </a:p>
      </dgm:t>
    </dgm:pt>
    <dgm:pt modelId="{AE4768A7-2FA7-47DB-ADF7-8F7A094A0492}" type="parTrans" cxnId="{299CFF75-C551-4DE9-BD6B-83AB755944FB}">
      <dgm:prSet/>
      <dgm:spPr/>
      <dgm:t>
        <a:bodyPr/>
        <a:lstStyle/>
        <a:p>
          <a:endParaRPr lang="en-US"/>
        </a:p>
      </dgm:t>
    </dgm:pt>
    <dgm:pt modelId="{D7638B7C-DD46-4323-8A02-8B79657F16CA}" type="sibTrans" cxnId="{299CFF75-C551-4DE9-BD6B-83AB755944FB}">
      <dgm:prSet/>
      <dgm:spPr/>
      <dgm:t>
        <a:bodyPr/>
        <a:lstStyle/>
        <a:p>
          <a:endParaRPr lang="en-US"/>
        </a:p>
      </dgm:t>
    </dgm:pt>
    <dgm:pt modelId="{32AA3BAF-1C9F-4F46-84BC-25370B0B00F5}" type="pres">
      <dgm:prSet presAssocID="{9A7FE69D-B329-440B-BD06-B1739124F436}" presName="vert0" presStyleCnt="0">
        <dgm:presLayoutVars>
          <dgm:dir/>
          <dgm:animOne val="branch"/>
          <dgm:animLvl val="lvl"/>
        </dgm:presLayoutVars>
      </dgm:prSet>
      <dgm:spPr/>
    </dgm:pt>
    <dgm:pt modelId="{FC7D489F-694F-460C-ADE4-0CEE89769B2C}" type="pres">
      <dgm:prSet presAssocID="{C8D0AA15-3A02-47C3-953F-79B442AADC64}" presName="thickLine" presStyleLbl="alignNode1" presStyleIdx="0" presStyleCnt="7"/>
      <dgm:spPr/>
    </dgm:pt>
    <dgm:pt modelId="{AD3ACAA2-4534-490F-AB24-6FBD3F1FC044}" type="pres">
      <dgm:prSet presAssocID="{C8D0AA15-3A02-47C3-953F-79B442AADC64}" presName="horz1" presStyleCnt="0"/>
      <dgm:spPr/>
    </dgm:pt>
    <dgm:pt modelId="{D57D677E-111E-4008-A2B4-41164AF23E57}" type="pres">
      <dgm:prSet presAssocID="{C8D0AA15-3A02-47C3-953F-79B442AADC64}" presName="tx1" presStyleLbl="revTx" presStyleIdx="0" presStyleCnt="7"/>
      <dgm:spPr/>
    </dgm:pt>
    <dgm:pt modelId="{8241BB6E-320E-4B8A-B3E0-0684D5285E39}" type="pres">
      <dgm:prSet presAssocID="{C8D0AA15-3A02-47C3-953F-79B442AADC64}" presName="vert1" presStyleCnt="0"/>
      <dgm:spPr/>
    </dgm:pt>
    <dgm:pt modelId="{1D1BE9C7-A77D-48D6-AE46-DE922CD4DB09}" type="pres">
      <dgm:prSet presAssocID="{636EE9E3-8278-4556-A840-DCB485DE109F}" presName="thickLine" presStyleLbl="alignNode1" presStyleIdx="1" presStyleCnt="7"/>
      <dgm:spPr/>
    </dgm:pt>
    <dgm:pt modelId="{F9689D39-FDBC-4EA1-9D13-F954155CCB04}" type="pres">
      <dgm:prSet presAssocID="{636EE9E3-8278-4556-A840-DCB485DE109F}" presName="horz1" presStyleCnt="0"/>
      <dgm:spPr/>
    </dgm:pt>
    <dgm:pt modelId="{4104ED4C-8FB2-4BFB-AC26-BABB21F6D053}" type="pres">
      <dgm:prSet presAssocID="{636EE9E3-8278-4556-A840-DCB485DE109F}" presName="tx1" presStyleLbl="revTx" presStyleIdx="1" presStyleCnt="7"/>
      <dgm:spPr/>
    </dgm:pt>
    <dgm:pt modelId="{34E1526A-38EC-443B-8F03-23C2A5E7D850}" type="pres">
      <dgm:prSet presAssocID="{636EE9E3-8278-4556-A840-DCB485DE109F}" presName="vert1" presStyleCnt="0"/>
      <dgm:spPr/>
    </dgm:pt>
    <dgm:pt modelId="{5451E68F-A02A-4697-876F-8362E0C72890}" type="pres">
      <dgm:prSet presAssocID="{82B704E3-7A65-4406-8EEB-3F4208E3490E}" presName="thickLine" presStyleLbl="alignNode1" presStyleIdx="2" presStyleCnt="7"/>
      <dgm:spPr/>
    </dgm:pt>
    <dgm:pt modelId="{AFA57BCF-F2FB-431E-8E86-213D9A3F4FCC}" type="pres">
      <dgm:prSet presAssocID="{82B704E3-7A65-4406-8EEB-3F4208E3490E}" presName="horz1" presStyleCnt="0"/>
      <dgm:spPr/>
    </dgm:pt>
    <dgm:pt modelId="{A0F85625-548D-4363-BA33-C1EB90ABE9DF}" type="pres">
      <dgm:prSet presAssocID="{82B704E3-7A65-4406-8EEB-3F4208E3490E}" presName="tx1" presStyleLbl="revTx" presStyleIdx="2" presStyleCnt="7"/>
      <dgm:spPr/>
    </dgm:pt>
    <dgm:pt modelId="{16DABCB9-EDB9-4E82-8568-8E44022B465E}" type="pres">
      <dgm:prSet presAssocID="{82B704E3-7A65-4406-8EEB-3F4208E3490E}" presName="vert1" presStyleCnt="0"/>
      <dgm:spPr/>
    </dgm:pt>
    <dgm:pt modelId="{437E0B8A-F478-4FF8-BC12-C78EA05FCFE1}" type="pres">
      <dgm:prSet presAssocID="{E9EAD365-3BE2-425B-B651-BFEBF5957668}" presName="thickLine" presStyleLbl="alignNode1" presStyleIdx="3" presStyleCnt="7"/>
      <dgm:spPr/>
    </dgm:pt>
    <dgm:pt modelId="{A4C547F2-AFA7-40D7-958F-8749CECDD483}" type="pres">
      <dgm:prSet presAssocID="{E9EAD365-3BE2-425B-B651-BFEBF5957668}" presName="horz1" presStyleCnt="0"/>
      <dgm:spPr/>
    </dgm:pt>
    <dgm:pt modelId="{A9C034B8-C9B1-4B39-ACF1-562FE2F584AC}" type="pres">
      <dgm:prSet presAssocID="{E9EAD365-3BE2-425B-B651-BFEBF5957668}" presName="tx1" presStyleLbl="revTx" presStyleIdx="3" presStyleCnt="7"/>
      <dgm:spPr/>
    </dgm:pt>
    <dgm:pt modelId="{3342611A-91E4-4ED5-9B5D-B091078E9858}" type="pres">
      <dgm:prSet presAssocID="{E9EAD365-3BE2-425B-B651-BFEBF5957668}" presName="vert1" presStyleCnt="0"/>
      <dgm:spPr/>
    </dgm:pt>
    <dgm:pt modelId="{D3DF50B7-BE68-4224-A6AB-9DC75BFB22B5}" type="pres">
      <dgm:prSet presAssocID="{13AD81BA-80B2-4335-AD2E-BB3534333648}" presName="thickLine" presStyleLbl="alignNode1" presStyleIdx="4" presStyleCnt="7"/>
      <dgm:spPr/>
    </dgm:pt>
    <dgm:pt modelId="{751014B8-0E95-4A9D-881C-0A2C92950398}" type="pres">
      <dgm:prSet presAssocID="{13AD81BA-80B2-4335-AD2E-BB3534333648}" presName="horz1" presStyleCnt="0"/>
      <dgm:spPr/>
    </dgm:pt>
    <dgm:pt modelId="{9DDF65F8-E6F2-4156-A16C-51B0639EAFBF}" type="pres">
      <dgm:prSet presAssocID="{13AD81BA-80B2-4335-AD2E-BB3534333648}" presName="tx1" presStyleLbl="revTx" presStyleIdx="4" presStyleCnt="7"/>
      <dgm:spPr/>
    </dgm:pt>
    <dgm:pt modelId="{857C2C90-D66B-4593-90F1-E24E4C9EB323}" type="pres">
      <dgm:prSet presAssocID="{13AD81BA-80B2-4335-AD2E-BB3534333648}" presName="vert1" presStyleCnt="0"/>
      <dgm:spPr/>
    </dgm:pt>
    <dgm:pt modelId="{719E4233-59FC-4738-859B-AC1EB37772AB}" type="pres">
      <dgm:prSet presAssocID="{13FD0C17-3225-4E96-AF06-EB273D96E32A}" presName="thickLine" presStyleLbl="alignNode1" presStyleIdx="5" presStyleCnt="7"/>
      <dgm:spPr/>
    </dgm:pt>
    <dgm:pt modelId="{384B9BD5-3251-4AA3-A7A7-E0EAB287ED35}" type="pres">
      <dgm:prSet presAssocID="{13FD0C17-3225-4E96-AF06-EB273D96E32A}" presName="horz1" presStyleCnt="0"/>
      <dgm:spPr/>
    </dgm:pt>
    <dgm:pt modelId="{40140853-A6A6-4723-B0AC-0F219801936C}" type="pres">
      <dgm:prSet presAssocID="{13FD0C17-3225-4E96-AF06-EB273D96E32A}" presName="tx1" presStyleLbl="revTx" presStyleIdx="5" presStyleCnt="7"/>
      <dgm:spPr/>
    </dgm:pt>
    <dgm:pt modelId="{AC89D22A-102F-43EA-8396-C1D133F6B2FC}" type="pres">
      <dgm:prSet presAssocID="{13FD0C17-3225-4E96-AF06-EB273D96E32A}" presName="vert1" presStyleCnt="0"/>
      <dgm:spPr/>
    </dgm:pt>
    <dgm:pt modelId="{CE6B293B-ADE4-4905-97F4-A697378DCD85}" type="pres">
      <dgm:prSet presAssocID="{A2DF98CE-41FE-490F-9B1C-4A057C31BD0A}" presName="thickLine" presStyleLbl="alignNode1" presStyleIdx="6" presStyleCnt="7"/>
      <dgm:spPr/>
    </dgm:pt>
    <dgm:pt modelId="{855167C2-0327-4B93-A243-2D936DEFFDD4}" type="pres">
      <dgm:prSet presAssocID="{A2DF98CE-41FE-490F-9B1C-4A057C31BD0A}" presName="horz1" presStyleCnt="0"/>
      <dgm:spPr/>
    </dgm:pt>
    <dgm:pt modelId="{FE22BCC0-8098-42E7-A373-F2E7E6CBC0BD}" type="pres">
      <dgm:prSet presAssocID="{A2DF98CE-41FE-490F-9B1C-4A057C31BD0A}" presName="tx1" presStyleLbl="revTx" presStyleIdx="6" presStyleCnt="7"/>
      <dgm:spPr/>
    </dgm:pt>
    <dgm:pt modelId="{A7F461F6-4E5B-4E9E-A1FB-BC117EEEA3D4}" type="pres">
      <dgm:prSet presAssocID="{A2DF98CE-41FE-490F-9B1C-4A057C31BD0A}" presName="vert1" presStyleCnt="0"/>
      <dgm:spPr/>
    </dgm:pt>
  </dgm:ptLst>
  <dgm:cxnLst>
    <dgm:cxn modelId="{C365A02E-73CD-4801-8CF8-A049287DC49F}" type="presOf" srcId="{636EE9E3-8278-4556-A840-DCB485DE109F}" destId="{4104ED4C-8FB2-4BFB-AC26-BABB21F6D053}" srcOrd="0" destOrd="0" presId="urn:microsoft.com/office/officeart/2008/layout/LinedList"/>
    <dgm:cxn modelId="{A86C3232-F08E-45B7-9CB3-FE74828861C3}" type="presOf" srcId="{13FD0C17-3225-4E96-AF06-EB273D96E32A}" destId="{40140853-A6A6-4723-B0AC-0F219801936C}" srcOrd="0" destOrd="0" presId="urn:microsoft.com/office/officeart/2008/layout/LinedList"/>
    <dgm:cxn modelId="{FE83BE3F-112B-4253-8011-ABA4058AB777}" type="presOf" srcId="{E9EAD365-3BE2-425B-B651-BFEBF5957668}" destId="{A9C034B8-C9B1-4B39-ACF1-562FE2F584AC}" srcOrd="0" destOrd="0" presId="urn:microsoft.com/office/officeart/2008/layout/LinedList"/>
    <dgm:cxn modelId="{AD209540-8BEC-49B5-B1BC-38A4D3C665A3}" srcId="{9A7FE69D-B329-440B-BD06-B1739124F436}" destId="{82B704E3-7A65-4406-8EEB-3F4208E3490E}" srcOrd="2" destOrd="0" parTransId="{B2050889-3586-4C82-9327-41674131DF66}" sibTransId="{9F9028A9-3474-46C3-8828-19708D3A9A02}"/>
    <dgm:cxn modelId="{BD544A41-A4A9-46E9-AFF4-0A45D56B8CFA}" srcId="{9A7FE69D-B329-440B-BD06-B1739124F436}" destId="{C8D0AA15-3A02-47C3-953F-79B442AADC64}" srcOrd="0" destOrd="0" parTransId="{D536C695-01CF-4DA2-B13C-A7A0E2A199C6}" sibTransId="{CA6E87B9-F7CD-467D-9E18-625123885D3E}"/>
    <dgm:cxn modelId="{0BAC2862-7A0A-4694-A6E3-3A81D0F8B92B}" type="presOf" srcId="{13AD81BA-80B2-4335-AD2E-BB3534333648}" destId="{9DDF65F8-E6F2-4156-A16C-51B0639EAFBF}" srcOrd="0" destOrd="0" presId="urn:microsoft.com/office/officeart/2008/layout/LinedList"/>
    <dgm:cxn modelId="{2A12A44E-47A1-4523-9B48-FC7FE65B70D2}" type="presOf" srcId="{A2DF98CE-41FE-490F-9B1C-4A057C31BD0A}" destId="{FE22BCC0-8098-42E7-A373-F2E7E6CBC0BD}" srcOrd="0" destOrd="0" presId="urn:microsoft.com/office/officeart/2008/layout/LinedList"/>
    <dgm:cxn modelId="{552EEA70-F16F-45B2-9A88-2B457C0137DC}" srcId="{9A7FE69D-B329-440B-BD06-B1739124F436}" destId="{13FD0C17-3225-4E96-AF06-EB273D96E32A}" srcOrd="5" destOrd="0" parTransId="{BED27BC7-08A0-4A78-867B-374CD39A1BA5}" sibTransId="{EF313EFF-49CC-464F-90E3-F6008C30E468}"/>
    <dgm:cxn modelId="{299CFF75-C551-4DE9-BD6B-83AB755944FB}" srcId="{9A7FE69D-B329-440B-BD06-B1739124F436}" destId="{A2DF98CE-41FE-490F-9B1C-4A057C31BD0A}" srcOrd="6" destOrd="0" parTransId="{AE4768A7-2FA7-47DB-ADF7-8F7A094A0492}" sibTransId="{D7638B7C-DD46-4323-8A02-8B79657F16CA}"/>
    <dgm:cxn modelId="{630FC759-FB84-458E-A39F-17C8EB2DF1FC}" type="presOf" srcId="{9A7FE69D-B329-440B-BD06-B1739124F436}" destId="{32AA3BAF-1C9F-4F46-84BC-25370B0B00F5}" srcOrd="0" destOrd="0" presId="urn:microsoft.com/office/officeart/2008/layout/LinedList"/>
    <dgm:cxn modelId="{25DAFBA5-B192-4E61-AA81-B68DBB048D84}" type="presOf" srcId="{82B704E3-7A65-4406-8EEB-3F4208E3490E}" destId="{A0F85625-548D-4363-BA33-C1EB90ABE9DF}" srcOrd="0" destOrd="0" presId="urn:microsoft.com/office/officeart/2008/layout/LinedList"/>
    <dgm:cxn modelId="{68A859AD-49C3-49EC-93D4-AE5307229AC4}" srcId="{9A7FE69D-B329-440B-BD06-B1739124F436}" destId="{E9EAD365-3BE2-425B-B651-BFEBF5957668}" srcOrd="3" destOrd="0" parTransId="{6A8F68AC-553F-4AF3-BAB5-A5AB15C6293C}" sibTransId="{559722FB-E59D-4183-8377-D60EC51EB996}"/>
    <dgm:cxn modelId="{E24B0DB2-D216-473F-8CF9-41FA52A4EF9E}" srcId="{9A7FE69D-B329-440B-BD06-B1739124F436}" destId="{636EE9E3-8278-4556-A840-DCB485DE109F}" srcOrd="1" destOrd="0" parTransId="{1661FF89-03E9-453B-B10C-ED28E8530F7C}" sibTransId="{C791EBFE-5B61-4D90-8354-27A311F3A2D2}"/>
    <dgm:cxn modelId="{881C4CE2-FD03-4D51-B5AE-1E3D1E4F44DA}" type="presOf" srcId="{C8D0AA15-3A02-47C3-953F-79B442AADC64}" destId="{D57D677E-111E-4008-A2B4-41164AF23E57}" srcOrd="0" destOrd="0" presId="urn:microsoft.com/office/officeart/2008/layout/LinedList"/>
    <dgm:cxn modelId="{6EB4A3E4-EB03-4133-9D5F-7A3F90260520}" srcId="{9A7FE69D-B329-440B-BD06-B1739124F436}" destId="{13AD81BA-80B2-4335-AD2E-BB3534333648}" srcOrd="4" destOrd="0" parTransId="{A734461F-71A3-4C49-B589-8864E21A7A83}" sibTransId="{A40BE3D8-0727-41C4-9032-DC7FE45BE211}"/>
    <dgm:cxn modelId="{3B10F370-06BA-4266-9601-1D1D30C9303A}" type="presParOf" srcId="{32AA3BAF-1C9F-4F46-84BC-25370B0B00F5}" destId="{FC7D489F-694F-460C-ADE4-0CEE89769B2C}" srcOrd="0" destOrd="0" presId="urn:microsoft.com/office/officeart/2008/layout/LinedList"/>
    <dgm:cxn modelId="{2E4A94BE-BCFC-4F2B-9696-3E6439335F67}" type="presParOf" srcId="{32AA3BAF-1C9F-4F46-84BC-25370B0B00F5}" destId="{AD3ACAA2-4534-490F-AB24-6FBD3F1FC044}" srcOrd="1" destOrd="0" presId="urn:microsoft.com/office/officeart/2008/layout/LinedList"/>
    <dgm:cxn modelId="{11BDFD1B-FBA6-4D91-8BDF-8BC8E673F967}" type="presParOf" srcId="{AD3ACAA2-4534-490F-AB24-6FBD3F1FC044}" destId="{D57D677E-111E-4008-A2B4-41164AF23E57}" srcOrd="0" destOrd="0" presId="urn:microsoft.com/office/officeart/2008/layout/LinedList"/>
    <dgm:cxn modelId="{CCFAFF30-328E-4A6D-A769-E400F9C5A62F}" type="presParOf" srcId="{AD3ACAA2-4534-490F-AB24-6FBD3F1FC044}" destId="{8241BB6E-320E-4B8A-B3E0-0684D5285E39}" srcOrd="1" destOrd="0" presId="urn:microsoft.com/office/officeart/2008/layout/LinedList"/>
    <dgm:cxn modelId="{0782C662-F50E-47E9-82EC-46B6E3E314E8}" type="presParOf" srcId="{32AA3BAF-1C9F-4F46-84BC-25370B0B00F5}" destId="{1D1BE9C7-A77D-48D6-AE46-DE922CD4DB09}" srcOrd="2" destOrd="0" presId="urn:microsoft.com/office/officeart/2008/layout/LinedList"/>
    <dgm:cxn modelId="{97E4215B-0D40-4C37-B9C1-93AC41677A25}" type="presParOf" srcId="{32AA3BAF-1C9F-4F46-84BC-25370B0B00F5}" destId="{F9689D39-FDBC-4EA1-9D13-F954155CCB04}" srcOrd="3" destOrd="0" presId="urn:microsoft.com/office/officeart/2008/layout/LinedList"/>
    <dgm:cxn modelId="{82E83296-62C7-457E-9327-FCDF7DFD1680}" type="presParOf" srcId="{F9689D39-FDBC-4EA1-9D13-F954155CCB04}" destId="{4104ED4C-8FB2-4BFB-AC26-BABB21F6D053}" srcOrd="0" destOrd="0" presId="urn:microsoft.com/office/officeart/2008/layout/LinedList"/>
    <dgm:cxn modelId="{5F00512F-28FA-4B9D-B74B-268EF56BDAF8}" type="presParOf" srcId="{F9689D39-FDBC-4EA1-9D13-F954155CCB04}" destId="{34E1526A-38EC-443B-8F03-23C2A5E7D850}" srcOrd="1" destOrd="0" presId="urn:microsoft.com/office/officeart/2008/layout/LinedList"/>
    <dgm:cxn modelId="{08A1A942-E576-44A1-B447-96CA007ED82C}" type="presParOf" srcId="{32AA3BAF-1C9F-4F46-84BC-25370B0B00F5}" destId="{5451E68F-A02A-4697-876F-8362E0C72890}" srcOrd="4" destOrd="0" presId="urn:microsoft.com/office/officeart/2008/layout/LinedList"/>
    <dgm:cxn modelId="{6FECBFC2-45FF-4AA5-BFA0-594F9FB05DED}" type="presParOf" srcId="{32AA3BAF-1C9F-4F46-84BC-25370B0B00F5}" destId="{AFA57BCF-F2FB-431E-8E86-213D9A3F4FCC}" srcOrd="5" destOrd="0" presId="urn:microsoft.com/office/officeart/2008/layout/LinedList"/>
    <dgm:cxn modelId="{4434C25E-EB5C-4A4D-8C7C-DCEB757ECC1C}" type="presParOf" srcId="{AFA57BCF-F2FB-431E-8E86-213D9A3F4FCC}" destId="{A0F85625-548D-4363-BA33-C1EB90ABE9DF}" srcOrd="0" destOrd="0" presId="urn:microsoft.com/office/officeart/2008/layout/LinedList"/>
    <dgm:cxn modelId="{E7B9AC94-ECB1-48AC-BDE5-E338DF5A3A72}" type="presParOf" srcId="{AFA57BCF-F2FB-431E-8E86-213D9A3F4FCC}" destId="{16DABCB9-EDB9-4E82-8568-8E44022B465E}" srcOrd="1" destOrd="0" presId="urn:microsoft.com/office/officeart/2008/layout/LinedList"/>
    <dgm:cxn modelId="{43AF16BD-F30E-4EBD-9B32-08CE81F26664}" type="presParOf" srcId="{32AA3BAF-1C9F-4F46-84BC-25370B0B00F5}" destId="{437E0B8A-F478-4FF8-BC12-C78EA05FCFE1}" srcOrd="6" destOrd="0" presId="urn:microsoft.com/office/officeart/2008/layout/LinedList"/>
    <dgm:cxn modelId="{8BCACAAF-8906-4AA8-8112-FC950C2904B2}" type="presParOf" srcId="{32AA3BAF-1C9F-4F46-84BC-25370B0B00F5}" destId="{A4C547F2-AFA7-40D7-958F-8749CECDD483}" srcOrd="7" destOrd="0" presId="urn:microsoft.com/office/officeart/2008/layout/LinedList"/>
    <dgm:cxn modelId="{76354C16-1350-417A-8517-7A4BB6FFEAA2}" type="presParOf" srcId="{A4C547F2-AFA7-40D7-958F-8749CECDD483}" destId="{A9C034B8-C9B1-4B39-ACF1-562FE2F584AC}" srcOrd="0" destOrd="0" presId="urn:microsoft.com/office/officeart/2008/layout/LinedList"/>
    <dgm:cxn modelId="{7E182508-410A-46C9-BCA4-DF31DA900657}" type="presParOf" srcId="{A4C547F2-AFA7-40D7-958F-8749CECDD483}" destId="{3342611A-91E4-4ED5-9B5D-B091078E9858}" srcOrd="1" destOrd="0" presId="urn:microsoft.com/office/officeart/2008/layout/LinedList"/>
    <dgm:cxn modelId="{D1033072-D24B-4B4C-AFE3-8134A5E9476C}" type="presParOf" srcId="{32AA3BAF-1C9F-4F46-84BC-25370B0B00F5}" destId="{D3DF50B7-BE68-4224-A6AB-9DC75BFB22B5}" srcOrd="8" destOrd="0" presId="urn:microsoft.com/office/officeart/2008/layout/LinedList"/>
    <dgm:cxn modelId="{59751FB5-6EDC-4D63-98A7-C62699327C98}" type="presParOf" srcId="{32AA3BAF-1C9F-4F46-84BC-25370B0B00F5}" destId="{751014B8-0E95-4A9D-881C-0A2C92950398}" srcOrd="9" destOrd="0" presId="urn:microsoft.com/office/officeart/2008/layout/LinedList"/>
    <dgm:cxn modelId="{70EAA600-5BE4-4379-8662-B8EB21F05DEE}" type="presParOf" srcId="{751014B8-0E95-4A9D-881C-0A2C92950398}" destId="{9DDF65F8-E6F2-4156-A16C-51B0639EAFBF}" srcOrd="0" destOrd="0" presId="urn:microsoft.com/office/officeart/2008/layout/LinedList"/>
    <dgm:cxn modelId="{72B497F6-5BCD-4997-BFF2-F108649B91B4}" type="presParOf" srcId="{751014B8-0E95-4A9D-881C-0A2C92950398}" destId="{857C2C90-D66B-4593-90F1-E24E4C9EB323}" srcOrd="1" destOrd="0" presId="urn:microsoft.com/office/officeart/2008/layout/LinedList"/>
    <dgm:cxn modelId="{52D05779-4ECA-4441-A828-C9DF09C35DE0}" type="presParOf" srcId="{32AA3BAF-1C9F-4F46-84BC-25370B0B00F5}" destId="{719E4233-59FC-4738-859B-AC1EB37772AB}" srcOrd="10" destOrd="0" presId="urn:microsoft.com/office/officeart/2008/layout/LinedList"/>
    <dgm:cxn modelId="{98B44AB2-C1AC-44B3-9652-CF09B702FA7D}" type="presParOf" srcId="{32AA3BAF-1C9F-4F46-84BC-25370B0B00F5}" destId="{384B9BD5-3251-4AA3-A7A7-E0EAB287ED35}" srcOrd="11" destOrd="0" presId="urn:microsoft.com/office/officeart/2008/layout/LinedList"/>
    <dgm:cxn modelId="{B8367887-919A-4D15-9334-BF5DF546C770}" type="presParOf" srcId="{384B9BD5-3251-4AA3-A7A7-E0EAB287ED35}" destId="{40140853-A6A6-4723-B0AC-0F219801936C}" srcOrd="0" destOrd="0" presId="urn:microsoft.com/office/officeart/2008/layout/LinedList"/>
    <dgm:cxn modelId="{FBB40840-2E27-4615-8D6E-0B5B5FDDEF5F}" type="presParOf" srcId="{384B9BD5-3251-4AA3-A7A7-E0EAB287ED35}" destId="{AC89D22A-102F-43EA-8396-C1D133F6B2FC}" srcOrd="1" destOrd="0" presId="urn:microsoft.com/office/officeart/2008/layout/LinedList"/>
    <dgm:cxn modelId="{8867555D-BE47-4C2C-8086-262EB7957CF7}" type="presParOf" srcId="{32AA3BAF-1C9F-4F46-84BC-25370B0B00F5}" destId="{CE6B293B-ADE4-4905-97F4-A697378DCD85}" srcOrd="12" destOrd="0" presId="urn:microsoft.com/office/officeart/2008/layout/LinedList"/>
    <dgm:cxn modelId="{5BC68C40-1D9A-45B5-B16C-F466F355968F}" type="presParOf" srcId="{32AA3BAF-1C9F-4F46-84BC-25370B0B00F5}" destId="{855167C2-0327-4B93-A243-2D936DEFFDD4}" srcOrd="13" destOrd="0" presId="urn:microsoft.com/office/officeart/2008/layout/LinedList"/>
    <dgm:cxn modelId="{9DA2D918-B13C-46E0-B9F3-64686D3FBEFC}" type="presParOf" srcId="{855167C2-0327-4B93-A243-2D936DEFFDD4}" destId="{FE22BCC0-8098-42E7-A373-F2E7E6CBC0BD}" srcOrd="0" destOrd="0" presId="urn:microsoft.com/office/officeart/2008/layout/LinedList"/>
    <dgm:cxn modelId="{4CE78FFB-75A2-429F-A44F-1506713A1CFE}" type="presParOf" srcId="{855167C2-0327-4B93-A243-2D936DEFFDD4}" destId="{A7F461F6-4E5B-4E9E-A1FB-BC117EEEA3D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9C88391-3E5E-4B61-9CC3-E4F0BABCC1F9}"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8EED8949-BFAA-4BF6-B08C-A5D824C0A294}">
      <dgm:prSet/>
      <dgm:spPr/>
      <dgm:t>
        <a:bodyPr/>
        <a:lstStyle/>
        <a:p>
          <a:r>
            <a:rPr lang="en-US"/>
            <a:t>Linux is a free and open-source operating system based on the Unix operating system. It was first released in 1991 by Linus Torvalds and has since become one of the most widely used operating systems in the world. Linux is known for its stability, security, and flexibility, and is widely used in servers, desktops, mobile devices, and other embedded systems.</a:t>
          </a:r>
        </a:p>
      </dgm:t>
    </dgm:pt>
    <dgm:pt modelId="{62B7B24F-C1C8-465C-B6DD-65ECDE40D8DD}" type="parTrans" cxnId="{D0CD00BE-EB9E-425E-8C94-62997FFEB0B8}">
      <dgm:prSet/>
      <dgm:spPr/>
      <dgm:t>
        <a:bodyPr/>
        <a:lstStyle/>
        <a:p>
          <a:endParaRPr lang="en-US"/>
        </a:p>
      </dgm:t>
    </dgm:pt>
    <dgm:pt modelId="{B3C03DFD-A551-4C06-A046-19AC9EFFC2A2}" type="sibTrans" cxnId="{D0CD00BE-EB9E-425E-8C94-62997FFEB0B8}">
      <dgm:prSet/>
      <dgm:spPr/>
      <dgm:t>
        <a:bodyPr/>
        <a:lstStyle/>
        <a:p>
          <a:endParaRPr lang="en-US"/>
        </a:p>
      </dgm:t>
    </dgm:pt>
    <dgm:pt modelId="{4B8977BA-C649-4D4A-9740-ACEC547A25E7}">
      <dgm:prSet/>
      <dgm:spPr/>
      <dgm:t>
        <a:bodyPr/>
        <a:lstStyle/>
        <a:p>
          <a:r>
            <a:rPr lang="en-US"/>
            <a:t>Linux is distributed under a variety of open-source licenses, which allows developers to access and modify the source code. This has led to a large community of developers who contribute to the development of Linux and its associated software.</a:t>
          </a:r>
        </a:p>
      </dgm:t>
    </dgm:pt>
    <dgm:pt modelId="{CA83CD45-F9C4-4039-9952-631A7116CC99}" type="parTrans" cxnId="{E01F9CBF-4A09-4CC7-AC56-BC7DB2800C80}">
      <dgm:prSet/>
      <dgm:spPr/>
      <dgm:t>
        <a:bodyPr/>
        <a:lstStyle/>
        <a:p>
          <a:endParaRPr lang="en-US"/>
        </a:p>
      </dgm:t>
    </dgm:pt>
    <dgm:pt modelId="{6461CCD4-AFAC-49BA-857D-F8497C93EB12}" type="sibTrans" cxnId="{E01F9CBF-4A09-4CC7-AC56-BC7DB2800C80}">
      <dgm:prSet/>
      <dgm:spPr/>
      <dgm:t>
        <a:bodyPr/>
        <a:lstStyle/>
        <a:p>
          <a:endParaRPr lang="en-US"/>
        </a:p>
      </dgm:t>
    </dgm:pt>
    <dgm:pt modelId="{617973F6-C628-465F-81C5-BFF47617FF50}">
      <dgm:prSet/>
      <dgm:spPr/>
      <dgm:t>
        <a:bodyPr/>
        <a:lstStyle/>
        <a:p>
          <a:r>
            <a:rPr lang="en-US"/>
            <a:t>Linux supports a wide range of hardware platforms and architectures, making it a versatile and adaptable operating system. It has a command-line interface (CLI) that allows users to interact with the system through text commands. Linux also has a graphical user interface (GUI) that provides a more user-friendly environment.</a:t>
          </a:r>
        </a:p>
      </dgm:t>
    </dgm:pt>
    <dgm:pt modelId="{8C469305-5E1E-4362-8690-B4513A09ABBD}" type="parTrans" cxnId="{4556A82F-1B30-4147-B5B4-55F44D76B7D9}">
      <dgm:prSet/>
      <dgm:spPr/>
      <dgm:t>
        <a:bodyPr/>
        <a:lstStyle/>
        <a:p>
          <a:endParaRPr lang="en-US"/>
        </a:p>
      </dgm:t>
    </dgm:pt>
    <dgm:pt modelId="{046C7C63-B8BA-44FA-B002-10B199005F74}" type="sibTrans" cxnId="{4556A82F-1B30-4147-B5B4-55F44D76B7D9}">
      <dgm:prSet/>
      <dgm:spPr/>
      <dgm:t>
        <a:bodyPr/>
        <a:lstStyle/>
        <a:p>
          <a:endParaRPr lang="en-US"/>
        </a:p>
      </dgm:t>
    </dgm:pt>
    <dgm:pt modelId="{6E2BBE52-63B0-4780-AC51-3968BEB443B8}">
      <dgm:prSet/>
      <dgm:spPr/>
      <dgm:t>
        <a:bodyPr/>
        <a:lstStyle/>
        <a:p>
          <a:r>
            <a:rPr lang="en-US"/>
            <a:t>Linux is composed of many different components, including the kernel, shell, utilities, and applications. The kernel is the core of the operating system and provides low-level services such as hardware management, process scheduling, and memory management. The shell is a command-line interpreter that provides a way for users to interact with the operating system. Utilities are programs that perform specific tasks, such as file management, text processing, and network communication. Applications are programs that are built on top of the operating system and provide specific functionality to users.</a:t>
          </a:r>
        </a:p>
      </dgm:t>
    </dgm:pt>
    <dgm:pt modelId="{3AB1F7BC-822C-433B-971B-75DCECD82631}" type="parTrans" cxnId="{F15C091E-E3D1-41E6-9749-3B354F18D440}">
      <dgm:prSet/>
      <dgm:spPr/>
      <dgm:t>
        <a:bodyPr/>
        <a:lstStyle/>
        <a:p>
          <a:endParaRPr lang="en-US"/>
        </a:p>
      </dgm:t>
    </dgm:pt>
    <dgm:pt modelId="{F1E63C31-EA42-4153-96F6-A1E9F8D64BE3}" type="sibTrans" cxnId="{F15C091E-E3D1-41E6-9749-3B354F18D440}">
      <dgm:prSet/>
      <dgm:spPr/>
      <dgm:t>
        <a:bodyPr/>
        <a:lstStyle/>
        <a:p>
          <a:endParaRPr lang="en-US"/>
        </a:p>
      </dgm:t>
    </dgm:pt>
    <dgm:pt modelId="{20771CDE-18F0-45A3-8163-D5CCFB52FC48}">
      <dgm:prSet/>
      <dgm:spPr/>
      <dgm:t>
        <a:bodyPr/>
        <a:lstStyle/>
        <a:p>
          <a:r>
            <a:rPr lang="en-US"/>
            <a:t>Linux has many advantages over other operating systems, including its cost (it is free to use and distribute), its stability and security, and its flexibility and customizability. It is widely used in enterprise and cloud computing environments due to its ability to handle large workloads and its support for virtualization and containerization.</a:t>
          </a:r>
        </a:p>
      </dgm:t>
    </dgm:pt>
    <dgm:pt modelId="{EF4B98A1-5F1F-4F96-A4EA-4611C1B9F7A9}" type="parTrans" cxnId="{ABE99218-5296-4837-8811-53FFE704A9F5}">
      <dgm:prSet/>
      <dgm:spPr/>
      <dgm:t>
        <a:bodyPr/>
        <a:lstStyle/>
        <a:p>
          <a:endParaRPr lang="en-US"/>
        </a:p>
      </dgm:t>
    </dgm:pt>
    <dgm:pt modelId="{E9F3AD97-BFB5-445D-97AC-0971746F2F22}" type="sibTrans" cxnId="{ABE99218-5296-4837-8811-53FFE704A9F5}">
      <dgm:prSet/>
      <dgm:spPr/>
      <dgm:t>
        <a:bodyPr/>
        <a:lstStyle/>
        <a:p>
          <a:endParaRPr lang="en-US"/>
        </a:p>
      </dgm:t>
    </dgm:pt>
    <dgm:pt modelId="{3310CA6F-3FEF-46EF-ABF4-B81FAFEADB27}" type="pres">
      <dgm:prSet presAssocID="{09C88391-3E5E-4B61-9CC3-E4F0BABCC1F9}" presName="outerComposite" presStyleCnt="0">
        <dgm:presLayoutVars>
          <dgm:chMax val="5"/>
          <dgm:dir/>
          <dgm:resizeHandles val="exact"/>
        </dgm:presLayoutVars>
      </dgm:prSet>
      <dgm:spPr/>
    </dgm:pt>
    <dgm:pt modelId="{83B73C5F-F521-40F0-8459-AF4A578EACAF}" type="pres">
      <dgm:prSet presAssocID="{09C88391-3E5E-4B61-9CC3-E4F0BABCC1F9}" presName="dummyMaxCanvas" presStyleCnt="0">
        <dgm:presLayoutVars/>
      </dgm:prSet>
      <dgm:spPr/>
    </dgm:pt>
    <dgm:pt modelId="{C5DA8FAA-BD36-47B2-B44F-466B95ACA836}" type="pres">
      <dgm:prSet presAssocID="{09C88391-3E5E-4B61-9CC3-E4F0BABCC1F9}" presName="FiveNodes_1" presStyleLbl="node1" presStyleIdx="0" presStyleCnt="5">
        <dgm:presLayoutVars>
          <dgm:bulletEnabled val="1"/>
        </dgm:presLayoutVars>
      </dgm:prSet>
      <dgm:spPr/>
    </dgm:pt>
    <dgm:pt modelId="{31D50A02-A94A-481E-B8C3-CD17532560E0}" type="pres">
      <dgm:prSet presAssocID="{09C88391-3E5E-4B61-9CC3-E4F0BABCC1F9}" presName="FiveNodes_2" presStyleLbl="node1" presStyleIdx="1" presStyleCnt="5">
        <dgm:presLayoutVars>
          <dgm:bulletEnabled val="1"/>
        </dgm:presLayoutVars>
      </dgm:prSet>
      <dgm:spPr/>
    </dgm:pt>
    <dgm:pt modelId="{1D3F0F9C-1D02-4582-AD6E-17216EE3EFE2}" type="pres">
      <dgm:prSet presAssocID="{09C88391-3E5E-4B61-9CC3-E4F0BABCC1F9}" presName="FiveNodes_3" presStyleLbl="node1" presStyleIdx="2" presStyleCnt="5">
        <dgm:presLayoutVars>
          <dgm:bulletEnabled val="1"/>
        </dgm:presLayoutVars>
      </dgm:prSet>
      <dgm:spPr/>
    </dgm:pt>
    <dgm:pt modelId="{85CE2FD2-8A5D-4E64-BC3F-B652EBB8C5C3}" type="pres">
      <dgm:prSet presAssocID="{09C88391-3E5E-4B61-9CC3-E4F0BABCC1F9}" presName="FiveNodes_4" presStyleLbl="node1" presStyleIdx="3" presStyleCnt="5">
        <dgm:presLayoutVars>
          <dgm:bulletEnabled val="1"/>
        </dgm:presLayoutVars>
      </dgm:prSet>
      <dgm:spPr/>
    </dgm:pt>
    <dgm:pt modelId="{90D775B3-F94F-424A-B975-B0B0FC9FB733}" type="pres">
      <dgm:prSet presAssocID="{09C88391-3E5E-4B61-9CC3-E4F0BABCC1F9}" presName="FiveNodes_5" presStyleLbl="node1" presStyleIdx="4" presStyleCnt="5">
        <dgm:presLayoutVars>
          <dgm:bulletEnabled val="1"/>
        </dgm:presLayoutVars>
      </dgm:prSet>
      <dgm:spPr/>
    </dgm:pt>
    <dgm:pt modelId="{31E9FAA6-0892-4891-B32F-8F153EAAAC42}" type="pres">
      <dgm:prSet presAssocID="{09C88391-3E5E-4B61-9CC3-E4F0BABCC1F9}" presName="FiveConn_1-2" presStyleLbl="fgAccFollowNode1" presStyleIdx="0" presStyleCnt="4">
        <dgm:presLayoutVars>
          <dgm:bulletEnabled val="1"/>
        </dgm:presLayoutVars>
      </dgm:prSet>
      <dgm:spPr/>
    </dgm:pt>
    <dgm:pt modelId="{E10917C7-B87A-41FE-87D8-02B2EF2D3707}" type="pres">
      <dgm:prSet presAssocID="{09C88391-3E5E-4B61-9CC3-E4F0BABCC1F9}" presName="FiveConn_2-3" presStyleLbl="fgAccFollowNode1" presStyleIdx="1" presStyleCnt="4">
        <dgm:presLayoutVars>
          <dgm:bulletEnabled val="1"/>
        </dgm:presLayoutVars>
      </dgm:prSet>
      <dgm:spPr/>
    </dgm:pt>
    <dgm:pt modelId="{B4A71CC0-24D9-4E9A-99E0-FE75C39944E7}" type="pres">
      <dgm:prSet presAssocID="{09C88391-3E5E-4B61-9CC3-E4F0BABCC1F9}" presName="FiveConn_3-4" presStyleLbl="fgAccFollowNode1" presStyleIdx="2" presStyleCnt="4">
        <dgm:presLayoutVars>
          <dgm:bulletEnabled val="1"/>
        </dgm:presLayoutVars>
      </dgm:prSet>
      <dgm:spPr/>
    </dgm:pt>
    <dgm:pt modelId="{444B3EBD-7B4F-4D44-9D21-2B1DC2E0F310}" type="pres">
      <dgm:prSet presAssocID="{09C88391-3E5E-4B61-9CC3-E4F0BABCC1F9}" presName="FiveConn_4-5" presStyleLbl="fgAccFollowNode1" presStyleIdx="3" presStyleCnt="4">
        <dgm:presLayoutVars>
          <dgm:bulletEnabled val="1"/>
        </dgm:presLayoutVars>
      </dgm:prSet>
      <dgm:spPr/>
    </dgm:pt>
    <dgm:pt modelId="{89645550-1C7E-40C7-A761-2FC0953A676C}" type="pres">
      <dgm:prSet presAssocID="{09C88391-3E5E-4B61-9CC3-E4F0BABCC1F9}" presName="FiveNodes_1_text" presStyleLbl="node1" presStyleIdx="4" presStyleCnt="5">
        <dgm:presLayoutVars>
          <dgm:bulletEnabled val="1"/>
        </dgm:presLayoutVars>
      </dgm:prSet>
      <dgm:spPr/>
    </dgm:pt>
    <dgm:pt modelId="{37FBD7C5-4EF0-4592-97C3-3D106C433AAA}" type="pres">
      <dgm:prSet presAssocID="{09C88391-3E5E-4B61-9CC3-E4F0BABCC1F9}" presName="FiveNodes_2_text" presStyleLbl="node1" presStyleIdx="4" presStyleCnt="5">
        <dgm:presLayoutVars>
          <dgm:bulletEnabled val="1"/>
        </dgm:presLayoutVars>
      </dgm:prSet>
      <dgm:spPr/>
    </dgm:pt>
    <dgm:pt modelId="{92AF870F-478F-4AF7-AB33-E66E34DA8BB9}" type="pres">
      <dgm:prSet presAssocID="{09C88391-3E5E-4B61-9CC3-E4F0BABCC1F9}" presName="FiveNodes_3_text" presStyleLbl="node1" presStyleIdx="4" presStyleCnt="5">
        <dgm:presLayoutVars>
          <dgm:bulletEnabled val="1"/>
        </dgm:presLayoutVars>
      </dgm:prSet>
      <dgm:spPr/>
    </dgm:pt>
    <dgm:pt modelId="{A02D79C3-01CC-4B76-A138-AE26CA67CE9D}" type="pres">
      <dgm:prSet presAssocID="{09C88391-3E5E-4B61-9CC3-E4F0BABCC1F9}" presName="FiveNodes_4_text" presStyleLbl="node1" presStyleIdx="4" presStyleCnt="5">
        <dgm:presLayoutVars>
          <dgm:bulletEnabled val="1"/>
        </dgm:presLayoutVars>
      </dgm:prSet>
      <dgm:spPr/>
    </dgm:pt>
    <dgm:pt modelId="{0BB13121-0BB7-48D7-A80C-EB120C4E563C}" type="pres">
      <dgm:prSet presAssocID="{09C88391-3E5E-4B61-9CC3-E4F0BABCC1F9}" presName="FiveNodes_5_text" presStyleLbl="node1" presStyleIdx="4" presStyleCnt="5">
        <dgm:presLayoutVars>
          <dgm:bulletEnabled val="1"/>
        </dgm:presLayoutVars>
      </dgm:prSet>
      <dgm:spPr/>
    </dgm:pt>
  </dgm:ptLst>
  <dgm:cxnLst>
    <dgm:cxn modelId="{2C6D7805-8691-4DEB-B25D-010130F57D35}" type="presOf" srcId="{6E2BBE52-63B0-4780-AC51-3968BEB443B8}" destId="{A02D79C3-01CC-4B76-A138-AE26CA67CE9D}" srcOrd="1" destOrd="0" presId="urn:microsoft.com/office/officeart/2005/8/layout/vProcess5"/>
    <dgm:cxn modelId="{ABE99218-5296-4837-8811-53FFE704A9F5}" srcId="{09C88391-3E5E-4B61-9CC3-E4F0BABCC1F9}" destId="{20771CDE-18F0-45A3-8163-D5CCFB52FC48}" srcOrd="4" destOrd="0" parTransId="{EF4B98A1-5F1F-4F96-A4EA-4611C1B9F7A9}" sibTransId="{E9F3AD97-BFB5-445D-97AC-0971746F2F22}"/>
    <dgm:cxn modelId="{F15C091E-E3D1-41E6-9749-3B354F18D440}" srcId="{09C88391-3E5E-4B61-9CC3-E4F0BABCC1F9}" destId="{6E2BBE52-63B0-4780-AC51-3968BEB443B8}" srcOrd="3" destOrd="0" parTransId="{3AB1F7BC-822C-433B-971B-75DCECD82631}" sibTransId="{F1E63C31-EA42-4153-96F6-A1E9F8D64BE3}"/>
    <dgm:cxn modelId="{B239C521-171D-485F-B4FE-0071A26F2ABE}" type="presOf" srcId="{09C88391-3E5E-4B61-9CC3-E4F0BABCC1F9}" destId="{3310CA6F-3FEF-46EF-ABF4-B81FAFEADB27}" srcOrd="0" destOrd="0" presId="urn:microsoft.com/office/officeart/2005/8/layout/vProcess5"/>
    <dgm:cxn modelId="{4556A82F-1B30-4147-B5B4-55F44D76B7D9}" srcId="{09C88391-3E5E-4B61-9CC3-E4F0BABCC1F9}" destId="{617973F6-C628-465F-81C5-BFF47617FF50}" srcOrd="2" destOrd="0" parTransId="{8C469305-5E1E-4362-8690-B4513A09ABBD}" sibTransId="{046C7C63-B8BA-44FA-B002-10B199005F74}"/>
    <dgm:cxn modelId="{6CBA0B4D-7331-4C51-919B-A11AFA0BE4F7}" type="presOf" srcId="{8EED8949-BFAA-4BF6-B08C-A5D824C0A294}" destId="{89645550-1C7E-40C7-A761-2FC0953A676C}" srcOrd="1" destOrd="0" presId="urn:microsoft.com/office/officeart/2005/8/layout/vProcess5"/>
    <dgm:cxn modelId="{95FA4B5A-C251-4A24-983C-DE85ACE98141}" type="presOf" srcId="{B3C03DFD-A551-4C06-A046-19AC9EFFC2A2}" destId="{31E9FAA6-0892-4891-B32F-8F153EAAAC42}" srcOrd="0" destOrd="0" presId="urn:microsoft.com/office/officeart/2005/8/layout/vProcess5"/>
    <dgm:cxn modelId="{2BC57681-7463-4B70-9AC2-D6DE437CBF7D}" type="presOf" srcId="{20771CDE-18F0-45A3-8163-D5CCFB52FC48}" destId="{0BB13121-0BB7-48D7-A80C-EB120C4E563C}" srcOrd="1" destOrd="0" presId="urn:microsoft.com/office/officeart/2005/8/layout/vProcess5"/>
    <dgm:cxn modelId="{30E19883-254E-4D55-AEF9-A6AB08FB3DA1}" type="presOf" srcId="{046C7C63-B8BA-44FA-B002-10B199005F74}" destId="{B4A71CC0-24D9-4E9A-99E0-FE75C39944E7}" srcOrd="0" destOrd="0" presId="urn:microsoft.com/office/officeart/2005/8/layout/vProcess5"/>
    <dgm:cxn modelId="{C95A3D8F-86DF-48E5-9988-80640DEF631F}" type="presOf" srcId="{617973F6-C628-465F-81C5-BFF47617FF50}" destId="{92AF870F-478F-4AF7-AB33-E66E34DA8BB9}" srcOrd="1" destOrd="0" presId="urn:microsoft.com/office/officeart/2005/8/layout/vProcess5"/>
    <dgm:cxn modelId="{1E0D4C90-21DE-4E98-81C5-B744ACA37782}" type="presOf" srcId="{20771CDE-18F0-45A3-8163-D5CCFB52FC48}" destId="{90D775B3-F94F-424A-B975-B0B0FC9FB733}" srcOrd="0" destOrd="0" presId="urn:microsoft.com/office/officeart/2005/8/layout/vProcess5"/>
    <dgm:cxn modelId="{C93ED592-933E-45DB-ADA4-88F8727B906B}" type="presOf" srcId="{617973F6-C628-465F-81C5-BFF47617FF50}" destId="{1D3F0F9C-1D02-4582-AD6E-17216EE3EFE2}" srcOrd="0" destOrd="0" presId="urn:microsoft.com/office/officeart/2005/8/layout/vProcess5"/>
    <dgm:cxn modelId="{F69437B5-6863-4500-A627-DC17F20FE06A}" type="presOf" srcId="{6461CCD4-AFAC-49BA-857D-F8497C93EB12}" destId="{E10917C7-B87A-41FE-87D8-02B2EF2D3707}" srcOrd="0" destOrd="0" presId="urn:microsoft.com/office/officeart/2005/8/layout/vProcess5"/>
    <dgm:cxn modelId="{453D80BA-0BBC-4CA6-9117-0292D0B395E8}" type="presOf" srcId="{4B8977BA-C649-4D4A-9740-ACEC547A25E7}" destId="{37FBD7C5-4EF0-4592-97C3-3D106C433AAA}" srcOrd="1" destOrd="0" presId="urn:microsoft.com/office/officeart/2005/8/layout/vProcess5"/>
    <dgm:cxn modelId="{D0CD00BE-EB9E-425E-8C94-62997FFEB0B8}" srcId="{09C88391-3E5E-4B61-9CC3-E4F0BABCC1F9}" destId="{8EED8949-BFAA-4BF6-B08C-A5D824C0A294}" srcOrd="0" destOrd="0" parTransId="{62B7B24F-C1C8-465C-B6DD-65ECDE40D8DD}" sibTransId="{B3C03DFD-A551-4C06-A046-19AC9EFFC2A2}"/>
    <dgm:cxn modelId="{E01F9CBF-4A09-4CC7-AC56-BC7DB2800C80}" srcId="{09C88391-3E5E-4B61-9CC3-E4F0BABCC1F9}" destId="{4B8977BA-C649-4D4A-9740-ACEC547A25E7}" srcOrd="1" destOrd="0" parTransId="{CA83CD45-F9C4-4039-9952-631A7116CC99}" sibTransId="{6461CCD4-AFAC-49BA-857D-F8497C93EB12}"/>
    <dgm:cxn modelId="{1068B5D2-3D1F-4CCF-82B4-5B819A79A189}" type="presOf" srcId="{6E2BBE52-63B0-4780-AC51-3968BEB443B8}" destId="{85CE2FD2-8A5D-4E64-BC3F-B652EBB8C5C3}" srcOrd="0" destOrd="0" presId="urn:microsoft.com/office/officeart/2005/8/layout/vProcess5"/>
    <dgm:cxn modelId="{5AA4EEDF-F0D1-4A2E-B4BE-EF76FFAFAF68}" type="presOf" srcId="{8EED8949-BFAA-4BF6-B08C-A5D824C0A294}" destId="{C5DA8FAA-BD36-47B2-B44F-466B95ACA836}" srcOrd="0" destOrd="0" presId="urn:microsoft.com/office/officeart/2005/8/layout/vProcess5"/>
    <dgm:cxn modelId="{521B82E0-01AB-49DD-8EB9-C0B2F8D55F19}" type="presOf" srcId="{F1E63C31-EA42-4153-96F6-A1E9F8D64BE3}" destId="{444B3EBD-7B4F-4D44-9D21-2B1DC2E0F310}" srcOrd="0" destOrd="0" presId="urn:microsoft.com/office/officeart/2005/8/layout/vProcess5"/>
    <dgm:cxn modelId="{533F33E1-75A2-46CD-8BE7-5DF49E00F4CC}" type="presOf" srcId="{4B8977BA-C649-4D4A-9740-ACEC547A25E7}" destId="{31D50A02-A94A-481E-B8C3-CD17532560E0}" srcOrd="0" destOrd="0" presId="urn:microsoft.com/office/officeart/2005/8/layout/vProcess5"/>
    <dgm:cxn modelId="{8D256F99-B76F-4992-96B0-850621D1C32B}" type="presParOf" srcId="{3310CA6F-3FEF-46EF-ABF4-B81FAFEADB27}" destId="{83B73C5F-F521-40F0-8459-AF4A578EACAF}" srcOrd="0" destOrd="0" presId="urn:microsoft.com/office/officeart/2005/8/layout/vProcess5"/>
    <dgm:cxn modelId="{FAD30C4A-8471-41E0-8FD8-DE29B0E64CBF}" type="presParOf" srcId="{3310CA6F-3FEF-46EF-ABF4-B81FAFEADB27}" destId="{C5DA8FAA-BD36-47B2-B44F-466B95ACA836}" srcOrd="1" destOrd="0" presId="urn:microsoft.com/office/officeart/2005/8/layout/vProcess5"/>
    <dgm:cxn modelId="{D2E95AB2-011D-43E4-874B-6C489576F6CD}" type="presParOf" srcId="{3310CA6F-3FEF-46EF-ABF4-B81FAFEADB27}" destId="{31D50A02-A94A-481E-B8C3-CD17532560E0}" srcOrd="2" destOrd="0" presId="urn:microsoft.com/office/officeart/2005/8/layout/vProcess5"/>
    <dgm:cxn modelId="{A23FCC2B-54C1-4E4B-873A-792A1182486C}" type="presParOf" srcId="{3310CA6F-3FEF-46EF-ABF4-B81FAFEADB27}" destId="{1D3F0F9C-1D02-4582-AD6E-17216EE3EFE2}" srcOrd="3" destOrd="0" presId="urn:microsoft.com/office/officeart/2005/8/layout/vProcess5"/>
    <dgm:cxn modelId="{05A8BDF5-8F11-4A94-83A9-43FE490E54EB}" type="presParOf" srcId="{3310CA6F-3FEF-46EF-ABF4-B81FAFEADB27}" destId="{85CE2FD2-8A5D-4E64-BC3F-B652EBB8C5C3}" srcOrd="4" destOrd="0" presId="urn:microsoft.com/office/officeart/2005/8/layout/vProcess5"/>
    <dgm:cxn modelId="{06B135CE-839C-4147-A3DA-96271F8C7D92}" type="presParOf" srcId="{3310CA6F-3FEF-46EF-ABF4-B81FAFEADB27}" destId="{90D775B3-F94F-424A-B975-B0B0FC9FB733}" srcOrd="5" destOrd="0" presId="urn:microsoft.com/office/officeart/2005/8/layout/vProcess5"/>
    <dgm:cxn modelId="{AA457FD2-ABB4-4484-AB52-241E18434165}" type="presParOf" srcId="{3310CA6F-3FEF-46EF-ABF4-B81FAFEADB27}" destId="{31E9FAA6-0892-4891-B32F-8F153EAAAC42}" srcOrd="6" destOrd="0" presId="urn:microsoft.com/office/officeart/2005/8/layout/vProcess5"/>
    <dgm:cxn modelId="{570F2766-4D76-479F-AD14-41A990A84AFA}" type="presParOf" srcId="{3310CA6F-3FEF-46EF-ABF4-B81FAFEADB27}" destId="{E10917C7-B87A-41FE-87D8-02B2EF2D3707}" srcOrd="7" destOrd="0" presId="urn:microsoft.com/office/officeart/2005/8/layout/vProcess5"/>
    <dgm:cxn modelId="{34FA969F-BAF7-44EA-B21A-E80F00C367BD}" type="presParOf" srcId="{3310CA6F-3FEF-46EF-ABF4-B81FAFEADB27}" destId="{B4A71CC0-24D9-4E9A-99E0-FE75C39944E7}" srcOrd="8" destOrd="0" presId="urn:microsoft.com/office/officeart/2005/8/layout/vProcess5"/>
    <dgm:cxn modelId="{2F9DA01F-4F66-4582-B517-F7A71FBB4198}" type="presParOf" srcId="{3310CA6F-3FEF-46EF-ABF4-B81FAFEADB27}" destId="{444B3EBD-7B4F-4D44-9D21-2B1DC2E0F310}" srcOrd="9" destOrd="0" presId="urn:microsoft.com/office/officeart/2005/8/layout/vProcess5"/>
    <dgm:cxn modelId="{BC8BE291-EBF5-489E-858C-61D9ACBE894D}" type="presParOf" srcId="{3310CA6F-3FEF-46EF-ABF4-B81FAFEADB27}" destId="{89645550-1C7E-40C7-A761-2FC0953A676C}" srcOrd="10" destOrd="0" presId="urn:microsoft.com/office/officeart/2005/8/layout/vProcess5"/>
    <dgm:cxn modelId="{E9DD6B2B-7BB6-4B42-903F-624B08E2E7AC}" type="presParOf" srcId="{3310CA6F-3FEF-46EF-ABF4-B81FAFEADB27}" destId="{37FBD7C5-4EF0-4592-97C3-3D106C433AAA}" srcOrd="11" destOrd="0" presId="urn:microsoft.com/office/officeart/2005/8/layout/vProcess5"/>
    <dgm:cxn modelId="{AF83E931-893B-4B8A-949D-4F840A4F0335}" type="presParOf" srcId="{3310CA6F-3FEF-46EF-ABF4-B81FAFEADB27}" destId="{92AF870F-478F-4AF7-AB33-E66E34DA8BB9}" srcOrd="12" destOrd="0" presId="urn:microsoft.com/office/officeart/2005/8/layout/vProcess5"/>
    <dgm:cxn modelId="{881004F9-B031-4274-AFB2-A407687BF48D}" type="presParOf" srcId="{3310CA6F-3FEF-46EF-ABF4-B81FAFEADB27}" destId="{A02D79C3-01CC-4B76-A138-AE26CA67CE9D}" srcOrd="13" destOrd="0" presId="urn:microsoft.com/office/officeart/2005/8/layout/vProcess5"/>
    <dgm:cxn modelId="{A582B23A-3268-4B54-96E4-AC127B7D5276}" type="presParOf" srcId="{3310CA6F-3FEF-46EF-ABF4-B81FAFEADB27}" destId="{0BB13121-0BB7-48D7-A80C-EB120C4E563C}"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0FDE98-0FB1-4FC1-A299-B79EB6C3816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F707F11-FA3F-4DEC-B6F0-1BB7F7AC13C8}">
      <dgm:prSet/>
      <dgm:spPr/>
      <dgm:t>
        <a:bodyPr/>
        <a:lstStyle/>
        <a:p>
          <a:r>
            <a:rPr lang="en-US" b="0" i="0" baseline="0"/>
            <a:t>soft links (also known as symbolic links) </a:t>
          </a:r>
          <a:endParaRPr lang="en-US"/>
        </a:p>
      </dgm:t>
    </dgm:pt>
    <dgm:pt modelId="{E0793E81-EB68-4CDD-9D09-1081D11FDE5D}" type="parTrans" cxnId="{F61F95D4-CFE7-4CBF-9745-CFD27CA1A346}">
      <dgm:prSet/>
      <dgm:spPr/>
      <dgm:t>
        <a:bodyPr/>
        <a:lstStyle/>
        <a:p>
          <a:endParaRPr lang="en-US"/>
        </a:p>
      </dgm:t>
    </dgm:pt>
    <dgm:pt modelId="{3CB04A67-55AB-4028-9265-84F1EFD41321}" type="sibTrans" cxnId="{F61F95D4-CFE7-4CBF-9745-CFD27CA1A346}">
      <dgm:prSet/>
      <dgm:spPr/>
      <dgm:t>
        <a:bodyPr/>
        <a:lstStyle/>
        <a:p>
          <a:endParaRPr lang="en-US"/>
        </a:p>
      </dgm:t>
    </dgm:pt>
    <dgm:pt modelId="{5D60C80B-3DA9-474F-9202-941891822D86}">
      <dgm:prSet/>
      <dgm:spPr/>
      <dgm:t>
        <a:bodyPr/>
        <a:lstStyle/>
        <a:p>
          <a:r>
            <a:rPr lang="en-US" b="0" i="0" baseline="0"/>
            <a:t>hard links.</a:t>
          </a:r>
          <a:endParaRPr lang="en-US"/>
        </a:p>
      </dgm:t>
    </dgm:pt>
    <dgm:pt modelId="{ECFCEDD0-7408-42AA-82CA-A8453BB996F0}" type="parTrans" cxnId="{547F65E8-AC2F-4A17-B661-3B93F5EB7853}">
      <dgm:prSet/>
      <dgm:spPr/>
      <dgm:t>
        <a:bodyPr/>
        <a:lstStyle/>
        <a:p>
          <a:endParaRPr lang="en-US"/>
        </a:p>
      </dgm:t>
    </dgm:pt>
    <dgm:pt modelId="{5534C5B5-0821-454C-A2B4-55F7C15D6F98}" type="sibTrans" cxnId="{547F65E8-AC2F-4A17-B661-3B93F5EB7853}">
      <dgm:prSet/>
      <dgm:spPr/>
      <dgm:t>
        <a:bodyPr/>
        <a:lstStyle/>
        <a:p>
          <a:endParaRPr lang="en-US"/>
        </a:p>
      </dgm:t>
    </dgm:pt>
    <dgm:pt modelId="{12AA4DA4-D2A4-43FE-8A8C-4E0DF09F2B26}" type="pres">
      <dgm:prSet presAssocID="{9B0FDE98-0FB1-4FC1-A299-B79EB6C38168}" presName="hierChild1" presStyleCnt="0">
        <dgm:presLayoutVars>
          <dgm:chPref val="1"/>
          <dgm:dir/>
          <dgm:animOne val="branch"/>
          <dgm:animLvl val="lvl"/>
          <dgm:resizeHandles/>
        </dgm:presLayoutVars>
      </dgm:prSet>
      <dgm:spPr/>
    </dgm:pt>
    <dgm:pt modelId="{7F2E7B0A-A288-400B-A338-636C0874B5D6}" type="pres">
      <dgm:prSet presAssocID="{2F707F11-FA3F-4DEC-B6F0-1BB7F7AC13C8}" presName="hierRoot1" presStyleCnt="0"/>
      <dgm:spPr/>
    </dgm:pt>
    <dgm:pt modelId="{F488FDCA-F6C4-444C-9C49-10B0A8F51296}" type="pres">
      <dgm:prSet presAssocID="{2F707F11-FA3F-4DEC-B6F0-1BB7F7AC13C8}" presName="composite" presStyleCnt="0"/>
      <dgm:spPr/>
    </dgm:pt>
    <dgm:pt modelId="{F1C5CDD8-9D95-46DA-9AD6-A1555A194072}" type="pres">
      <dgm:prSet presAssocID="{2F707F11-FA3F-4DEC-B6F0-1BB7F7AC13C8}" presName="background" presStyleLbl="node0" presStyleIdx="0" presStyleCnt="2"/>
      <dgm:spPr/>
    </dgm:pt>
    <dgm:pt modelId="{94AB5396-1ADA-404D-9A38-C319A2FD67B0}" type="pres">
      <dgm:prSet presAssocID="{2F707F11-FA3F-4DEC-B6F0-1BB7F7AC13C8}" presName="text" presStyleLbl="fgAcc0" presStyleIdx="0" presStyleCnt="2">
        <dgm:presLayoutVars>
          <dgm:chPref val="3"/>
        </dgm:presLayoutVars>
      </dgm:prSet>
      <dgm:spPr/>
    </dgm:pt>
    <dgm:pt modelId="{1BE8F075-ED18-48A7-A08F-89CB2848892E}" type="pres">
      <dgm:prSet presAssocID="{2F707F11-FA3F-4DEC-B6F0-1BB7F7AC13C8}" presName="hierChild2" presStyleCnt="0"/>
      <dgm:spPr/>
    </dgm:pt>
    <dgm:pt modelId="{5DE3F376-51C0-41A5-87FB-C55B7D657136}" type="pres">
      <dgm:prSet presAssocID="{5D60C80B-3DA9-474F-9202-941891822D86}" presName="hierRoot1" presStyleCnt="0"/>
      <dgm:spPr/>
    </dgm:pt>
    <dgm:pt modelId="{0D73C795-B95A-46F0-BA9F-D36B791FF061}" type="pres">
      <dgm:prSet presAssocID="{5D60C80B-3DA9-474F-9202-941891822D86}" presName="composite" presStyleCnt="0"/>
      <dgm:spPr/>
    </dgm:pt>
    <dgm:pt modelId="{B574E833-17F6-4616-BAF6-11390D6B8405}" type="pres">
      <dgm:prSet presAssocID="{5D60C80B-3DA9-474F-9202-941891822D86}" presName="background" presStyleLbl="node0" presStyleIdx="1" presStyleCnt="2"/>
      <dgm:spPr/>
    </dgm:pt>
    <dgm:pt modelId="{5F69CE35-F0A3-4520-9DA9-B1724894FA2D}" type="pres">
      <dgm:prSet presAssocID="{5D60C80B-3DA9-474F-9202-941891822D86}" presName="text" presStyleLbl="fgAcc0" presStyleIdx="1" presStyleCnt="2">
        <dgm:presLayoutVars>
          <dgm:chPref val="3"/>
        </dgm:presLayoutVars>
      </dgm:prSet>
      <dgm:spPr/>
    </dgm:pt>
    <dgm:pt modelId="{897DBD03-BFC6-4A96-8ADA-345F5EEF9F4C}" type="pres">
      <dgm:prSet presAssocID="{5D60C80B-3DA9-474F-9202-941891822D86}" presName="hierChild2" presStyleCnt="0"/>
      <dgm:spPr/>
    </dgm:pt>
  </dgm:ptLst>
  <dgm:cxnLst>
    <dgm:cxn modelId="{9AC11A34-F5D6-4772-B29A-FC059996B463}" type="presOf" srcId="{9B0FDE98-0FB1-4FC1-A299-B79EB6C38168}" destId="{12AA4DA4-D2A4-43FE-8A8C-4E0DF09F2B26}" srcOrd="0" destOrd="0" presId="urn:microsoft.com/office/officeart/2005/8/layout/hierarchy1"/>
    <dgm:cxn modelId="{9A58EB79-CC1B-4716-986E-E4A006A497FF}" type="presOf" srcId="{2F707F11-FA3F-4DEC-B6F0-1BB7F7AC13C8}" destId="{94AB5396-1ADA-404D-9A38-C319A2FD67B0}" srcOrd="0" destOrd="0" presId="urn:microsoft.com/office/officeart/2005/8/layout/hierarchy1"/>
    <dgm:cxn modelId="{F61F95D4-CFE7-4CBF-9745-CFD27CA1A346}" srcId="{9B0FDE98-0FB1-4FC1-A299-B79EB6C38168}" destId="{2F707F11-FA3F-4DEC-B6F0-1BB7F7AC13C8}" srcOrd="0" destOrd="0" parTransId="{E0793E81-EB68-4CDD-9D09-1081D11FDE5D}" sibTransId="{3CB04A67-55AB-4028-9265-84F1EFD41321}"/>
    <dgm:cxn modelId="{486CBEE3-F0E0-46D6-98D7-467F1EE36FA3}" type="presOf" srcId="{5D60C80B-3DA9-474F-9202-941891822D86}" destId="{5F69CE35-F0A3-4520-9DA9-B1724894FA2D}" srcOrd="0" destOrd="0" presId="urn:microsoft.com/office/officeart/2005/8/layout/hierarchy1"/>
    <dgm:cxn modelId="{547F65E8-AC2F-4A17-B661-3B93F5EB7853}" srcId="{9B0FDE98-0FB1-4FC1-A299-B79EB6C38168}" destId="{5D60C80B-3DA9-474F-9202-941891822D86}" srcOrd="1" destOrd="0" parTransId="{ECFCEDD0-7408-42AA-82CA-A8453BB996F0}" sibTransId="{5534C5B5-0821-454C-A2B4-55F7C15D6F98}"/>
    <dgm:cxn modelId="{5028E13E-7770-459A-A129-DA320B0E3BA8}" type="presParOf" srcId="{12AA4DA4-D2A4-43FE-8A8C-4E0DF09F2B26}" destId="{7F2E7B0A-A288-400B-A338-636C0874B5D6}" srcOrd="0" destOrd="0" presId="urn:microsoft.com/office/officeart/2005/8/layout/hierarchy1"/>
    <dgm:cxn modelId="{19CE3F28-05F6-453A-B836-DF3707DFE85A}" type="presParOf" srcId="{7F2E7B0A-A288-400B-A338-636C0874B5D6}" destId="{F488FDCA-F6C4-444C-9C49-10B0A8F51296}" srcOrd="0" destOrd="0" presId="urn:microsoft.com/office/officeart/2005/8/layout/hierarchy1"/>
    <dgm:cxn modelId="{4189538C-641F-4831-B406-BB02ED5AB98E}" type="presParOf" srcId="{F488FDCA-F6C4-444C-9C49-10B0A8F51296}" destId="{F1C5CDD8-9D95-46DA-9AD6-A1555A194072}" srcOrd="0" destOrd="0" presId="urn:microsoft.com/office/officeart/2005/8/layout/hierarchy1"/>
    <dgm:cxn modelId="{9BA62D4F-8363-40E6-86A2-32714EB39FE8}" type="presParOf" srcId="{F488FDCA-F6C4-444C-9C49-10B0A8F51296}" destId="{94AB5396-1ADA-404D-9A38-C319A2FD67B0}" srcOrd="1" destOrd="0" presId="urn:microsoft.com/office/officeart/2005/8/layout/hierarchy1"/>
    <dgm:cxn modelId="{BC33C214-FF06-48F0-8A58-D9EDB455AA45}" type="presParOf" srcId="{7F2E7B0A-A288-400B-A338-636C0874B5D6}" destId="{1BE8F075-ED18-48A7-A08F-89CB2848892E}" srcOrd="1" destOrd="0" presId="urn:microsoft.com/office/officeart/2005/8/layout/hierarchy1"/>
    <dgm:cxn modelId="{80017E1D-3F6B-4D2D-A2F6-1A04B7514C6C}" type="presParOf" srcId="{12AA4DA4-D2A4-43FE-8A8C-4E0DF09F2B26}" destId="{5DE3F376-51C0-41A5-87FB-C55B7D657136}" srcOrd="1" destOrd="0" presId="urn:microsoft.com/office/officeart/2005/8/layout/hierarchy1"/>
    <dgm:cxn modelId="{2F63B25B-5415-4BC3-B237-6DBA2721D458}" type="presParOf" srcId="{5DE3F376-51C0-41A5-87FB-C55B7D657136}" destId="{0D73C795-B95A-46F0-BA9F-D36B791FF061}" srcOrd="0" destOrd="0" presId="urn:microsoft.com/office/officeart/2005/8/layout/hierarchy1"/>
    <dgm:cxn modelId="{7986C8C9-3B74-4555-A085-F9FF8AB30B41}" type="presParOf" srcId="{0D73C795-B95A-46F0-BA9F-D36B791FF061}" destId="{B574E833-17F6-4616-BAF6-11390D6B8405}" srcOrd="0" destOrd="0" presId="urn:microsoft.com/office/officeart/2005/8/layout/hierarchy1"/>
    <dgm:cxn modelId="{C208010C-C80F-46BF-A28F-9D330B2ED9CD}" type="presParOf" srcId="{0D73C795-B95A-46F0-BA9F-D36B791FF061}" destId="{5F69CE35-F0A3-4520-9DA9-B1724894FA2D}" srcOrd="1" destOrd="0" presId="urn:microsoft.com/office/officeart/2005/8/layout/hierarchy1"/>
    <dgm:cxn modelId="{2A19FAD3-B9AB-45C5-BD6A-D3EAB6E1ECD3}" type="presParOf" srcId="{5DE3F376-51C0-41A5-87FB-C55B7D657136}" destId="{897DBD03-BFC6-4A96-8ADA-345F5EEF9F4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70E1F34-A1BD-4C2F-A940-76645A86205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9A32EB3-321E-4E30-B36D-DC2E8BB7C878}">
      <dgm:prSet/>
      <dgm:spPr/>
      <dgm:t>
        <a:bodyPr/>
        <a:lstStyle/>
        <a:p>
          <a:pPr>
            <a:defRPr cap="all"/>
          </a:pPr>
          <a:r>
            <a:rPr lang="en-US" b="1"/>
            <a:t>Power-On Self Test (POST):          </a:t>
          </a:r>
          <a:endParaRPr lang="en-US"/>
        </a:p>
      </dgm:t>
    </dgm:pt>
    <dgm:pt modelId="{BADB0687-7FE1-41A4-B9D8-38DDCA93242B}" type="parTrans" cxnId="{59B02FED-EF23-4BC8-88E3-B0D9DB0FA5CD}">
      <dgm:prSet/>
      <dgm:spPr/>
      <dgm:t>
        <a:bodyPr/>
        <a:lstStyle/>
        <a:p>
          <a:endParaRPr lang="en-US"/>
        </a:p>
      </dgm:t>
    </dgm:pt>
    <dgm:pt modelId="{DBEB3BE9-CAF1-4F94-9E70-9681A8A5C4A4}" type="sibTrans" cxnId="{59B02FED-EF23-4BC8-88E3-B0D9DB0FA5CD}">
      <dgm:prSet/>
      <dgm:spPr/>
      <dgm:t>
        <a:bodyPr/>
        <a:lstStyle/>
        <a:p>
          <a:endParaRPr lang="en-US"/>
        </a:p>
      </dgm:t>
    </dgm:pt>
    <dgm:pt modelId="{6B8D57AF-79C9-448A-8B7E-B22079613FF7}">
      <dgm:prSet/>
      <dgm:spPr/>
      <dgm:t>
        <a:bodyPr/>
        <a:lstStyle/>
        <a:p>
          <a:pPr>
            <a:defRPr cap="all"/>
          </a:pPr>
          <a:r>
            <a:rPr lang="en-IL" b="1"/>
            <a:t>Bootloader:  </a:t>
          </a:r>
          <a:r>
            <a:rPr lang="en-US" b="1"/>
            <a:t>           </a:t>
          </a:r>
          <a:endParaRPr lang="en-US"/>
        </a:p>
      </dgm:t>
    </dgm:pt>
    <dgm:pt modelId="{634D68A5-FDEF-4922-B4EA-40C025D25620}" type="parTrans" cxnId="{E40744E0-01BC-42DA-959F-ACAA58431F71}">
      <dgm:prSet/>
      <dgm:spPr/>
      <dgm:t>
        <a:bodyPr/>
        <a:lstStyle/>
        <a:p>
          <a:endParaRPr lang="en-US"/>
        </a:p>
      </dgm:t>
    </dgm:pt>
    <dgm:pt modelId="{C4F5449D-8DFC-43AC-9144-C1AA81B69A44}" type="sibTrans" cxnId="{E40744E0-01BC-42DA-959F-ACAA58431F71}">
      <dgm:prSet/>
      <dgm:spPr/>
      <dgm:t>
        <a:bodyPr/>
        <a:lstStyle/>
        <a:p>
          <a:endParaRPr lang="en-US"/>
        </a:p>
      </dgm:t>
    </dgm:pt>
    <dgm:pt modelId="{388E2FF9-3D9C-4FA5-A351-1FC1EBBD8677}">
      <dgm:prSet/>
      <dgm:spPr/>
      <dgm:t>
        <a:bodyPr/>
        <a:lstStyle/>
        <a:p>
          <a:pPr>
            <a:defRPr cap="all"/>
          </a:pPr>
          <a:r>
            <a:rPr lang="en-IL" b="1"/>
            <a:t>Kernel loading:  </a:t>
          </a:r>
          <a:r>
            <a:rPr lang="en-US" b="1"/>
            <a:t>          </a:t>
          </a:r>
          <a:endParaRPr lang="en-US"/>
        </a:p>
      </dgm:t>
    </dgm:pt>
    <dgm:pt modelId="{923C52B1-89D5-4D0D-A921-8F9292A97173}" type="parTrans" cxnId="{EF5C4073-4661-43E4-B98A-BF6BF2E037A5}">
      <dgm:prSet/>
      <dgm:spPr/>
      <dgm:t>
        <a:bodyPr/>
        <a:lstStyle/>
        <a:p>
          <a:endParaRPr lang="en-US"/>
        </a:p>
      </dgm:t>
    </dgm:pt>
    <dgm:pt modelId="{793F0EAD-D6B4-490A-A98B-B7E1BB637F46}" type="sibTrans" cxnId="{EF5C4073-4661-43E4-B98A-BF6BF2E037A5}">
      <dgm:prSet/>
      <dgm:spPr/>
      <dgm:t>
        <a:bodyPr/>
        <a:lstStyle/>
        <a:p>
          <a:endParaRPr lang="en-US"/>
        </a:p>
      </dgm:t>
    </dgm:pt>
    <dgm:pt modelId="{072F83F8-7C9C-4014-B207-EF92D34F7951}">
      <dgm:prSet/>
      <dgm:spPr/>
      <dgm:t>
        <a:bodyPr/>
        <a:lstStyle/>
        <a:p>
          <a:pPr>
            <a:defRPr cap="all"/>
          </a:pPr>
          <a:r>
            <a:rPr lang="en-IL" b="1"/>
            <a:t>Init process:  </a:t>
          </a:r>
          <a:r>
            <a:rPr lang="en-US" b="1"/>
            <a:t>         </a:t>
          </a:r>
          <a:endParaRPr lang="en-US"/>
        </a:p>
      </dgm:t>
    </dgm:pt>
    <dgm:pt modelId="{1E8204BC-4B1D-4D63-A2A5-A485AC5A7C47}" type="parTrans" cxnId="{949B913D-3044-49E7-9182-FE4DE2EFFB4A}">
      <dgm:prSet/>
      <dgm:spPr/>
      <dgm:t>
        <a:bodyPr/>
        <a:lstStyle/>
        <a:p>
          <a:endParaRPr lang="en-US"/>
        </a:p>
      </dgm:t>
    </dgm:pt>
    <dgm:pt modelId="{6677831F-1405-4B10-B096-9FBD45545AA8}" type="sibTrans" cxnId="{949B913D-3044-49E7-9182-FE4DE2EFFB4A}">
      <dgm:prSet/>
      <dgm:spPr/>
      <dgm:t>
        <a:bodyPr/>
        <a:lstStyle/>
        <a:p>
          <a:endParaRPr lang="en-US"/>
        </a:p>
      </dgm:t>
    </dgm:pt>
    <dgm:pt modelId="{D157804D-BF26-4217-B3E7-7E7BDB2A84AA}">
      <dgm:prSet/>
      <dgm:spPr/>
      <dgm:t>
        <a:bodyPr/>
        <a:lstStyle/>
        <a:p>
          <a:pPr>
            <a:defRPr cap="all"/>
          </a:pPr>
          <a:r>
            <a:rPr lang="en-IL" b="1"/>
            <a:t>User login: </a:t>
          </a:r>
          <a:r>
            <a:rPr lang="en-US" b="1"/>
            <a:t>           </a:t>
          </a:r>
          <a:endParaRPr lang="en-US"/>
        </a:p>
      </dgm:t>
    </dgm:pt>
    <dgm:pt modelId="{0380B901-4CEB-4EA4-A039-BBC3F655513A}" type="parTrans" cxnId="{DE74A82F-2B64-48E9-9A0D-475056C54E54}">
      <dgm:prSet/>
      <dgm:spPr/>
      <dgm:t>
        <a:bodyPr/>
        <a:lstStyle/>
        <a:p>
          <a:endParaRPr lang="en-US"/>
        </a:p>
      </dgm:t>
    </dgm:pt>
    <dgm:pt modelId="{116B7781-F36A-46CB-8094-9F3F26F930F6}" type="sibTrans" cxnId="{DE74A82F-2B64-48E9-9A0D-475056C54E54}">
      <dgm:prSet/>
      <dgm:spPr/>
      <dgm:t>
        <a:bodyPr/>
        <a:lstStyle/>
        <a:p>
          <a:endParaRPr lang="en-US"/>
        </a:p>
      </dgm:t>
    </dgm:pt>
    <dgm:pt modelId="{6D01C271-D1D1-42AF-8BBB-C5B6886C50C5}">
      <dgm:prSet/>
      <dgm:spPr/>
      <dgm:t>
        <a:bodyPr/>
        <a:lstStyle/>
        <a:p>
          <a:pPr>
            <a:defRPr cap="all"/>
          </a:pPr>
          <a:r>
            <a:rPr lang="en-IL" b="1"/>
            <a:t>User space:</a:t>
          </a:r>
          <a:endParaRPr lang="en-US"/>
        </a:p>
      </dgm:t>
    </dgm:pt>
    <dgm:pt modelId="{105A28CD-15C2-4843-B47A-446372FD0FC1}" type="parTrans" cxnId="{C33B1B5E-24EA-49CE-8280-90B8A2FED3F1}">
      <dgm:prSet/>
      <dgm:spPr/>
      <dgm:t>
        <a:bodyPr/>
        <a:lstStyle/>
        <a:p>
          <a:endParaRPr lang="en-US"/>
        </a:p>
      </dgm:t>
    </dgm:pt>
    <dgm:pt modelId="{CC857AAC-8EA6-41CB-9BDA-43B191CE9A6C}" type="sibTrans" cxnId="{C33B1B5E-24EA-49CE-8280-90B8A2FED3F1}">
      <dgm:prSet/>
      <dgm:spPr/>
      <dgm:t>
        <a:bodyPr/>
        <a:lstStyle/>
        <a:p>
          <a:endParaRPr lang="en-US"/>
        </a:p>
      </dgm:t>
    </dgm:pt>
    <dgm:pt modelId="{23EB2F03-C8C4-4B54-866B-037C24EEC804}" type="pres">
      <dgm:prSet presAssocID="{270E1F34-A1BD-4C2F-A940-76645A862053}" presName="root" presStyleCnt="0">
        <dgm:presLayoutVars>
          <dgm:dir/>
          <dgm:resizeHandles val="exact"/>
        </dgm:presLayoutVars>
      </dgm:prSet>
      <dgm:spPr/>
    </dgm:pt>
    <dgm:pt modelId="{9DE3AE7C-8E76-428B-8049-EC239599798D}" type="pres">
      <dgm:prSet presAssocID="{C9A32EB3-321E-4E30-B36D-DC2E8BB7C878}" presName="compNode" presStyleCnt="0"/>
      <dgm:spPr/>
    </dgm:pt>
    <dgm:pt modelId="{532848A8-6592-476C-86EC-AF5C0D44E554}" type="pres">
      <dgm:prSet presAssocID="{C9A32EB3-321E-4E30-B36D-DC2E8BB7C878}" presName="iconBgRect" presStyleLbl="bgShp" presStyleIdx="0" presStyleCnt="6"/>
      <dgm:spPr/>
    </dgm:pt>
    <dgm:pt modelId="{0A656F6D-617A-48B5-8B0D-6FA3E2012D2C}" type="pres">
      <dgm:prSet presAssocID="{C9A32EB3-321E-4E30-B36D-DC2E8BB7C87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wer"/>
        </a:ext>
      </dgm:extLst>
    </dgm:pt>
    <dgm:pt modelId="{9F923D41-35BC-4BDA-995A-5246B8682E7E}" type="pres">
      <dgm:prSet presAssocID="{C9A32EB3-321E-4E30-B36D-DC2E8BB7C878}" presName="spaceRect" presStyleCnt="0"/>
      <dgm:spPr/>
    </dgm:pt>
    <dgm:pt modelId="{BE9D1966-440C-4480-962B-293DE3EDA170}" type="pres">
      <dgm:prSet presAssocID="{C9A32EB3-321E-4E30-B36D-DC2E8BB7C878}" presName="textRect" presStyleLbl="revTx" presStyleIdx="0" presStyleCnt="6">
        <dgm:presLayoutVars>
          <dgm:chMax val="1"/>
          <dgm:chPref val="1"/>
        </dgm:presLayoutVars>
      </dgm:prSet>
      <dgm:spPr/>
    </dgm:pt>
    <dgm:pt modelId="{BAF4195E-B83A-4B6B-BE79-703EC76AB9C4}" type="pres">
      <dgm:prSet presAssocID="{DBEB3BE9-CAF1-4F94-9E70-9681A8A5C4A4}" presName="sibTrans" presStyleCnt="0"/>
      <dgm:spPr/>
    </dgm:pt>
    <dgm:pt modelId="{22CCACAB-B8D9-41B7-B76B-3447458B648C}" type="pres">
      <dgm:prSet presAssocID="{6B8D57AF-79C9-448A-8B7E-B22079613FF7}" presName="compNode" presStyleCnt="0"/>
      <dgm:spPr/>
    </dgm:pt>
    <dgm:pt modelId="{A3E71062-29A2-4889-B2E8-9ED91FA36B5C}" type="pres">
      <dgm:prSet presAssocID="{6B8D57AF-79C9-448A-8B7E-B22079613FF7}" presName="iconBgRect" presStyleLbl="bgShp" presStyleIdx="1" presStyleCnt="6"/>
      <dgm:spPr/>
    </dgm:pt>
    <dgm:pt modelId="{72E7F324-792D-473F-B70D-DFEC347E569F}" type="pres">
      <dgm:prSet presAssocID="{6B8D57AF-79C9-448A-8B7E-B22079613FF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lloons"/>
        </a:ext>
      </dgm:extLst>
    </dgm:pt>
    <dgm:pt modelId="{08E50625-16A4-4C58-ACEC-46A7889B8ACC}" type="pres">
      <dgm:prSet presAssocID="{6B8D57AF-79C9-448A-8B7E-B22079613FF7}" presName="spaceRect" presStyleCnt="0"/>
      <dgm:spPr/>
    </dgm:pt>
    <dgm:pt modelId="{65D979EE-DF6C-4AFF-9F7E-4AE5E7A3EA8F}" type="pres">
      <dgm:prSet presAssocID="{6B8D57AF-79C9-448A-8B7E-B22079613FF7}" presName="textRect" presStyleLbl="revTx" presStyleIdx="1" presStyleCnt="6">
        <dgm:presLayoutVars>
          <dgm:chMax val="1"/>
          <dgm:chPref val="1"/>
        </dgm:presLayoutVars>
      </dgm:prSet>
      <dgm:spPr/>
    </dgm:pt>
    <dgm:pt modelId="{6773485E-DEC9-4F0D-B947-FBA7E25A903D}" type="pres">
      <dgm:prSet presAssocID="{C4F5449D-8DFC-43AC-9144-C1AA81B69A44}" presName="sibTrans" presStyleCnt="0"/>
      <dgm:spPr/>
    </dgm:pt>
    <dgm:pt modelId="{4A4A0BF5-AB65-4358-9010-B102185755B8}" type="pres">
      <dgm:prSet presAssocID="{388E2FF9-3D9C-4FA5-A351-1FC1EBBD8677}" presName="compNode" presStyleCnt="0"/>
      <dgm:spPr/>
    </dgm:pt>
    <dgm:pt modelId="{EDC50355-EBBA-491F-8D7B-9258EC5E8FA6}" type="pres">
      <dgm:prSet presAssocID="{388E2FF9-3D9C-4FA5-A351-1FC1EBBD8677}" presName="iconBgRect" presStyleLbl="bgShp" presStyleIdx="2" presStyleCnt="6"/>
      <dgm:spPr/>
    </dgm:pt>
    <dgm:pt modelId="{FFC382F4-B34A-4308-8F32-DAFE7586E99C}" type="pres">
      <dgm:prSet presAssocID="{388E2FF9-3D9C-4FA5-A351-1FC1EBBD867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6D7A4BE-6DF5-468D-9DB8-E16EE6F8788B}" type="pres">
      <dgm:prSet presAssocID="{388E2FF9-3D9C-4FA5-A351-1FC1EBBD8677}" presName="spaceRect" presStyleCnt="0"/>
      <dgm:spPr/>
    </dgm:pt>
    <dgm:pt modelId="{2FF67A96-F2BF-4228-8EFB-35549047EDC4}" type="pres">
      <dgm:prSet presAssocID="{388E2FF9-3D9C-4FA5-A351-1FC1EBBD8677}" presName="textRect" presStyleLbl="revTx" presStyleIdx="2" presStyleCnt="6">
        <dgm:presLayoutVars>
          <dgm:chMax val="1"/>
          <dgm:chPref val="1"/>
        </dgm:presLayoutVars>
      </dgm:prSet>
      <dgm:spPr/>
    </dgm:pt>
    <dgm:pt modelId="{230E8E76-B734-4403-93D6-3E4BEA700BF7}" type="pres">
      <dgm:prSet presAssocID="{793F0EAD-D6B4-490A-A98B-B7E1BB637F46}" presName="sibTrans" presStyleCnt="0"/>
      <dgm:spPr/>
    </dgm:pt>
    <dgm:pt modelId="{98452E31-F852-4EA9-8DC0-3B3B48E01233}" type="pres">
      <dgm:prSet presAssocID="{072F83F8-7C9C-4014-B207-EF92D34F7951}" presName="compNode" presStyleCnt="0"/>
      <dgm:spPr/>
    </dgm:pt>
    <dgm:pt modelId="{4185A776-AF7B-4D99-A2AB-561FA25679FD}" type="pres">
      <dgm:prSet presAssocID="{072F83F8-7C9C-4014-B207-EF92D34F7951}" presName="iconBgRect" presStyleLbl="bgShp" presStyleIdx="3" presStyleCnt="6"/>
      <dgm:spPr/>
    </dgm:pt>
    <dgm:pt modelId="{B032982E-602D-4D86-92DC-5C40DFC3615A}" type="pres">
      <dgm:prSet presAssocID="{072F83F8-7C9C-4014-B207-EF92D34F79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8324410F-D99C-4F82-91B9-194AB8F256B5}" type="pres">
      <dgm:prSet presAssocID="{072F83F8-7C9C-4014-B207-EF92D34F7951}" presName="spaceRect" presStyleCnt="0"/>
      <dgm:spPr/>
    </dgm:pt>
    <dgm:pt modelId="{54D6F875-B769-4BC8-87AC-6B9D371506A7}" type="pres">
      <dgm:prSet presAssocID="{072F83F8-7C9C-4014-B207-EF92D34F7951}" presName="textRect" presStyleLbl="revTx" presStyleIdx="3" presStyleCnt="6">
        <dgm:presLayoutVars>
          <dgm:chMax val="1"/>
          <dgm:chPref val="1"/>
        </dgm:presLayoutVars>
      </dgm:prSet>
      <dgm:spPr/>
    </dgm:pt>
    <dgm:pt modelId="{AC26D0CA-7249-4D4D-9C37-5768A0F9A083}" type="pres">
      <dgm:prSet presAssocID="{6677831F-1405-4B10-B096-9FBD45545AA8}" presName="sibTrans" presStyleCnt="0"/>
      <dgm:spPr/>
    </dgm:pt>
    <dgm:pt modelId="{CFB10792-FB8D-4884-8C91-CB15A9CE6743}" type="pres">
      <dgm:prSet presAssocID="{D157804D-BF26-4217-B3E7-7E7BDB2A84AA}" presName="compNode" presStyleCnt="0"/>
      <dgm:spPr/>
    </dgm:pt>
    <dgm:pt modelId="{824DF338-A210-4528-A626-7C2597E757DF}" type="pres">
      <dgm:prSet presAssocID="{D157804D-BF26-4217-B3E7-7E7BDB2A84AA}" presName="iconBgRect" presStyleLbl="bgShp" presStyleIdx="4" presStyleCnt="6"/>
      <dgm:spPr/>
    </dgm:pt>
    <dgm:pt modelId="{9518D69F-B784-4DCF-B16D-D84819640AD2}" type="pres">
      <dgm:prSet presAssocID="{D157804D-BF26-4217-B3E7-7E7BDB2A84A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btitles"/>
        </a:ext>
      </dgm:extLst>
    </dgm:pt>
    <dgm:pt modelId="{E602F862-9A42-4EE0-8879-EF176912C216}" type="pres">
      <dgm:prSet presAssocID="{D157804D-BF26-4217-B3E7-7E7BDB2A84AA}" presName="spaceRect" presStyleCnt="0"/>
      <dgm:spPr/>
    </dgm:pt>
    <dgm:pt modelId="{EAB2438E-B651-4D65-9822-64E6EE95A166}" type="pres">
      <dgm:prSet presAssocID="{D157804D-BF26-4217-B3E7-7E7BDB2A84AA}" presName="textRect" presStyleLbl="revTx" presStyleIdx="4" presStyleCnt="6">
        <dgm:presLayoutVars>
          <dgm:chMax val="1"/>
          <dgm:chPref val="1"/>
        </dgm:presLayoutVars>
      </dgm:prSet>
      <dgm:spPr/>
    </dgm:pt>
    <dgm:pt modelId="{0EA350EB-F109-4A9C-BAA5-01A3E74FB18F}" type="pres">
      <dgm:prSet presAssocID="{116B7781-F36A-46CB-8094-9F3F26F930F6}" presName="sibTrans" presStyleCnt="0"/>
      <dgm:spPr/>
    </dgm:pt>
    <dgm:pt modelId="{3D1177EB-FEC2-4780-8ACF-6C860351F227}" type="pres">
      <dgm:prSet presAssocID="{6D01C271-D1D1-42AF-8BBB-C5B6886C50C5}" presName="compNode" presStyleCnt="0"/>
      <dgm:spPr/>
    </dgm:pt>
    <dgm:pt modelId="{E444D012-A6A3-42B1-8ECD-C33E754FC1E5}" type="pres">
      <dgm:prSet presAssocID="{6D01C271-D1D1-42AF-8BBB-C5B6886C50C5}" presName="iconBgRect" presStyleLbl="bgShp" presStyleIdx="5" presStyleCnt="6"/>
      <dgm:spPr/>
    </dgm:pt>
    <dgm:pt modelId="{13280793-0034-4413-9C63-A48172FD47C5}" type="pres">
      <dgm:prSet presAssocID="{6D01C271-D1D1-42AF-8BBB-C5B6886C50C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stronaut"/>
        </a:ext>
      </dgm:extLst>
    </dgm:pt>
    <dgm:pt modelId="{20C0601E-01F1-4DD3-A3C3-068385502B21}" type="pres">
      <dgm:prSet presAssocID="{6D01C271-D1D1-42AF-8BBB-C5B6886C50C5}" presName="spaceRect" presStyleCnt="0"/>
      <dgm:spPr/>
    </dgm:pt>
    <dgm:pt modelId="{8EF4CDEA-E40F-4EE4-A358-F4F6CD4DBF38}" type="pres">
      <dgm:prSet presAssocID="{6D01C271-D1D1-42AF-8BBB-C5B6886C50C5}" presName="textRect" presStyleLbl="revTx" presStyleIdx="5" presStyleCnt="6">
        <dgm:presLayoutVars>
          <dgm:chMax val="1"/>
          <dgm:chPref val="1"/>
        </dgm:presLayoutVars>
      </dgm:prSet>
      <dgm:spPr/>
    </dgm:pt>
  </dgm:ptLst>
  <dgm:cxnLst>
    <dgm:cxn modelId="{7C80310E-AD03-445E-A210-CD809B4A99F5}" type="presOf" srcId="{D157804D-BF26-4217-B3E7-7E7BDB2A84AA}" destId="{EAB2438E-B651-4D65-9822-64E6EE95A166}" srcOrd="0" destOrd="0" presId="urn:microsoft.com/office/officeart/2018/5/layout/IconCircleLabelList"/>
    <dgm:cxn modelId="{DE74A82F-2B64-48E9-9A0D-475056C54E54}" srcId="{270E1F34-A1BD-4C2F-A940-76645A862053}" destId="{D157804D-BF26-4217-B3E7-7E7BDB2A84AA}" srcOrd="4" destOrd="0" parTransId="{0380B901-4CEB-4EA4-A039-BBC3F655513A}" sibTransId="{116B7781-F36A-46CB-8094-9F3F26F930F6}"/>
    <dgm:cxn modelId="{949B913D-3044-49E7-9182-FE4DE2EFFB4A}" srcId="{270E1F34-A1BD-4C2F-A940-76645A862053}" destId="{072F83F8-7C9C-4014-B207-EF92D34F7951}" srcOrd="3" destOrd="0" parTransId="{1E8204BC-4B1D-4D63-A2A5-A485AC5A7C47}" sibTransId="{6677831F-1405-4B10-B096-9FBD45545AA8}"/>
    <dgm:cxn modelId="{4105E73E-9A76-47B2-B6AB-DEB6D0B1A5B8}" type="presOf" srcId="{6D01C271-D1D1-42AF-8BBB-C5B6886C50C5}" destId="{8EF4CDEA-E40F-4EE4-A358-F4F6CD4DBF38}" srcOrd="0" destOrd="0" presId="urn:microsoft.com/office/officeart/2018/5/layout/IconCircleLabelList"/>
    <dgm:cxn modelId="{C33B1B5E-24EA-49CE-8280-90B8A2FED3F1}" srcId="{270E1F34-A1BD-4C2F-A940-76645A862053}" destId="{6D01C271-D1D1-42AF-8BBB-C5B6886C50C5}" srcOrd="5" destOrd="0" parTransId="{105A28CD-15C2-4843-B47A-446372FD0FC1}" sibTransId="{CC857AAC-8EA6-41CB-9BDA-43B191CE9A6C}"/>
    <dgm:cxn modelId="{78CB4E45-AF9A-44F0-AA2F-0F0B49997D56}" type="presOf" srcId="{C9A32EB3-321E-4E30-B36D-DC2E8BB7C878}" destId="{BE9D1966-440C-4480-962B-293DE3EDA170}" srcOrd="0" destOrd="0" presId="urn:microsoft.com/office/officeart/2018/5/layout/IconCircleLabelList"/>
    <dgm:cxn modelId="{EF5C4073-4661-43E4-B98A-BF6BF2E037A5}" srcId="{270E1F34-A1BD-4C2F-A940-76645A862053}" destId="{388E2FF9-3D9C-4FA5-A351-1FC1EBBD8677}" srcOrd="2" destOrd="0" parTransId="{923C52B1-89D5-4D0D-A921-8F9292A97173}" sibTransId="{793F0EAD-D6B4-490A-A98B-B7E1BB637F46}"/>
    <dgm:cxn modelId="{9D56D078-A0F7-4A14-B422-E72FB165CB25}" type="presOf" srcId="{270E1F34-A1BD-4C2F-A940-76645A862053}" destId="{23EB2F03-C8C4-4B54-866B-037C24EEC804}" srcOrd="0" destOrd="0" presId="urn:microsoft.com/office/officeart/2018/5/layout/IconCircleLabelList"/>
    <dgm:cxn modelId="{C00E9795-B84F-4010-812D-BB9F952D649D}" type="presOf" srcId="{6B8D57AF-79C9-448A-8B7E-B22079613FF7}" destId="{65D979EE-DF6C-4AFF-9F7E-4AE5E7A3EA8F}" srcOrd="0" destOrd="0" presId="urn:microsoft.com/office/officeart/2018/5/layout/IconCircleLabelList"/>
    <dgm:cxn modelId="{44CCFBB3-9498-4361-92EB-D3621811D1DE}" type="presOf" srcId="{388E2FF9-3D9C-4FA5-A351-1FC1EBBD8677}" destId="{2FF67A96-F2BF-4228-8EFB-35549047EDC4}" srcOrd="0" destOrd="0" presId="urn:microsoft.com/office/officeart/2018/5/layout/IconCircleLabelList"/>
    <dgm:cxn modelId="{063707DF-713C-4C62-9E23-C8E29705BE81}" type="presOf" srcId="{072F83F8-7C9C-4014-B207-EF92D34F7951}" destId="{54D6F875-B769-4BC8-87AC-6B9D371506A7}" srcOrd="0" destOrd="0" presId="urn:microsoft.com/office/officeart/2018/5/layout/IconCircleLabelList"/>
    <dgm:cxn modelId="{E40744E0-01BC-42DA-959F-ACAA58431F71}" srcId="{270E1F34-A1BD-4C2F-A940-76645A862053}" destId="{6B8D57AF-79C9-448A-8B7E-B22079613FF7}" srcOrd="1" destOrd="0" parTransId="{634D68A5-FDEF-4922-B4EA-40C025D25620}" sibTransId="{C4F5449D-8DFC-43AC-9144-C1AA81B69A44}"/>
    <dgm:cxn modelId="{59B02FED-EF23-4BC8-88E3-B0D9DB0FA5CD}" srcId="{270E1F34-A1BD-4C2F-A940-76645A862053}" destId="{C9A32EB3-321E-4E30-B36D-DC2E8BB7C878}" srcOrd="0" destOrd="0" parTransId="{BADB0687-7FE1-41A4-B9D8-38DDCA93242B}" sibTransId="{DBEB3BE9-CAF1-4F94-9E70-9681A8A5C4A4}"/>
    <dgm:cxn modelId="{7BF627B7-ECB2-4195-AF20-46473CE83B84}" type="presParOf" srcId="{23EB2F03-C8C4-4B54-866B-037C24EEC804}" destId="{9DE3AE7C-8E76-428B-8049-EC239599798D}" srcOrd="0" destOrd="0" presId="urn:microsoft.com/office/officeart/2018/5/layout/IconCircleLabelList"/>
    <dgm:cxn modelId="{4D8B18D9-38B6-43D4-BF41-5D61C5AF1727}" type="presParOf" srcId="{9DE3AE7C-8E76-428B-8049-EC239599798D}" destId="{532848A8-6592-476C-86EC-AF5C0D44E554}" srcOrd="0" destOrd="0" presId="urn:microsoft.com/office/officeart/2018/5/layout/IconCircleLabelList"/>
    <dgm:cxn modelId="{314FCE49-8191-4AEF-9097-94BCF661F2AD}" type="presParOf" srcId="{9DE3AE7C-8E76-428B-8049-EC239599798D}" destId="{0A656F6D-617A-48B5-8B0D-6FA3E2012D2C}" srcOrd="1" destOrd="0" presId="urn:microsoft.com/office/officeart/2018/5/layout/IconCircleLabelList"/>
    <dgm:cxn modelId="{48454087-E716-488C-BF90-48B27C08FABC}" type="presParOf" srcId="{9DE3AE7C-8E76-428B-8049-EC239599798D}" destId="{9F923D41-35BC-4BDA-995A-5246B8682E7E}" srcOrd="2" destOrd="0" presId="urn:microsoft.com/office/officeart/2018/5/layout/IconCircleLabelList"/>
    <dgm:cxn modelId="{C250875A-B9F0-4BAE-BB50-FF9615CE9962}" type="presParOf" srcId="{9DE3AE7C-8E76-428B-8049-EC239599798D}" destId="{BE9D1966-440C-4480-962B-293DE3EDA170}" srcOrd="3" destOrd="0" presId="urn:microsoft.com/office/officeart/2018/5/layout/IconCircleLabelList"/>
    <dgm:cxn modelId="{17AC9111-34A7-4400-A37A-80977056C7FE}" type="presParOf" srcId="{23EB2F03-C8C4-4B54-866B-037C24EEC804}" destId="{BAF4195E-B83A-4B6B-BE79-703EC76AB9C4}" srcOrd="1" destOrd="0" presId="urn:microsoft.com/office/officeart/2018/5/layout/IconCircleLabelList"/>
    <dgm:cxn modelId="{A031D3AA-EAD2-4604-BCD2-FFD022B34014}" type="presParOf" srcId="{23EB2F03-C8C4-4B54-866B-037C24EEC804}" destId="{22CCACAB-B8D9-41B7-B76B-3447458B648C}" srcOrd="2" destOrd="0" presId="urn:microsoft.com/office/officeart/2018/5/layout/IconCircleLabelList"/>
    <dgm:cxn modelId="{6AD087D3-9D91-4D00-A9ED-0671C90A858B}" type="presParOf" srcId="{22CCACAB-B8D9-41B7-B76B-3447458B648C}" destId="{A3E71062-29A2-4889-B2E8-9ED91FA36B5C}" srcOrd="0" destOrd="0" presId="urn:microsoft.com/office/officeart/2018/5/layout/IconCircleLabelList"/>
    <dgm:cxn modelId="{013626E1-95EA-4F3C-9F93-3099051901A5}" type="presParOf" srcId="{22CCACAB-B8D9-41B7-B76B-3447458B648C}" destId="{72E7F324-792D-473F-B70D-DFEC347E569F}" srcOrd="1" destOrd="0" presId="urn:microsoft.com/office/officeart/2018/5/layout/IconCircleLabelList"/>
    <dgm:cxn modelId="{07B0DD56-5B70-4828-B066-E4CA41D2D2A9}" type="presParOf" srcId="{22CCACAB-B8D9-41B7-B76B-3447458B648C}" destId="{08E50625-16A4-4C58-ACEC-46A7889B8ACC}" srcOrd="2" destOrd="0" presId="urn:microsoft.com/office/officeart/2018/5/layout/IconCircleLabelList"/>
    <dgm:cxn modelId="{CBA68410-E690-4856-B27B-AF6181C28960}" type="presParOf" srcId="{22CCACAB-B8D9-41B7-B76B-3447458B648C}" destId="{65D979EE-DF6C-4AFF-9F7E-4AE5E7A3EA8F}" srcOrd="3" destOrd="0" presId="urn:microsoft.com/office/officeart/2018/5/layout/IconCircleLabelList"/>
    <dgm:cxn modelId="{9F2252A7-502B-4688-96E4-DC3F664B02B0}" type="presParOf" srcId="{23EB2F03-C8C4-4B54-866B-037C24EEC804}" destId="{6773485E-DEC9-4F0D-B947-FBA7E25A903D}" srcOrd="3" destOrd="0" presId="urn:microsoft.com/office/officeart/2018/5/layout/IconCircleLabelList"/>
    <dgm:cxn modelId="{389115F3-EA12-4C93-999C-4C5CC017E1EB}" type="presParOf" srcId="{23EB2F03-C8C4-4B54-866B-037C24EEC804}" destId="{4A4A0BF5-AB65-4358-9010-B102185755B8}" srcOrd="4" destOrd="0" presId="urn:microsoft.com/office/officeart/2018/5/layout/IconCircleLabelList"/>
    <dgm:cxn modelId="{ABC6F93A-E1DB-4100-A2DF-D65980E41F13}" type="presParOf" srcId="{4A4A0BF5-AB65-4358-9010-B102185755B8}" destId="{EDC50355-EBBA-491F-8D7B-9258EC5E8FA6}" srcOrd="0" destOrd="0" presId="urn:microsoft.com/office/officeart/2018/5/layout/IconCircleLabelList"/>
    <dgm:cxn modelId="{7F64AF76-2BDD-4A72-82F0-14DC5EBB0487}" type="presParOf" srcId="{4A4A0BF5-AB65-4358-9010-B102185755B8}" destId="{FFC382F4-B34A-4308-8F32-DAFE7586E99C}" srcOrd="1" destOrd="0" presId="urn:microsoft.com/office/officeart/2018/5/layout/IconCircleLabelList"/>
    <dgm:cxn modelId="{2627140F-35B9-4E26-8B87-CA09656503EC}" type="presParOf" srcId="{4A4A0BF5-AB65-4358-9010-B102185755B8}" destId="{26D7A4BE-6DF5-468D-9DB8-E16EE6F8788B}" srcOrd="2" destOrd="0" presId="urn:microsoft.com/office/officeart/2018/5/layout/IconCircleLabelList"/>
    <dgm:cxn modelId="{08EF11C1-1504-42BF-9ACD-F1CA4B912518}" type="presParOf" srcId="{4A4A0BF5-AB65-4358-9010-B102185755B8}" destId="{2FF67A96-F2BF-4228-8EFB-35549047EDC4}" srcOrd="3" destOrd="0" presId="urn:microsoft.com/office/officeart/2018/5/layout/IconCircleLabelList"/>
    <dgm:cxn modelId="{46904CC8-0A94-457F-A32D-0AE04EA70850}" type="presParOf" srcId="{23EB2F03-C8C4-4B54-866B-037C24EEC804}" destId="{230E8E76-B734-4403-93D6-3E4BEA700BF7}" srcOrd="5" destOrd="0" presId="urn:microsoft.com/office/officeart/2018/5/layout/IconCircleLabelList"/>
    <dgm:cxn modelId="{E34DD992-8EFC-496A-B330-29C9BBF8E61B}" type="presParOf" srcId="{23EB2F03-C8C4-4B54-866B-037C24EEC804}" destId="{98452E31-F852-4EA9-8DC0-3B3B48E01233}" srcOrd="6" destOrd="0" presId="urn:microsoft.com/office/officeart/2018/5/layout/IconCircleLabelList"/>
    <dgm:cxn modelId="{7F66D2B6-5847-4822-A551-764BADC183CF}" type="presParOf" srcId="{98452E31-F852-4EA9-8DC0-3B3B48E01233}" destId="{4185A776-AF7B-4D99-A2AB-561FA25679FD}" srcOrd="0" destOrd="0" presId="urn:microsoft.com/office/officeart/2018/5/layout/IconCircleLabelList"/>
    <dgm:cxn modelId="{5A63E435-AF8B-493B-83AE-CA6350CFF029}" type="presParOf" srcId="{98452E31-F852-4EA9-8DC0-3B3B48E01233}" destId="{B032982E-602D-4D86-92DC-5C40DFC3615A}" srcOrd="1" destOrd="0" presId="urn:microsoft.com/office/officeart/2018/5/layout/IconCircleLabelList"/>
    <dgm:cxn modelId="{5C81ECB2-55C7-403A-8FE7-395A507C4AC0}" type="presParOf" srcId="{98452E31-F852-4EA9-8DC0-3B3B48E01233}" destId="{8324410F-D99C-4F82-91B9-194AB8F256B5}" srcOrd="2" destOrd="0" presId="urn:microsoft.com/office/officeart/2018/5/layout/IconCircleLabelList"/>
    <dgm:cxn modelId="{BBA46175-9807-4C79-852F-64F841E38B8C}" type="presParOf" srcId="{98452E31-F852-4EA9-8DC0-3B3B48E01233}" destId="{54D6F875-B769-4BC8-87AC-6B9D371506A7}" srcOrd="3" destOrd="0" presId="urn:microsoft.com/office/officeart/2018/5/layout/IconCircleLabelList"/>
    <dgm:cxn modelId="{A03B0A28-EC7F-433C-888D-C69215027FF9}" type="presParOf" srcId="{23EB2F03-C8C4-4B54-866B-037C24EEC804}" destId="{AC26D0CA-7249-4D4D-9C37-5768A0F9A083}" srcOrd="7" destOrd="0" presId="urn:microsoft.com/office/officeart/2018/5/layout/IconCircleLabelList"/>
    <dgm:cxn modelId="{AE287376-E05C-4794-9A2D-6F59D9FEB073}" type="presParOf" srcId="{23EB2F03-C8C4-4B54-866B-037C24EEC804}" destId="{CFB10792-FB8D-4884-8C91-CB15A9CE6743}" srcOrd="8" destOrd="0" presId="urn:microsoft.com/office/officeart/2018/5/layout/IconCircleLabelList"/>
    <dgm:cxn modelId="{D34DCE61-190A-4DDB-8DF5-647C7D95539C}" type="presParOf" srcId="{CFB10792-FB8D-4884-8C91-CB15A9CE6743}" destId="{824DF338-A210-4528-A626-7C2597E757DF}" srcOrd="0" destOrd="0" presId="urn:microsoft.com/office/officeart/2018/5/layout/IconCircleLabelList"/>
    <dgm:cxn modelId="{3D1709E7-C4AF-4961-B6EE-8C8797EB17B5}" type="presParOf" srcId="{CFB10792-FB8D-4884-8C91-CB15A9CE6743}" destId="{9518D69F-B784-4DCF-B16D-D84819640AD2}" srcOrd="1" destOrd="0" presId="urn:microsoft.com/office/officeart/2018/5/layout/IconCircleLabelList"/>
    <dgm:cxn modelId="{EC917F9A-9661-4E5A-8D03-3F9D7632D0EE}" type="presParOf" srcId="{CFB10792-FB8D-4884-8C91-CB15A9CE6743}" destId="{E602F862-9A42-4EE0-8879-EF176912C216}" srcOrd="2" destOrd="0" presId="urn:microsoft.com/office/officeart/2018/5/layout/IconCircleLabelList"/>
    <dgm:cxn modelId="{0C35E83E-A755-4873-9CE4-CC9C4974CAE7}" type="presParOf" srcId="{CFB10792-FB8D-4884-8C91-CB15A9CE6743}" destId="{EAB2438E-B651-4D65-9822-64E6EE95A166}" srcOrd="3" destOrd="0" presId="urn:microsoft.com/office/officeart/2018/5/layout/IconCircleLabelList"/>
    <dgm:cxn modelId="{EAAEFD86-8A44-45DB-A5BA-2714AC14EA2D}" type="presParOf" srcId="{23EB2F03-C8C4-4B54-866B-037C24EEC804}" destId="{0EA350EB-F109-4A9C-BAA5-01A3E74FB18F}" srcOrd="9" destOrd="0" presId="urn:microsoft.com/office/officeart/2018/5/layout/IconCircleLabelList"/>
    <dgm:cxn modelId="{6CAF6483-29B3-4851-AD81-ECE7A3FD0E22}" type="presParOf" srcId="{23EB2F03-C8C4-4B54-866B-037C24EEC804}" destId="{3D1177EB-FEC2-4780-8ACF-6C860351F227}" srcOrd="10" destOrd="0" presId="urn:microsoft.com/office/officeart/2018/5/layout/IconCircleLabelList"/>
    <dgm:cxn modelId="{9AE7D16C-FB61-455E-A0D1-0C5CFCC86F41}" type="presParOf" srcId="{3D1177EB-FEC2-4780-8ACF-6C860351F227}" destId="{E444D012-A6A3-42B1-8ECD-C33E754FC1E5}" srcOrd="0" destOrd="0" presId="urn:microsoft.com/office/officeart/2018/5/layout/IconCircleLabelList"/>
    <dgm:cxn modelId="{7C98DCC4-37B7-4D52-B70F-A6E5BAEBDC6A}" type="presParOf" srcId="{3D1177EB-FEC2-4780-8ACF-6C860351F227}" destId="{13280793-0034-4413-9C63-A48172FD47C5}" srcOrd="1" destOrd="0" presId="urn:microsoft.com/office/officeart/2018/5/layout/IconCircleLabelList"/>
    <dgm:cxn modelId="{08EEF850-5F42-461A-B90F-D29AB6D39E0D}" type="presParOf" srcId="{3D1177EB-FEC2-4780-8ACF-6C860351F227}" destId="{20C0601E-01F1-4DD3-A3C3-068385502B21}" srcOrd="2" destOrd="0" presId="urn:microsoft.com/office/officeart/2018/5/layout/IconCircleLabelList"/>
    <dgm:cxn modelId="{7009F4FD-8538-4F10-BF44-83ACF6486802}" type="presParOf" srcId="{3D1177EB-FEC2-4780-8ACF-6C860351F227}" destId="{8EF4CDEA-E40F-4EE4-A358-F4F6CD4DBF3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BCA09CF-190D-4B65-A31F-1057BF836A60}"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00878E79-E486-48F6-8360-FCB2395E6CAE}">
      <dgm:prSet/>
      <dgm:spPr/>
      <dgm:t>
        <a:bodyPr/>
        <a:lstStyle/>
        <a:p>
          <a:r>
            <a:rPr lang="en-IL"/>
            <a:t>Update Frequency: Red Hat Enterprise Linux is updated less frequently than CentOS. Red Hat updates are released every few years, while CentOS is updated more frequently.</a:t>
          </a:r>
          <a:endParaRPr lang="en-US"/>
        </a:p>
      </dgm:t>
    </dgm:pt>
    <dgm:pt modelId="{7D0D307D-EC03-44CF-8C46-2F09B716F117}" type="parTrans" cxnId="{872FEAB3-BED7-41FF-8486-4A30CB0EE6E1}">
      <dgm:prSet/>
      <dgm:spPr/>
      <dgm:t>
        <a:bodyPr/>
        <a:lstStyle/>
        <a:p>
          <a:endParaRPr lang="en-US"/>
        </a:p>
      </dgm:t>
    </dgm:pt>
    <dgm:pt modelId="{ADE1F2DD-2E5E-4C51-AE09-D732748B55C5}" type="sibTrans" cxnId="{872FEAB3-BED7-41FF-8486-4A30CB0EE6E1}">
      <dgm:prSet/>
      <dgm:spPr/>
      <dgm:t>
        <a:bodyPr/>
        <a:lstStyle/>
        <a:p>
          <a:endParaRPr lang="en-US"/>
        </a:p>
      </dgm:t>
    </dgm:pt>
    <dgm:pt modelId="{04FC3BA1-1103-4116-B47C-BE2E550C7123}">
      <dgm:prSet/>
      <dgm:spPr/>
      <dgm:t>
        <a:bodyPr/>
        <a:lstStyle/>
        <a:p>
          <a:r>
            <a:rPr lang="en-IL"/>
            <a:t>Package Availability: Some packages that are available in Red Hat Enterprise Linux are not available in CentOS. This is because Red Hat Enterprise Linux is a commercial product, and some packages are only available to paying customers.</a:t>
          </a:r>
          <a:endParaRPr lang="en-US"/>
        </a:p>
      </dgm:t>
    </dgm:pt>
    <dgm:pt modelId="{180370AD-CAED-47E0-AFE4-A55DDB817386}" type="parTrans" cxnId="{F19C20AB-4DED-4B0A-94F1-1E7A750B2D9D}">
      <dgm:prSet/>
      <dgm:spPr/>
      <dgm:t>
        <a:bodyPr/>
        <a:lstStyle/>
        <a:p>
          <a:endParaRPr lang="en-US"/>
        </a:p>
      </dgm:t>
    </dgm:pt>
    <dgm:pt modelId="{C8F3AFD5-CE7D-4A35-B2DD-8148C318AEBF}" type="sibTrans" cxnId="{F19C20AB-4DED-4B0A-94F1-1E7A750B2D9D}">
      <dgm:prSet/>
      <dgm:spPr/>
      <dgm:t>
        <a:bodyPr/>
        <a:lstStyle/>
        <a:p>
          <a:endParaRPr lang="en-US"/>
        </a:p>
      </dgm:t>
    </dgm:pt>
    <dgm:pt modelId="{8B0AE4C9-F68F-4058-8A1D-F352C14C6424}">
      <dgm:prSet/>
      <dgm:spPr/>
      <dgm:t>
        <a:bodyPr/>
        <a:lstStyle/>
        <a:p>
          <a:r>
            <a:rPr lang="en-IL"/>
            <a:t>Package Manager: CentOS and Red Hat use the same package manager, Yum, for package management and updates.</a:t>
          </a:r>
          <a:endParaRPr lang="en-US"/>
        </a:p>
      </dgm:t>
    </dgm:pt>
    <dgm:pt modelId="{5B3568C3-7222-4261-9A88-38B97D290358}" type="parTrans" cxnId="{E7FFCB30-45A1-48C7-9F79-8CF2CE45DE3C}">
      <dgm:prSet/>
      <dgm:spPr/>
      <dgm:t>
        <a:bodyPr/>
        <a:lstStyle/>
        <a:p>
          <a:endParaRPr lang="en-US"/>
        </a:p>
      </dgm:t>
    </dgm:pt>
    <dgm:pt modelId="{17AFC7AE-93C4-4585-9677-B091C04AA74B}" type="sibTrans" cxnId="{E7FFCB30-45A1-48C7-9F79-8CF2CE45DE3C}">
      <dgm:prSet/>
      <dgm:spPr/>
      <dgm:t>
        <a:bodyPr/>
        <a:lstStyle/>
        <a:p>
          <a:endParaRPr lang="en-US"/>
        </a:p>
      </dgm:t>
    </dgm:pt>
    <dgm:pt modelId="{C37B5B93-6BF1-49B2-8C57-D012B453F92C}">
      <dgm:prSet/>
      <dgm:spPr/>
      <dgm:t>
        <a:bodyPr/>
        <a:lstStyle/>
        <a:p>
          <a:r>
            <a:rPr lang="en-IL"/>
            <a:t>Systemd: CentOS and Red Hat use the same init system, systemd, for system management and service control.</a:t>
          </a:r>
          <a:endParaRPr lang="en-US"/>
        </a:p>
      </dgm:t>
    </dgm:pt>
    <dgm:pt modelId="{4E4612BF-17FD-4D78-81AC-52BAE11AE445}" type="parTrans" cxnId="{B6DB2601-A175-45B3-80A6-FA30B30CBB81}">
      <dgm:prSet/>
      <dgm:spPr/>
      <dgm:t>
        <a:bodyPr/>
        <a:lstStyle/>
        <a:p>
          <a:endParaRPr lang="en-US"/>
        </a:p>
      </dgm:t>
    </dgm:pt>
    <dgm:pt modelId="{4ADDD0FA-DE00-4AFC-8A39-D20DC0D4FA54}" type="sibTrans" cxnId="{B6DB2601-A175-45B3-80A6-FA30B30CBB81}">
      <dgm:prSet/>
      <dgm:spPr/>
      <dgm:t>
        <a:bodyPr/>
        <a:lstStyle/>
        <a:p>
          <a:endParaRPr lang="en-US"/>
        </a:p>
      </dgm:t>
    </dgm:pt>
    <dgm:pt modelId="{99E0FA82-6938-4C59-97B8-A65DCB667AA0}">
      <dgm:prSet/>
      <dgm:spPr/>
      <dgm:t>
        <a:bodyPr/>
        <a:lstStyle/>
        <a:p>
          <a:r>
            <a:rPr lang="en-IL"/>
            <a:t>In summary, CentOS is a free, open-source version of Red Hat Enterprise Linux, while Red Hat Enterprise Linux is a commercial product that requires a subscription for updates and support. CentOS is community-driven and updated more frequently, while Red Hat is updated less frequently but has official support from Red Hat.</a:t>
          </a:r>
          <a:endParaRPr lang="en-US"/>
        </a:p>
      </dgm:t>
    </dgm:pt>
    <dgm:pt modelId="{AB8F50AA-50A4-459E-BD28-59D923B04A13}" type="parTrans" cxnId="{57418411-F6A8-4247-A662-D75C707FBC33}">
      <dgm:prSet/>
      <dgm:spPr/>
      <dgm:t>
        <a:bodyPr/>
        <a:lstStyle/>
        <a:p>
          <a:endParaRPr lang="en-US"/>
        </a:p>
      </dgm:t>
    </dgm:pt>
    <dgm:pt modelId="{41FED9DC-9A7D-4121-81E4-52230DC1193C}" type="sibTrans" cxnId="{57418411-F6A8-4247-A662-D75C707FBC33}">
      <dgm:prSet/>
      <dgm:spPr/>
      <dgm:t>
        <a:bodyPr/>
        <a:lstStyle/>
        <a:p>
          <a:endParaRPr lang="en-US"/>
        </a:p>
      </dgm:t>
    </dgm:pt>
    <dgm:pt modelId="{3EA51911-A1F4-42BF-B148-4D61CBFBA01B}" type="pres">
      <dgm:prSet presAssocID="{5BCA09CF-190D-4B65-A31F-1057BF836A60}" presName="Name0" presStyleCnt="0">
        <dgm:presLayoutVars>
          <dgm:dir/>
          <dgm:animLvl val="lvl"/>
          <dgm:resizeHandles val="exact"/>
        </dgm:presLayoutVars>
      </dgm:prSet>
      <dgm:spPr/>
    </dgm:pt>
    <dgm:pt modelId="{607474A6-F777-4438-AF42-B5602F4B9DC3}" type="pres">
      <dgm:prSet presAssocID="{99E0FA82-6938-4C59-97B8-A65DCB667AA0}" presName="boxAndChildren" presStyleCnt="0"/>
      <dgm:spPr/>
    </dgm:pt>
    <dgm:pt modelId="{0758F068-A4CF-41C2-85BC-B3A0E3CA735F}" type="pres">
      <dgm:prSet presAssocID="{99E0FA82-6938-4C59-97B8-A65DCB667AA0}" presName="parentTextBox" presStyleLbl="node1" presStyleIdx="0" presStyleCnt="5"/>
      <dgm:spPr/>
    </dgm:pt>
    <dgm:pt modelId="{2753912E-FB17-4498-8676-AC73058FE11B}" type="pres">
      <dgm:prSet presAssocID="{4ADDD0FA-DE00-4AFC-8A39-D20DC0D4FA54}" presName="sp" presStyleCnt="0"/>
      <dgm:spPr/>
    </dgm:pt>
    <dgm:pt modelId="{4152B674-ACBD-40EE-B753-1B6FEC829E41}" type="pres">
      <dgm:prSet presAssocID="{C37B5B93-6BF1-49B2-8C57-D012B453F92C}" presName="arrowAndChildren" presStyleCnt="0"/>
      <dgm:spPr/>
    </dgm:pt>
    <dgm:pt modelId="{16863A2C-D632-4B09-ACED-D3A1C71F31CB}" type="pres">
      <dgm:prSet presAssocID="{C37B5B93-6BF1-49B2-8C57-D012B453F92C}" presName="parentTextArrow" presStyleLbl="node1" presStyleIdx="1" presStyleCnt="5"/>
      <dgm:spPr/>
    </dgm:pt>
    <dgm:pt modelId="{5C37527B-02AE-4BCF-960A-2E45AFAA5B39}" type="pres">
      <dgm:prSet presAssocID="{17AFC7AE-93C4-4585-9677-B091C04AA74B}" presName="sp" presStyleCnt="0"/>
      <dgm:spPr/>
    </dgm:pt>
    <dgm:pt modelId="{1D870FB8-2367-483C-AC53-7837907BC078}" type="pres">
      <dgm:prSet presAssocID="{8B0AE4C9-F68F-4058-8A1D-F352C14C6424}" presName="arrowAndChildren" presStyleCnt="0"/>
      <dgm:spPr/>
    </dgm:pt>
    <dgm:pt modelId="{A5A72650-BCE8-4A61-B723-9AC95EF46364}" type="pres">
      <dgm:prSet presAssocID="{8B0AE4C9-F68F-4058-8A1D-F352C14C6424}" presName="parentTextArrow" presStyleLbl="node1" presStyleIdx="2" presStyleCnt="5"/>
      <dgm:spPr/>
    </dgm:pt>
    <dgm:pt modelId="{04451E75-86B9-4EC3-9AE2-B173DF635814}" type="pres">
      <dgm:prSet presAssocID="{C8F3AFD5-CE7D-4A35-B2DD-8148C318AEBF}" presName="sp" presStyleCnt="0"/>
      <dgm:spPr/>
    </dgm:pt>
    <dgm:pt modelId="{09CDAC27-9F4F-4F06-A826-70F82DBF4CC0}" type="pres">
      <dgm:prSet presAssocID="{04FC3BA1-1103-4116-B47C-BE2E550C7123}" presName="arrowAndChildren" presStyleCnt="0"/>
      <dgm:spPr/>
    </dgm:pt>
    <dgm:pt modelId="{8930465E-F508-4DF0-8A3E-F9A8A663BD70}" type="pres">
      <dgm:prSet presAssocID="{04FC3BA1-1103-4116-B47C-BE2E550C7123}" presName="parentTextArrow" presStyleLbl="node1" presStyleIdx="3" presStyleCnt="5"/>
      <dgm:spPr/>
    </dgm:pt>
    <dgm:pt modelId="{969E502D-FD46-43B3-B35A-366EA6CB8239}" type="pres">
      <dgm:prSet presAssocID="{ADE1F2DD-2E5E-4C51-AE09-D732748B55C5}" presName="sp" presStyleCnt="0"/>
      <dgm:spPr/>
    </dgm:pt>
    <dgm:pt modelId="{3798FA0C-76A5-4017-94C5-40BD89A96CDD}" type="pres">
      <dgm:prSet presAssocID="{00878E79-E486-48F6-8360-FCB2395E6CAE}" presName="arrowAndChildren" presStyleCnt="0"/>
      <dgm:spPr/>
    </dgm:pt>
    <dgm:pt modelId="{BDB2C985-AEED-4581-A288-3619A5272193}" type="pres">
      <dgm:prSet presAssocID="{00878E79-E486-48F6-8360-FCB2395E6CAE}" presName="parentTextArrow" presStyleLbl="node1" presStyleIdx="4" presStyleCnt="5"/>
      <dgm:spPr/>
    </dgm:pt>
  </dgm:ptLst>
  <dgm:cxnLst>
    <dgm:cxn modelId="{B6DB2601-A175-45B3-80A6-FA30B30CBB81}" srcId="{5BCA09CF-190D-4B65-A31F-1057BF836A60}" destId="{C37B5B93-6BF1-49B2-8C57-D012B453F92C}" srcOrd="3" destOrd="0" parTransId="{4E4612BF-17FD-4D78-81AC-52BAE11AE445}" sibTransId="{4ADDD0FA-DE00-4AFC-8A39-D20DC0D4FA54}"/>
    <dgm:cxn modelId="{31167105-4415-41C8-BDBA-1D26B710CDDD}" type="presOf" srcId="{8B0AE4C9-F68F-4058-8A1D-F352C14C6424}" destId="{A5A72650-BCE8-4A61-B723-9AC95EF46364}" srcOrd="0" destOrd="0" presId="urn:microsoft.com/office/officeart/2005/8/layout/process4"/>
    <dgm:cxn modelId="{57418411-F6A8-4247-A662-D75C707FBC33}" srcId="{5BCA09CF-190D-4B65-A31F-1057BF836A60}" destId="{99E0FA82-6938-4C59-97B8-A65DCB667AA0}" srcOrd="4" destOrd="0" parTransId="{AB8F50AA-50A4-459E-BD28-59D923B04A13}" sibTransId="{41FED9DC-9A7D-4121-81E4-52230DC1193C}"/>
    <dgm:cxn modelId="{BC96D32E-51D0-4536-BD44-F10DB4614D5F}" type="presOf" srcId="{04FC3BA1-1103-4116-B47C-BE2E550C7123}" destId="{8930465E-F508-4DF0-8A3E-F9A8A663BD70}" srcOrd="0" destOrd="0" presId="urn:microsoft.com/office/officeart/2005/8/layout/process4"/>
    <dgm:cxn modelId="{E7FFCB30-45A1-48C7-9F79-8CF2CE45DE3C}" srcId="{5BCA09CF-190D-4B65-A31F-1057BF836A60}" destId="{8B0AE4C9-F68F-4058-8A1D-F352C14C6424}" srcOrd="2" destOrd="0" parTransId="{5B3568C3-7222-4261-9A88-38B97D290358}" sibTransId="{17AFC7AE-93C4-4585-9677-B091C04AA74B}"/>
    <dgm:cxn modelId="{6E1C7478-ED1C-474B-A04D-BF66BC31978F}" type="presOf" srcId="{C37B5B93-6BF1-49B2-8C57-D012B453F92C}" destId="{16863A2C-D632-4B09-ACED-D3A1C71F31CB}" srcOrd="0" destOrd="0" presId="urn:microsoft.com/office/officeart/2005/8/layout/process4"/>
    <dgm:cxn modelId="{F19C20AB-4DED-4B0A-94F1-1E7A750B2D9D}" srcId="{5BCA09CF-190D-4B65-A31F-1057BF836A60}" destId="{04FC3BA1-1103-4116-B47C-BE2E550C7123}" srcOrd="1" destOrd="0" parTransId="{180370AD-CAED-47E0-AFE4-A55DDB817386}" sibTransId="{C8F3AFD5-CE7D-4A35-B2DD-8148C318AEBF}"/>
    <dgm:cxn modelId="{EFFB08AD-E88E-4EBE-8C2B-4563BE6DA1B6}" type="presOf" srcId="{5BCA09CF-190D-4B65-A31F-1057BF836A60}" destId="{3EA51911-A1F4-42BF-B148-4D61CBFBA01B}" srcOrd="0" destOrd="0" presId="urn:microsoft.com/office/officeart/2005/8/layout/process4"/>
    <dgm:cxn modelId="{872FEAB3-BED7-41FF-8486-4A30CB0EE6E1}" srcId="{5BCA09CF-190D-4B65-A31F-1057BF836A60}" destId="{00878E79-E486-48F6-8360-FCB2395E6CAE}" srcOrd="0" destOrd="0" parTransId="{7D0D307D-EC03-44CF-8C46-2F09B716F117}" sibTransId="{ADE1F2DD-2E5E-4C51-AE09-D732748B55C5}"/>
    <dgm:cxn modelId="{19E621DD-64FE-4312-A1B9-DE08C2095186}" type="presOf" srcId="{00878E79-E486-48F6-8360-FCB2395E6CAE}" destId="{BDB2C985-AEED-4581-A288-3619A5272193}" srcOrd="0" destOrd="0" presId="urn:microsoft.com/office/officeart/2005/8/layout/process4"/>
    <dgm:cxn modelId="{5FD436DE-ACA2-4979-9628-FDC40EB78C0C}" type="presOf" srcId="{99E0FA82-6938-4C59-97B8-A65DCB667AA0}" destId="{0758F068-A4CF-41C2-85BC-B3A0E3CA735F}" srcOrd="0" destOrd="0" presId="urn:microsoft.com/office/officeart/2005/8/layout/process4"/>
    <dgm:cxn modelId="{D11C3415-F415-4EE8-ADEB-83519C9FCC51}" type="presParOf" srcId="{3EA51911-A1F4-42BF-B148-4D61CBFBA01B}" destId="{607474A6-F777-4438-AF42-B5602F4B9DC3}" srcOrd="0" destOrd="0" presId="urn:microsoft.com/office/officeart/2005/8/layout/process4"/>
    <dgm:cxn modelId="{A580248F-71F5-4042-9F7E-445598BF1C0B}" type="presParOf" srcId="{607474A6-F777-4438-AF42-B5602F4B9DC3}" destId="{0758F068-A4CF-41C2-85BC-B3A0E3CA735F}" srcOrd="0" destOrd="0" presId="urn:microsoft.com/office/officeart/2005/8/layout/process4"/>
    <dgm:cxn modelId="{DD1A7669-8CE5-44EE-B647-E3743D58C39E}" type="presParOf" srcId="{3EA51911-A1F4-42BF-B148-4D61CBFBA01B}" destId="{2753912E-FB17-4498-8676-AC73058FE11B}" srcOrd="1" destOrd="0" presId="urn:microsoft.com/office/officeart/2005/8/layout/process4"/>
    <dgm:cxn modelId="{65F95F5A-8E6B-47B2-A983-92EF30CD8BD7}" type="presParOf" srcId="{3EA51911-A1F4-42BF-B148-4D61CBFBA01B}" destId="{4152B674-ACBD-40EE-B753-1B6FEC829E41}" srcOrd="2" destOrd="0" presId="urn:microsoft.com/office/officeart/2005/8/layout/process4"/>
    <dgm:cxn modelId="{E0A9BB11-DCF3-465E-945F-AA1B8B869F2C}" type="presParOf" srcId="{4152B674-ACBD-40EE-B753-1B6FEC829E41}" destId="{16863A2C-D632-4B09-ACED-D3A1C71F31CB}" srcOrd="0" destOrd="0" presId="urn:microsoft.com/office/officeart/2005/8/layout/process4"/>
    <dgm:cxn modelId="{62327929-B42F-4582-9266-3A9D4D61E230}" type="presParOf" srcId="{3EA51911-A1F4-42BF-B148-4D61CBFBA01B}" destId="{5C37527B-02AE-4BCF-960A-2E45AFAA5B39}" srcOrd="3" destOrd="0" presId="urn:microsoft.com/office/officeart/2005/8/layout/process4"/>
    <dgm:cxn modelId="{FA3637D4-E958-410E-A41B-D055E0FE686E}" type="presParOf" srcId="{3EA51911-A1F4-42BF-B148-4D61CBFBA01B}" destId="{1D870FB8-2367-483C-AC53-7837907BC078}" srcOrd="4" destOrd="0" presId="urn:microsoft.com/office/officeart/2005/8/layout/process4"/>
    <dgm:cxn modelId="{92F713AB-95F2-43CD-ADC3-0068999E7656}" type="presParOf" srcId="{1D870FB8-2367-483C-AC53-7837907BC078}" destId="{A5A72650-BCE8-4A61-B723-9AC95EF46364}" srcOrd="0" destOrd="0" presId="urn:microsoft.com/office/officeart/2005/8/layout/process4"/>
    <dgm:cxn modelId="{9C832C29-851A-42A5-9772-E96916218054}" type="presParOf" srcId="{3EA51911-A1F4-42BF-B148-4D61CBFBA01B}" destId="{04451E75-86B9-4EC3-9AE2-B173DF635814}" srcOrd="5" destOrd="0" presId="urn:microsoft.com/office/officeart/2005/8/layout/process4"/>
    <dgm:cxn modelId="{3ABAF120-F293-4099-8B03-7BDE67FC138E}" type="presParOf" srcId="{3EA51911-A1F4-42BF-B148-4D61CBFBA01B}" destId="{09CDAC27-9F4F-4F06-A826-70F82DBF4CC0}" srcOrd="6" destOrd="0" presId="urn:microsoft.com/office/officeart/2005/8/layout/process4"/>
    <dgm:cxn modelId="{FEAD16CD-51DA-48EE-A1B5-C8F262501E6E}" type="presParOf" srcId="{09CDAC27-9F4F-4F06-A826-70F82DBF4CC0}" destId="{8930465E-F508-4DF0-8A3E-F9A8A663BD70}" srcOrd="0" destOrd="0" presId="urn:microsoft.com/office/officeart/2005/8/layout/process4"/>
    <dgm:cxn modelId="{F5DC43C9-C188-4BD8-9A17-3F619D12C9E3}" type="presParOf" srcId="{3EA51911-A1F4-42BF-B148-4D61CBFBA01B}" destId="{969E502D-FD46-43B3-B35A-366EA6CB8239}" srcOrd="7" destOrd="0" presId="urn:microsoft.com/office/officeart/2005/8/layout/process4"/>
    <dgm:cxn modelId="{92386084-AF59-4046-A538-BC5894F9C1CE}" type="presParOf" srcId="{3EA51911-A1F4-42BF-B148-4D61CBFBA01B}" destId="{3798FA0C-76A5-4017-94C5-40BD89A96CDD}" srcOrd="8" destOrd="0" presId="urn:microsoft.com/office/officeart/2005/8/layout/process4"/>
    <dgm:cxn modelId="{6D3A928B-DF50-4285-B579-65AE41FF9885}" type="presParOf" srcId="{3798FA0C-76A5-4017-94C5-40BD89A96CDD}" destId="{BDB2C985-AEED-4581-A288-3619A527219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B9C6B4-F6A6-4AEC-9FE6-7E34A019FCE6}" type="doc">
      <dgm:prSet loTypeId="urn:microsoft.com/office/officeart/2005/8/layout/vProcess5" loCatId="process" qsTypeId="urn:microsoft.com/office/officeart/2005/8/quickstyle/simple4" qsCatId="simple" csTypeId="urn:microsoft.com/office/officeart/2005/8/colors/accent4_2" csCatId="accent4"/>
      <dgm:spPr/>
      <dgm:t>
        <a:bodyPr/>
        <a:lstStyle/>
        <a:p>
          <a:endParaRPr lang="en-US"/>
        </a:p>
      </dgm:t>
    </dgm:pt>
    <dgm:pt modelId="{AE969FDE-8A54-4323-A3FA-3795F22070F7}">
      <dgm:prSet/>
      <dgm:spPr/>
      <dgm:t>
        <a:bodyPr/>
        <a:lstStyle/>
        <a:p>
          <a:r>
            <a:rPr lang="en-US"/>
            <a:t>In terms of the connection between the programs you are studying and your future job, here is a breakdown:</a:t>
          </a:r>
        </a:p>
      </dgm:t>
    </dgm:pt>
    <dgm:pt modelId="{B3A3AF64-9BE9-4E67-84C7-9757D51689E9}" type="parTrans" cxnId="{FF40E9E0-3682-4061-8018-FB0CFEE1B25C}">
      <dgm:prSet/>
      <dgm:spPr/>
      <dgm:t>
        <a:bodyPr/>
        <a:lstStyle/>
        <a:p>
          <a:endParaRPr lang="en-US"/>
        </a:p>
      </dgm:t>
    </dgm:pt>
    <dgm:pt modelId="{5F375CCD-CB19-4CC8-ADC3-92627822DD83}" type="sibTrans" cxnId="{FF40E9E0-3682-4061-8018-FB0CFEE1B25C}">
      <dgm:prSet/>
      <dgm:spPr/>
      <dgm:t>
        <a:bodyPr/>
        <a:lstStyle/>
        <a:p>
          <a:endParaRPr lang="en-US"/>
        </a:p>
      </dgm:t>
    </dgm:pt>
    <dgm:pt modelId="{FF7D6F71-821E-4CB5-9804-6E8B09CAAE60}">
      <dgm:prSet/>
      <dgm:spPr/>
      <dgm:t>
        <a:bodyPr/>
        <a:lstStyle/>
        <a:p>
          <a:r>
            <a:rPr lang="en-US"/>
            <a:t>Linux: AWS is mostly based on Linux systems, and as such, understanding Linux commands and how to manage Linux-based systems will be crucial to work with AWS.</a:t>
          </a:r>
        </a:p>
      </dgm:t>
    </dgm:pt>
    <dgm:pt modelId="{BC372214-403E-423B-A2A9-23C280AADC99}" type="parTrans" cxnId="{A9B6AE3B-1CE3-472C-9995-BC8C1119B2A0}">
      <dgm:prSet/>
      <dgm:spPr/>
      <dgm:t>
        <a:bodyPr/>
        <a:lstStyle/>
        <a:p>
          <a:endParaRPr lang="en-US"/>
        </a:p>
      </dgm:t>
    </dgm:pt>
    <dgm:pt modelId="{E227C698-85D3-4FA7-9A51-01D4D2503F4C}" type="sibTrans" cxnId="{A9B6AE3B-1CE3-472C-9995-BC8C1119B2A0}">
      <dgm:prSet/>
      <dgm:spPr/>
      <dgm:t>
        <a:bodyPr/>
        <a:lstStyle/>
        <a:p>
          <a:endParaRPr lang="en-US"/>
        </a:p>
      </dgm:t>
    </dgm:pt>
    <dgm:pt modelId="{21AA569E-A8A2-49A0-BEDC-98641038AC03}">
      <dgm:prSet/>
      <dgm:spPr/>
      <dgm:t>
        <a:bodyPr/>
        <a:lstStyle/>
        <a:p>
          <a:r>
            <a:rPr lang="en-US"/>
            <a:t>Git: Git is a version control system that is used to manage source code. It is an essential tool for developers and is frequently used with AWS for deployment, continuous integration, and continuous delivery.</a:t>
          </a:r>
        </a:p>
      </dgm:t>
    </dgm:pt>
    <dgm:pt modelId="{A23AF254-9B79-4D65-8CD5-526A98141261}" type="parTrans" cxnId="{B850D68E-E1B3-4E68-83AC-4BFECA8B5978}">
      <dgm:prSet/>
      <dgm:spPr/>
      <dgm:t>
        <a:bodyPr/>
        <a:lstStyle/>
        <a:p>
          <a:endParaRPr lang="en-US"/>
        </a:p>
      </dgm:t>
    </dgm:pt>
    <dgm:pt modelId="{7ABD3978-4D57-476A-90E9-9D4D09A52C78}" type="sibTrans" cxnId="{B850D68E-E1B3-4E68-83AC-4BFECA8B5978}">
      <dgm:prSet/>
      <dgm:spPr/>
      <dgm:t>
        <a:bodyPr/>
        <a:lstStyle/>
        <a:p>
          <a:endParaRPr lang="en-US"/>
        </a:p>
      </dgm:t>
    </dgm:pt>
    <dgm:pt modelId="{DE037580-8EAF-4A99-812D-E09A38782FC5}">
      <dgm:prSet/>
      <dgm:spPr/>
      <dgm:t>
        <a:bodyPr/>
        <a:lstStyle/>
        <a:p>
          <a:r>
            <a:rPr lang="en-US"/>
            <a:t>Python: Python is a popular scripting language, and it is commonly used with AWS services like AWS Lambda for serverless computing and automation.</a:t>
          </a:r>
        </a:p>
      </dgm:t>
    </dgm:pt>
    <dgm:pt modelId="{0F348375-C62F-49FA-980D-D2B05D78921A}" type="parTrans" cxnId="{BA769441-4E79-4061-A27B-1B7CE7063110}">
      <dgm:prSet/>
      <dgm:spPr/>
      <dgm:t>
        <a:bodyPr/>
        <a:lstStyle/>
        <a:p>
          <a:endParaRPr lang="en-US"/>
        </a:p>
      </dgm:t>
    </dgm:pt>
    <dgm:pt modelId="{AE2ACB82-14C2-48EE-8E0F-B3E06454D2B5}" type="sibTrans" cxnId="{BA769441-4E79-4061-A27B-1B7CE7063110}">
      <dgm:prSet/>
      <dgm:spPr/>
      <dgm:t>
        <a:bodyPr/>
        <a:lstStyle/>
        <a:p>
          <a:endParaRPr lang="en-US"/>
        </a:p>
      </dgm:t>
    </dgm:pt>
    <dgm:pt modelId="{C8EBF618-B132-46C4-A5BD-EEB96431E545}" type="pres">
      <dgm:prSet presAssocID="{25B9C6B4-F6A6-4AEC-9FE6-7E34A019FCE6}" presName="outerComposite" presStyleCnt="0">
        <dgm:presLayoutVars>
          <dgm:chMax val="5"/>
          <dgm:dir/>
          <dgm:resizeHandles val="exact"/>
        </dgm:presLayoutVars>
      </dgm:prSet>
      <dgm:spPr/>
    </dgm:pt>
    <dgm:pt modelId="{9DE7D778-5873-49F8-9EA8-604DB8497202}" type="pres">
      <dgm:prSet presAssocID="{25B9C6B4-F6A6-4AEC-9FE6-7E34A019FCE6}" presName="dummyMaxCanvas" presStyleCnt="0">
        <dgm:presLayoutVars/>
      </dgm:prSet>
      <dgm:spPr/>
    </dgm:pt>
    <dgm:pt modelId="{E68926D8-1A30-40D8-8F37-43A926D3C641}" type="pres">
      <dgm:prSet presAssocID="{25B9C6B4-F6A6-4AEC-9FE6-7E34A019FCE6}" presName="FourNodes_1" presStyleLbl="node1" presStyleIdx="0" presStyleCnt="4">
        <dgm:presLayoutVars>
          <dgm:bulletEnabled val="1"/>
        </dgm:presLayoutVars>
      </dgm:prSet>
      <dgm:spPr/>
    </dgm:pt>
    <dgm:pt modelId="{ECA599F7-32C9-4A47-8BD2-E860F2FCD1AC}" type="pres">
      <dgm:prSet presAssocID="{25B9C6B4-F6A6-4AEC-9FE6-7E34A019FCE6}" presName="FourNodes_2" presStyleLbl="node1" presStyleIdx="1" presStyleCnt="4">
        <dgm:presLayoutVars>
          <dgm:bulletEnabled val="1"/>
        </dgm:presLayoutVars>
      </dgm:prSet>
      <dgm:spPr/>
    </dgm:pt>
    <dgm:pt modelId="{AC87F5BE-5BBD-4A43-A653-A2F77E49C6C0}" type="pres">
      <dgm:prSet presAssocID="{25B9C6B4-F6A6-4AEC-9FE6-7E34A019FCE6}" presName="FourNodes_3" presStyleLbl="node1" presStyleIdx="2" presStyleCnt="4">
        <dgm:presLayoutVars>
          <dgm:bulletEnabled val="1"/>
        </dgm:presLayoutVars>
      </dgm:prSet>
      <dgm:spPr/>
    </dgm:pt>
    <dgm:pt modelId="{DC47B10C-6AAA-4598-8B7B-DE00BAD6E94F}" type="pres">
      <dgm:prSet presAssocID="{25B9C6B4-F6A6-4AEC-9FE6-7E34A019FCE6}" presName="FourNodes_4" presStyleLbl="node1" presStyleIdx="3" presStyleCnt="4">
        <dgm:presLayoutVars>
          <dgm:bulletEnabled val="1"/>
        </dgm:presLayoutVars>
      </dgm:prSet>
      <dgm:spPr/>
    </dgm:pt>
    <dgm:pt modelId="{E1A3F0BD-874B-42BB-97F6-4D888B9D4153}" type="pres">
      <dgm:prSet presAssocID="{25B9C6B4-F6A6-4AEC-9FE6-7E34A019FCE6}" presName="FourConn_1-2" presStyleLbl="fgAccFollowNode1" presStyleIdx="0" presStyleCnt="3">
        <dgm:presLayoutVars>
          <dgm:bulletEnabled val="1"/>
        </dgm:presLayoutVars>
      </dgm:prSet>
      <dgm:spPr/>
    </dgm:pt>
    <dgm:pt modelId="{CDD3075D-8B37-424C-972D-470F14DB3FE5}" type="pres">
      <dgm:prSet presAssocID="{25B9C6B4-F6A6-4AEC-9FE6-7E34A019FCE6}" presName="FourConn_2-3" presStyleLbl="fgAccFollowNode1" presStyleIdx="1" presStyleCnt="3">
        <dgm:presLayoutVars>
          <dgm:bulletEnabled val="1"/>
        </dgm:presLayoutVars>
      </dgm:prSet>
      <dgm:spPr/>
    </dgm:pt>
    <dgm:pt modelId="{1D0D9AEF-B948-4B59-BD4E-299C9CD79D2C}" type="pres">
      <dgm:prSet presAssocID="{25B9C6B4-F6A6-4AEC-9FE6-7E34A019FCE6}" presName="FourConn_3-4" presStyleLbl="fgAccFollowNode1" presStyleIdx="2" presStyleCnt="3">
        <dgm:presLayoutVars>
          <dgm:bulletEnabled val="1"/>
        </dgm:presLayoutVars>
      </dgm:prSet>
      <dgm:spPr/>
    </dgm:pt>
    <dgm:pt modelId="{61ABBC50-F506-4B23-94CA-1DD30360BE8E}" type="pres">
      <dgm:prSet presAssocID="{25B9C6B4-F6A6-4AEC-9FE6-7E34A019FCE6}" presName="FourNodes_1_text" presStyleLbl="node1" presStyleIdx="3" presStyleCnt="4">
        <dgm:presLayoutVars>
          <dgm:bulletEnabled val="1"/>
        </dgm:presLayoutVars>
      </dgm:prSet>
      <dgm:spPr/>
    </dgm:pt>
    <dgm:pt modelId="{976E9478-FB33-45B9-B180-7F2AA416DFEB}" type="pres">
      <dgm:prSet presAssocID="{25B9C6B4-F6A6-4AEC-9FE6-7E34A019FCE6}" presName="FourNodes_2_text" presStyleLbl="node1" presStyleIdx="3" presStyleCnt="4">
        <dgm:presLayoutVars>
          <dgm:bulletEnabled val="1"/>
        </dgm:presLayoutVars>
      </dgm:prSet>
      <dgm:spPr/>
    </dgm:pt>
    <dgm:pt modelId="{4863EA44-8C21-4A60-BDDE-7F3DB1770EDF}" type="pres">
      <dgm:prSet presAssocID="{25B9C6B4-F6A6-4AEC-9FE6-7E34A019FCE6}" presName="FourNodes_3_text" presStyleLbl="node1" presStyleIdx="3" presStyleCnt="4">
        <dgm:presLayoutVars>
          <dgm:bulletEnabled val="1"/>
        </dgm:presLayoutVars>
      </dgm:prSet>
      <dgm:spPr/>
    </dgm:pt>
    <dgm:pt modelId="{84AE2816-0938-4157-91C4-DD76CFE1FF86}" type="pres">
      <dgm:prSet presAssocID="{25B9C6B4-F6A6-4AEC-9FE6-7E34A019FCE6}" presName="FourNodes_4_text" presStyleLbl="node1" presStyleIdx="3" presStyleCnt="4">
        <dgm:presLayoutVars>
          <dgm:bulletEnabled val="1"/>
        </dgm:presLayoutVars>
      </dgm:prSet>
      <dgm:spPr/>
    </dgm:pt>
  </dgm:ptLst>
  <dgm:cxnLst>
    <dgm:cxn modelId="{C906B40A-94F8-493D-A6B4-BC41F19F0E0F}" type="presOf" srcId="{5F375CCD-CB19-4CC8-ADC3-92627822DD83}" destId="{E1A3F0BD-874B-42BB-97F6-4D888B9D4153}" srcOrd="0" destOrd="0" presId="urn:microsoft.com/office/officeart/2005/8/layout/vProcess5"/>
    <dgm:cxn modelId="{AFE7F612-8EFB-460B-9D00-258B02D19EDA}" type="presOf" srcId="{DE037580-8EAF-4A99-812D-E09A38782FC5}" destId="{DC47B10C-6AAA-4598-8B7B-DE00BAD6E94F}" srcOrd="0" destOrd="0" presId="urn:microsoft.com/office/officeart/2005/8/layout/vProcess5"/>
    <dgm:cxn modelId="{59454318-8983-4CC7-9D82-C8014F6DFD6C}" type="presOf" srcId="{FF7D6F71-821E-4CB5-9804-6E8B09CAAE60}" destId="{ECA599F7-32C9-4A47-8BD2-E860F2FCD1AC}" srcOrd="0" destOrd="0" presId="urn:microsoft.com/office/officeart/2005/8/layout/vProcess5"/>
    <dgm:cxn modelId="{BBF8C523-2447-4342-9B96-0C5D94E8B644}" type="presOf" srcId="{AE969FDE-8A54-4323-A3FA-3795F22070F7}" destId="{61ABBC50-F506-4B23-94CA-1DD30360BE8E}" srcOrd="1" destOrd="0" presId="urn:microsoft.com/office/officeart/2005/8/layout/vProcess5"/>
    <dgm:cxn modelId="{68B3642E-1EB5-4D6F-8B73-593AB0653AE7}" type="presOf" srcId="{7ABD3978-4D57-476A-90E9-9D4D09A52C78}" destId="{1D0D9AEF-B948-4B59-BD4E-299C9CD79D2C}" srcOrd="0" destOrd="0" presId="urn:microsoft.com/office/officeart/2005/8/layout/vProcess5"/>
    <dgm:cxn modelId="{A9B6AE3B-1CE3-472C-9995-BC8C1119B2A0}" srcId="{25B9C6B4-F6A6-4AEC-9FE6-7E34A019FCE6}" destId="{FF7D6F71-821E-4CB5-9804-6E8B09CAAE60}" srcOrd="1" destOrd="0" parTransId="{BC372214-403E-423B-A2A9-23C280AADC99}" sibTransId="{E227C698-85D3-4FA7-9A51-01D4D2503F4C}"/>
    <dgm:cxn modelId="{BA769441-4E79-4061-A27B-1B7CE7063110}" srcId="{25B9C6B4-F6A6-4AEC-9FE6-7E34A019FCE6}" destId="{DE037580-8EAF-4A99-812D-E09A38782FC5}" srcOrd="3" destOrd="0" parTransId="{0F348375-C62F-49FA-980D-D2B05D78921A}" sibTransId="{AE2ACB82-14C2-48EE-8E0F-B3E06454D2B5}"/>
    <dgm:cxn modelId="{A1472584-43A7-4A98-96E7-AFB696E37F05}" type="presOf" srcId="{FF7D6F71-821E-4CB5-9804-6E8B09CAAE60}" destId="{976E9478-FB33-45B9-B180-7F2AA416DFEB}" srcOrd="1" destOrd="0" presId="urn:microsoft.com/office/officeart/2005/8/layout/vProcess5"/>
    <dgm:cxn modelId="{CB39CA8B-A27A-45F0-8D40-41C1B199A5DC}" type="presOf" srcId="{25B9C6B4-F6A6-4AEC-9FE6-7E34A019FCE6}" destId="{C8EBF618-B132-46C4-A5BD-EEB96431E545}" srcOrd="0" destOrd="0" presId="urn:microsoft.com/office/officeart/2005/8/layout/vProcess5"/>
    <dgm:cxn modelId="{B850D68E-E1B3-4E68-83AC-4BFECA8B5978}" srcId="{25B9C6B4-F6A6-4AEC-9FE6-7E34A019FCE6}" destId="{21AA569E-A8A2-49A0-BEDC-98641038AC03}" srcOrd="2" destOrd="0" parTransId="{A23AF254-9B79-4D65-8CD5-526A98141261}" sibTransId="{7ABD3978-4D57-476A-90E9-9D4D09A52C78}"/>
    <dgm:cxn modelId="{55810CB7-1393-4C0A-9E67-4261909FD331}" type="presOf" srcId="{21AA569E-A8A2-49A0-BEDC-98641038AC03}" destId="{4863EA44-8C21-4A60-BDDE-7F3DB1770EDF}" srcOrd="1" destOrd="0" presId="urn:microsoft.com/office/officeart/2005/8/layout/vProcess5"/>
    <dgm:cxn modelId="{A51D38CE-AC44-44B1-B001-CD8C09E7EFAD}" type="presOf" srcId="{DE037580-8EAF-4A99-812D-E09A38782FC5}" destId="{84AE2816-0938-4157-91C4-DD76CFE1FF86}" srcOrd="1" destOrd="0" presId="urn:microsoft.com/office/officeart/2005/8/layout/vProcess5"/>
    <dgm:cxn modelId="{21BCE0D8-42C0-49F1-B555-5D997F2A9EB0}" type="presOf" srcId="{21AA569E-A8A2-49A0-BEDC-98641038AC03}" destId="{AC87F5BE-5BBD-4A43-A653-A2F77E49C6C0}" srcOrd="0" destOrd="0" presId="urn:microsoft.com/office/officeart/2005/8/layout/vProcess5"/>
    <dgm:cxn modelId="{FF40E9E0-3682-4061-8018-FB0CFEE1B25C}" srcId="{25B9C6B4-F6A6-4AEC-9FE6-7E34A019FCE6}" destId="{AE969FDE-8A54-4323-A3FA-3795F22070F7}" srcOrd="0" destOrd="0" parTransId="{B3A3AF64-9BE9-4E67-84C7-9757D51689E9}" sibTransId="{5F375CCD-CB19-4CC8-ADC3-92627822DD83}"/>
    <dgm:cxn modelId="{241DDEE9-C7BA-4D4A-9760-FA05307895C2}" type="presOf" srcId="{E227C698-85D3-4FA7-9A51-01D4D2503F4C}" destId="{CDD3075D-8B37-424C-972D-470F14DB3FE5}" srcOrd="0" destOrd="0" presId="urn:microsoft.com/office/officeart/2005/8/layout/vProcess5"/>
    <dgm:cxn modelId="{F56F83F9-2AB2-459A-B678-636867D4882F}" type="presOf" srcId="{AE969FDE-8A54-4323-A3FA-3795F22070F7}" destId="{E68926D8-1A30-40D8-8F37-43A926D3C641}" srcOrd="0" destOrd="0" presId="urn:microsoft.com/office/officeart/2005/8/layout/vProcess5"/>
    <dgm:cxn modelId="{E83C3E37-BDE3-4AD4-8B1D-6F74529EF1CF}" type="presParOf" srcId="{C8EBF618-B132-46C4-A5BD-EEB96431E545}" destId="{9DE7D778-5873-49F8-9EA8-604DB8497202}" srcOrd="0" destOrd="0" presId="urn:microsoft.com/office/officeart/2005/8/layout/vProcess5"/>
    <dgm:cxn modelId="{485F7D35-35E5-4CD3-B5F7-9915516EB5D6}" type="presParOf" srcId="{C8EBF618-B132-46C4-A5BD-EEB96431E545}" destId="{E68926D8-1A30-40D8-8F37-43A926D3C641}" srcOrd="1" destOrd="0" presId="urn:microsoft.com/office/officeart/2005/8/layout/vProcess5"/>
    <dgm:cxn modelId="{FAA9A140-3985-493C-A84D-A8A462DB493E}" type="presParOf" srcId="{C8EBF618-B132-46C4-A5BD-EEB96431E545}" destId="{ECA599F7-32C9-4A47-8BD2-E860F2FCD1AC}" srcOrd="2" destOrd="0" presId="urn:microsoft.com/office/officeart/2005/8/layout/vProcess5"/>
    <dgm:cxn modelId="{8A07A328-6068-4350-8126-0099A8749A1A}" type="presParOf" srcId="{C8EBF618-B132-46C4-A5BD-EEB96431E545}" destId="{AC87F5BE-5BBD-4A43-A653-A2F77E49C6C0}" srcOrd="3" destOrd="0" presId="urn:microsoft.com/office/officeart/2005/8/layout/vProcess5"/>
    <dgm:cxn modelId="{B39CD3F1-E289-42BA-9130-1A257B99F42C}" type="presParOf" srcId="{C8EBF618-B132-46C4-A5BD-EEB96431E545}" destId="{DC47B10C-6AAA-4598-8B7B-DE00BAD6E94F}" srcOrd="4" destOrd="0" presId="urn:microsoft.com/office/officeart/2005/8/layout/vProcess5"/>
    <dgm:cxn modelId="{C4CAE887-EB3B-4154-BE19-6BE28D3B5C35}" type="presParOf" srcId="{C8EBF618-B132-46C4-A5BD-EEB96431E545}" destId="{E1A3F0BD-874B-42BB-97F6-4D888B9D4153}" srcOrd="5" destOrd="0" presId="urn:microsoft.com/office/officeart/2005/8/layout/vProcess5"/>
    <dgm:cxn modelId="{6966ED09-CB6D-4CB9-966B-BF08F81D51CF}" type="presParOf" srcId="{C8EBF618-B132-46C4-A5BD-EEB96431E545}" destId="{CDD3075D-8B37-424C-972D-470F14DB3FE5}" srcOrd="6" destOrd="0" presId="urn:microsoft.com/office/officeart/2005/8/layout/vProcess5"/>
    <dgm:cxn modelId="{3D753E91-24E0-4010-8D1F-F32C7DE11ADE}" type="presParOf" srcId="{C8EBF618-B132-46C4-A5BD-EEB96431E545}" destId="{1D0D9AEF-B948-4B59-BD4E-299C9CD79D2C}" srcOrd="7" destOrd="0" presId="urn:microsoft.com/office/officeart/2005/8/layout/vProcess5"/>
    <dgm:cxn modelId="{96662ECC-E058-49C5-91C4-6D7D9CACC773}" type="presParOf" srcId="{C8EBF618-B132-46C4-A5BD-EEB96431E545}" destId="{61ABBC50-F506-4B23-94CA-1DD30360BE8E}" srcOrd="8" destOrd="0" presId="urn:microsoft.com/office/officeart/2005/8/layout/vProcess5"/>
    <dgm:cxn modelId="{56AB2CCA-9D3C-4555-9323-EB68F2CDDF87}" type="presParOf" srcId="{C8EBF618-B132-46C4-A5BD-EEB96431E545}" destId="{976E9478-FB33-45B9-B180-7F2AA416DFEB}" srcOrd="9" destOrd="0" presId="urn:microsoft.com/office/officeart/2005/8/layout/vProcess5"/>
    <dgm:cxn modelId="{3C76C432-4047-496C-B001-4AF7A2CE0D14}" type="presParOf" srcId="{C8EBF618-B132-46C4-A5BD-EEB96431E545}" destId="{4863EA44-8C21-4A60-BDDE-7F3DB1770EDF}" srcOrd="10" destOrd="0" presId="urn:microsoft.com/office/officeart/2005/8/layout/vProcess5"/>
    <dgm:cxn modelId="{1D16EE00-4AB4-4A69-993E-62CB3000DCD0}" type="presParOf" srcId="{C8EBF618-B132-46C4-A5BD-EEB96431E545}" destId="{84AE2816-0938-4157-91C4-DD76CFE1FF86}"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38D1E0-8236-494E-899C-92DF125C5109}" type="doc">
      <dgm:prSet loTypeId="urn:microsoft.com/office/officeart/2005/8/layout/vProcess5" loCatId="process" qsTypeId="urn:microsoft.com/office/officeart/2005/8/quickstyle/simple4" qsCatId="simple" csTypeId="urn:microsoft.com/office/officeart/2005/8/colors/colorful5" csCatId="colorful"/>
      <dgm:spPr/>
      <dgm:t>
        <a:bodyPr/>
        <a:lstStyle/>
        <a:p>
          <a:endParaRPr lang="en-US"/>
        </a:p>
      </dgm:t>
    </dgm:pt>
    <dgm:pt modelId="{7EBF3ACF-48CF-47A8-817E-E80714A5AABA}">
      <dgm:prSet/>
      <dgm:spPr/>
      <dgm:t>
        <a:bodyPr/>
        <a:lstStyle/>
        <a:p>
          <a:r>
            <a:rPr lang="en-US"/>
            <a:t>AWS Fundamentals: This course will give you a strong foundation in AWS services, architecture, and security, which are crucial to work with AWS.</a:t>
          </a:r>
        </a:p>
      </dgm:t>
    </dgm:pt>
    <dgm:pt modelId="{549AF50E-CAEC-456E-91D8-6E88EA16976B}" type="parTrans" cxnId="{F2085C33-FA01-4E89-A161-A6A35982B466}">
      <dgm:prSet/>
      <dgm:spPr/>
      <dgm:t>
        <a:bodyPr/>
        <a:lstStyle/>
        <a:p>
          <a:endParaRPr lang="en-US"/>
        </a:p>
      </dgm:t>
    </dgm:pt>
    <dgm:pt modelId="{903AE7DF-95E7-427D-A266-98D5F6A7BD04}" type="sibTrans" cxnId="{F2085C33-FA01-4E89-A161-A6A35982B466}">
      <dgm:prSet/>
      <dgm:spPr/>
      <dgm:t>
        <a:bodyPr/>
        <a:lstStyle/>
        <a:p>
          <a:endParaRPr lang="en-US"/>
        </a:p>
      </dgm:t>
    </dgm:pt>
    <dgm:pt modelId="{B261C4A9-6C62-456A-BFF0-E0BCB8244044}">
      <dgm:prSet/>
      <dgm:spPr/>
      <dgm:t>
        <a:bodyPr/>
        <a:lstStyle/>
        <a:p>
          <a:r>
            <a:rPr lang="en-US"/>
            <a:t>Trello: Trello is a project management tool, and it can be used to manage AWS projects, track progress, and collaborate with team members.</a:t>
          </a:r>
        </a:p>
      </dgm:t>
    </dgm:pt>
    <dgm:pt modelId="{42AA291F-0E82-430D-90D5-AD6D2502B9B7}" type="parTrans" cxnId="{FB1D8C2E-B16B-4D96-A500-1A26B85E361B}">
      <dgm:prSet/>
      <dgm:spPr/>
      <dgm:t>
        <a:bodyPr/>
        <a:lstStyle/>
        <a:p>
          <a:endParaRPr lang="en-US"/>
        </a:p>
      </dgm:t>
    </dgm:pt>
    <dgm:pt modelId="{1DEBB4AB-F22B-4706-9817-E73024C6F4EB}" type="sibTrans" cxnId="{FB1D8C2E-B16B-4D96-A500-1A26B85E361B}">
      <dgm:prSet/>
      <dgm:spPr/>
      <dgm:t>
        <a:bodyPr/>
        <a:lstStyle/>
        <a:p>
          <a:endParaRPr lang="en-US"/>
        </a:p>
      </dgm:t>
    </dgm:pt>
    <dgm:pt modelId="{29A14D6A-4530-4AB7-8E03-6E8793062016}">
      <dgm:prSet/>
      <dgm:spPr/>
      <dgm:t>
        <a:bodyPr/>
        <a:lstStyle/>
        <a:p>
          <a:r>
            <a:rPr lang="en-US"/>
            <a:t>CentOS: CentOS is a Linux distribution that is similar to Red Hat Enterprise Linux. It is a popular choice for running servers and can be used to host applications and services on AWS.</a:t>
          </a:r>
        </a:p>
      </dgm:t>
    </dgm:pt>
    <dgm:pt modelId="{9D18853E-1A7C-46B8-B9A7-E277B2A458B5}" type="parTrans" cxnId="{12A336D5-0DDF-4A2B-81CA-FEE09C5F9E46}">
      <dgm:prSet/>
      <dgm:spPr/>
      <dgm:t>
        <a:bodyPr/>
        <a:lstStyle/>
        <a:p>
          <a:endParaRPr lang="en-US"/>
        </a:p>
      </dgm:t>
    </dgm:pt>
    <dgm:pt modelId="{7D2C6029-519D-4071-AE8E-730539549F59}" type="sibTrans" cxnId="{12A336D5-0DDF-4A2B-81CA-FEE09C5F9E46}">
      <dgm:prSet/>
      <dgm:spPr/>
      <dgm:t>
        <a:bodyPr/>
        <a:lstStyle/>
        <a:p>
          <a:endParaRPr lang="en-US"/>
        </a:p>
      </dgm:t>
    </dgm:pt>
    <dgm:pt modelId="{E25C406D-0EED-471C-97D0-C5E350AD46C7}" type="pres">
      <dgm:prSet presAssocID="{0D38D1E0-8236-494E-899C-92DF125C5109}" presName="outerComposite" presStyleCnt="0">
        <dgm:presLayoutVars>
          <dgm:chMax val="5"/>
          <dgm:dir/>
          <dgm:resizeHandles val="exact"/>
        </dgm:presLayoutVars>
      </dgm:prSet>
      <dgm:spPr/>
    </dgm:pt>
    <dgm:pt modelId="{2F38E4C9-1694-49C9-B645-2128ED2AD301}" type="pres">
      <dgm:prSet presAssocID="{0D38D1E0-8236-494E-899C-92DF125C5109}" presName="dummyMaxCanvas" presStyleCnt="0">
        <dgm:presLayoutVars/>
      </dgm:prSet>
      <dgm:spPr/>
    </dgm:pt>
    <dgm:pt modelId="{22B057A5-D92C-48AE-8AEF-8A16CA0F3BC5}" type="pres">
      <dgm:prSet presAssocID="{0D38D1E0-8236-494E-899C-92DF125C5109}" presName="ThreeNodes_1" presStyleLbl="node1" presStyleIdx="0" presStyleCnt="3">
        <dgm:presLayoutVars>
          <dgm:bulletEnabled val="1"/>
        </dgm:presLayoutVars>
      </dgm:prSet>
      <dgm:spPr/>
    </dgm:pt>
    <dgm:pt modelId="{8E526D06-5952-4438-85DA-CF518D4BF2C6}" type="pres">
      <dgm:prSet presAssocID="{0D38D1E0-8236-494E-899C-92DF125C5109}" presName="ThreeNodes_2" presStyleLbl="node1" presStyleIdx="1" presStyleCnt="3">
        <dgm:presLayoutVars>
          <dgm:bulletEnabled val="1"/>
        </dgm:presLayoutVars>
      </dgm:prSet>
      <dgm:spPr/>
    </dgm:pt>
    <dgm:pt modelId="{7BB60A92-77F7-46D6-BC49-BA80B2EE8239}" type="pres">
      <dgm:prSet presAssocID="{0D38D1E0-8236-494E-899C-92DF125C5109}" presName="ThreeNodes_3" presStyleLbl="node1" presStyleIdx="2" presStyleCnt="3">
        <dgm:presLayoutVars>
          <dgm:bulletEnabled val="1"/>
        </dgm:presLayoutVars>
      </dgm:prSet>
      <dgm:spPr/>
    </dgm:pt>
    <dgm:pt modelId="{3876160D-36C8-4BF1-B552-F1992616ADD8}" type="pres">
      <dgm:prSet presAssocID="{0D38D1E0-8236-494E-899C-92DF125C5109}" presName="ThreeConn_1-2" presStyleLbl="fgAccFollowNode1" presStyleIdx="0" presStyleCnt="2">
        <dgm:presLayoutVars>
          <dgm:bulletEnabled val="1"/>
        </dgm:presLayoutVars>
      </dgm:prSet>
      <dgm:spPr/>
    </dgm:pt>
    <dgm:pt modelId="{CFB7E799-8E06-47A7-B900-8C29AA8E6EDA}" type="pres">
      <dgm:prSet presAssocID="{0D38D1E0-8236-494E-899C-92DF125C5109}" presName="ThreeConn_2-3" presStyleLbl="fgAccFollowNode1" presStyleIdx="1" presStyleCnt="2">
        <dgm:presLayoutVars>
          <dgm:bulletEnabled val="1"/>
        </dgm:presLayoutVars>
      </dgm:prSet>
      <dgm:spPr/>
    </dgm:pt>
    <dgm:pt modelId="{4697ACF0-9C2F-4D28-B2C9-062E69A6AE45}" type="pres">
      <dgm:prSet presAssocID="{0D38D1E0-8236-494E-899C-92DF125C5109}" presName="ThreeNodes_1_text" presStyleLbl="node1" presStyleIdx="2" presStyleCnt="3">
        <dgm:presLayoutVars>
          <dgm:bulletEnabled val="1"/>
        </dgm:presLayoutVars>
      </dgm:prSet>
      <dgm:spPr/>
    </dgm:pt>
    <dgm:pt modelId="{FBCCD4FD-F14B-4572-BDB2-2D8B7964E282}" type="pres">
      <dgm:prSet presAssocID="{0D38D1E0-8236-494E-899C-92DF125C5109}" presName="ThreeNodes_2_text" presStyleLbl="node1" presStyleIdx="2" presStyleCnt="3">
        <dgm:presLayoutVars>
          <dgm:bulletEnabled val="1"/>
        </dgm:presLayoutVars>
      </dgm:prSet>
      <dgm:spPr/>
    </dgm:pt>
    <dgm:pt modelId="{9E7CDF54-4BB1-49EE-B8F3-71AEE3CD21F4}" type="pres">
      <dgm:prSet presAssocID="{0D38D1E0-8236-494E-899C-92DF125C5109}" presName="ThreeNodes_3_text" presStyleLbl="node1" presStyleIdx="2" presStyleCnt="3">
        <dgm:presLayoutVars>
          <dgm:bulletEnabled val="1"/>
        </dgm:presLayoutVars>
      </dgm:prSet>
      <dgm:spPr/>
    </dgm:pt>
  </dgm:ptLst>
  <dgm:cxnLst>
    <dgm:cxn modelId="{7D309125-4672-45C7-A7DE-633A88D21B91}" type="presOf" srcId="{29A14D6A-4530-4AB7-8E03-6E8793062016}" destId="{7BB60A92-77F7-46D6-BC49-BA80B2EE8239}" srcOrd="0" destOrd="0" presId="urn:microsoft.com/office/officeart/2005/8/layout/vProcess5"/>
    <dgm:cxn modelId="{EC4E012B-FC8B-4FC9-B235-B77408C0BCAF}" type="presOf" srcId="{B261C4A9-6C62-456A-BFF0-E0BCB8244044}" destId="{FBCCD4FD-F14B-4572-BDB2-2D8B7964E282}" srcOrd="1" destOrd="0" presId="urn:microsoft.com/office/officeart/2005/8/layout/vProcess5"/>
    <dgm:cxn modelId="{FB1D8C2E-B16B-4D96-A500-1A26B85E361B}" srcId="{0D38D1E0-8236-494E-899C-92DF125C5109}" destId="{B261C4A9-6C62-456A-BFF0-E0BCB8244044}" srcOrd="1" destOrd="0" parTransId="{42AA291F-0E82-430D-90D5-AD6D2502B9B7}" sibTransId="{1DEBB4AB-F22B-4706-9817-E73024C6F4EB}"/>
    <dgm:cxn modelId="{F2085C33-FA01-4E89-A161-A6A35982B466}" srcId="{0D38D1E0-8236-494E-899C-92DF125C5109}" destId="{7EBF3ACF-48CF-47A8-817E-E80714A5AABA}" srcOrd="0" destOrd="0" parTransId="{549AF50E-CAEC-456E-91D8-6E88EA16976B}" sibTransId="{903AE7DF-95E7-427D-A266-98D5F6A7BD04}"/>
    <dgm:cxn modelId="{34CC503C-3801-4D9D-A115-B40D89D86A63}" type="presOf" srcId="{7EBF3ACF-48CF-47A8-817E-E80714A5AABA}" destId="{22B057A5-D92C-48AE-8AEF-8A16CA0F3BC5}" srcOrd="0" destOrd="0" presId="urn:microsoft.com/office/officeart/2005/8/layout/vProcess5"/>
    <dgm:cxn modelId="{4C7EC753-A524-46E9-AE52-C3F758CE4CF2}" type="presOf" srcId="{903AE7DF-95E7-427D-A266-98D5F6A7BD04}" destId="{3876160D-36C8-4BF1-B552-F1992616ADD8}" srcOrd="0" destOrd="0" presId="urn:microsoft.com/office/officeart/2005/8/layout/vProcess5"/>
    <dgm:cxn modelId="{81FDFA87-627F-4BA9-80DC-29A6F10AD679}" type="presOf" srcId="{1DEBB4AB-F22B-4706-9817-E73024C6F4EB}" destId="{CFB7E799-8E06-47A7-B900-8C29AA8E6EDA}" srcOrd="0" destOrd="0" presId="urn:microsoft.com/office/officeart/2005/8/layout/vProcess5"/>
    <dgm:cxn modelId="{31DF2EAB-EDF0-42E8-A9D7-9165ACA51BC9}" type="presOf" srcId="{0D38D1E0-8236-494E-899C-92DF125C5109}" destId="{E25C406D-0EED-471C-97D0-C5E350AD46C7}" srcOrd="0" destOrd="0" presId="urn:microsoft.com/office/officeart/2005/8/layout/vProcess5"/>
    <dgm:cxn modelId="{2B7304B1-A7C4-44ED-9F4F-FB5882E2B152}" type="presOf" srcId="{B261C4A9-6C62-456A-BFF0-E0BCB8244044}" destId="{8E526D06-5952-4438-85DA-CF518D4BF2C6}" srcOrd="0" destOrd="0" presId="urn:microsoft.com/office/officeart/2005/8/layout/vProcess5"/>
    <dgm:cxn modelId="{0D54A1B6-784A-4E25-AEE2-C0FCEB453FFA}" type="presOf" srcId="{29A14D6A-4530-4AB7-8E03-6E8793062016}" destId="{9E7CDF54-4BB1-49EE-B8F3-71AEE3CD21F4}" srcOrd="1" destOrd="0" presId="urn:microsoft.com/office/officeart/2005/8/layout/vProcess5"/>
    <dgm:cxn modelId="{6E3B1AC3-FDFA-4CCF-BBB8-B92688D15D41}" type="presOf" srcId="{7EBF3ACF-48CF-47A8-817E-E80714A5AABA}" destId="{4697ACF0-9C2F-4D28-B2C9-062E69A6AE45}" srcOrd="1" destOrd="0" presId="urn:microsoft.com/office/officeart/2005/8/layout/vProcess5"/>
    <dgm:cxn modelId="{12A336D5-0DDF-4A2B-81CA-FEE09C5F9E46}" srcId="{0D38D1E0-8236-494E-899C-92DF125C5109}" destId="{29A14D6A-4530-4AB7-8E03-6E8793062016}" srcOrd="2" destOrd="0" parTransId="{9D18853E-1A7C-46B8-B9A7-E277B2A458B5}" sibTransId="{7D2C6029-519D-4071-AE8E-730539549F59}"/>
    <dgm:cxn modelId="{71996090-0E16-4D09-B6BF-6E26E515DF14}" type="presParOf" srcId="{E25C406D-0EED-471C-97D0-C5E350AD46C7}" destId="{2F38E4C9-1694-49C9-B645-2128ED2AD301}" srcOrd="0" destOrd="0" presId="urn:microsoft.com/office/officeart/2005/8/layout/vProcess5"/>
    <dgm:cxn modelId="{433C0395-2122-41D9-9370-DDF38902004E}" type="presParOf" srcId="{E25C406D-0EED-471C-97D0-C5E350AD46C7}" destId="{22B057A5-D92C-48AE-8AEF-8A16CA0F3BC5}" srcOrd="1" destOrd="0" presId="urn:microsoft.com/office/officeart/2005/8/layout/vProcess5"/>
    <dgm:cxn modelId="{7277932B-98C9-4F2C-98A6-C25A93398DB1}" type="presParOf" srcId="{E25C406D-0EED-471C-97D0-C5E350AD46C7}" destId="{8E526D06-5952-4438-85DA-CF518D4BF2C6}" srcOrd="2" destOrd="0" presId="urn:microsoft.com/office/officeart/2005/8/layout/vProcess5"/>
    <dgm:cxn modelId="{4F6B2A92-CEFE-492B-BF23-2897F57758CD}" type="presParOf" srcId="{E25C406D-0EED-471C-97D0-C5E350AD46C7}" destId="{7BB60A92-77F7-46D6-BC49-BA80B2EE8239}" srcOrd="3" destOrd="0" presId="urn:microsoft.com/office/officeart/2005/8/layout/vProcess5"/>
    <dgm:cxn modelId="{6E90E6A3-9D62-4C43-9489-6602BF628CB3}" type="presParOf" srcId="{E25C406D-0EED-471C-97D0-C5E350AD46C7}" destId="{3876160D-36C8-4BF1-B552-F1992616ADD8}" srcOrd="4" destOrd="0" presId="urn:microsoft.com/office/officeart/2005/8/layout/vProcess5"/>
    <dgm:cxn modelId="{F8055A2C-7E7F-4A26-AC5C-E82D0C312B35}" type="presParOf" srcId="{E25C406D-0EED-471C-97D0-C5E350AD46C7}" destId="{CFB7E799-8E06-47A7-B900-8C29AA8E6EDA}" srcOrd="5" destOrd="0" presId="urn:microsoft.com/office/officeart/2005/8/layout/vProcess5"/>
    <dgm:cxn modelId="{B4FC65F3-3997-4FB0-A8C6-41829374922C}" type="presParOf" srcId="{E25C406D-0EED-471C-97D0-C5E350AD46C7}" destId="{4697ACF0-9C2F-4D28-B2C9-062E69A6AE45}" srcOrd="6" destOrd="0" presId="urn:microsoft.com/office/officeart/2005/8/layout/vProcess5"/>
    <dgm:cxn modelId="{3C9CCB83-17EB-4B1F-9946-2D7388445830}" type="presParOf" srcId="{E25C406D-0EED-471C-97D0-C5E350AD46C7}" destId="{FBCCD4FD-F14B-4572-BDB2-2D8B7964E282}" srcOrd="7" destOrd="0" presId="urn:microsoft.com/office/officeart/2005/8/layout/vProcess5"/>
    <dgm:cxn modelId="{08D564F7-03C9-4415-B997-C38804CD5216}" type="presParOf" srcId="{E25C406D-0EED-471C-97D0-C5E350AD46C7}" destId="{9E7CDF54-4BB1-49EE-B8F3-71AEE3CD21F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A5E284-53AA-49A7-83FD-43221ACC11B5}" type="doc">
      <dgm:prSet loTypeId="urn:microsoft.com/office/officeart/2005/8/layout/vProcess5" loCatId="process" qsTypeId="urn:microsoft.com/office/officeart/2005/8/quickstyle/simple4" qsCatId="simple" csTypeId="urn:microsoft.com/office/officeart/2005/8/colors/accent0_3" csCatId="mainScheme"/>
      <dgm:spPr/>
      <dgm:t>
        <a:bodyPr/>
        <a:lstStyle/>
        <a:p>
          <a:endParaRPr lang="en-US"/>
        </a:p>
      </dgm:t>
    </dgm:pt>
    <dgm:pt modelId="{C8CFB512-0082-4819-BF24-F8BEAE034505}">
      <dgm:prSet/>
      <dgm:spPr/>
      <dgm:t>
        <a:bodyPr/>
        <a:lstStyle/>
        <a:p>
          <a:r>
            <a:rPr lang="en-US"/>
            <a:t>Cloud Concepts: This topic covers the basics of cloud computing, including the benefits of cloud computing, cloud deployment models, and cloud service models. You should understand the difference between Infrastructure as a Service (IaaS), Platform as a Service (PaaS), and Software as a Service (SaaS).</a:t>
          </a:r>
        </a:p>
      </dgm:t>
    </dgm:pt>
    <dgm:pt modelId="{FBB25DCD-4868-4AEB-8082-74A42659FFFF}" type="parTrans" cxnId="{92FD5D8E-C749-4682-8C6A-33CE280B797C}">
      <dgm:prSet/>
      <dgm:spPr/>
      <dgm:t>
        <a:bodyPr/>
        <a:lstStyle/>
        <a:p>
          <a:endParaRPr lang="en-US"/>
        </a:p>
      </dgm:t>
    </dgm:pt>
    <dgm:pt modelId="{E0288C41-EFF7-4C71-B1B5-399A606EC05A}" type="sibTrans" cxnId="{92FD5D8E-C749-4682-8C6A-33CE280B797C}">
      <dgm:prSet/>
      <dgm:spPr/>
      <dgm:t>
        <a:bodyPr/>
        <a:lstStyle/>
        <a:p>
          <a:endParaRPr lang="en-US"/>
        </a:p>
      </dgm:t>
    </dgm:pt>
    <dgm:pt modelId="{D11AD1D6-A4AC-4D7C-9A16-DF4BB669D88F}">
      <dgm:prSet/>
      <dgm:spPr/>
      <dgm:t>
        <a:bodyPr/>
        <a:lstStyle/>
        <a:p>
          <a:r>
            <a:rPr lang="en-US"/>
            <a:t>AWS Global Infrastructure: This topic covers the regions and availability zones of AWS, as well as the global infrastructure that AWS uses to provide its services. You should be familiar with the various services and tools used to manage and monitor AWS infrastructure.</a:t>
          </a:r>
        </a:p>
      </dgm:t>
    </dgm:pt>
    <dgm:pt modelId="{05126470-4D3D-446C-A03B-E999F8DED668}" type="parTrans" cxnId="{13E6F48D-807C-430C-B9C9-6BFCA6A4401B}">
      <dgm:prSet/>
      <dgm:spPr/>
      <dgm:t>
        <a:bodyPr/>
        <a:lstStyle/>
        <a:p>
          <a:endParaRPr lang="en-US"/>
        </a:p>
      </dgm:t>
    </dgm:pt>
    <dgm:pt modelId="{914334CF-E395-403F-9BB7-04300858C87E}" type="sibTrans" cxnId="{13E6F48D-807C-430C-B9C9-6BFCA6A4401B}">
      <dgm:prSet/>
      <dgm:spPr/>
      <dgm:t>
        <a:bodyPr/>
        <a:lstStyle/>
        <a:p>
          <a:endParaRPr lang="en-US"/>
        </a:p>
      </dgm:t>
    </dgm:pt>
    <dgm:pt modelId="{C7DB8C62-44FC-4169-A1D4-B747A51C5666}">
      <dgm:prSet/>
      <dgm:spPr/>
      <dgm:t>
        <a:bodyPr/>
        <a:lstStyle/>
        <a:p>
          <a:r>
            <a:rPr lang="en-US"/>
            <a:t>AWS Core Services: This topic covers the core AWS services, including compute, storage, and database services. You should have a solid understanding of Amazon Elastic Compute Cloud (EC2), Amazon Simple Storage Service (S3), Amazon Relational Database Service (RDS), and Amazon DynamoDB.</a:t>
          </a:r>
        </a:p>
      </dgm:t>
    </dgm:pt>
    <dgm:pt modelId="{534C480C-A88C-468F-A2B9-9631371A543D}" type="parTrans" cxnId="{55E9DA87-5186-430E-9DC2-6FDFDAD65E2D}">
      <dgm:prSet/>
      <dgm:spPr/>
      <dgm:t>
        <a:bodyPr/>
        <a:lstStyle/>
        <a:p>
          <a:endParaRPr lang="en-US"/>
        </a:p>
      </dgm:t>
    </dgm:pt>
    <dgm:pt modelId="{98AB61BB-CA46-4359-B2DA-C1EF091C7A03}" type="sibTrans" cxnId="{55E9DA87-5186-430E-9DC2-6FDFDAD65E2D}">
      <dgm:prSet/>
      <dgm:spPr/>
      <dgm:t>
        <a:bodyPr/>
        <a:lstStyle/>
        <a:p>
          <a:endParaRPr lang="en-US"/>
        </a:p>
      </dgm:t>
    </dgm:pt>
    <dgm:pt modelId="{1721899C-2B4E-4F4C-9D78-0FE21F413D24}" type="pres">
      <dgm:prSet presAssocID="{31A5E284-53AA-49A7-83FD-43221ACC11B5}" presName="outerComposite" presStyleCnt="0">
        <dgm:presLayoutVars>
          <dgm:chMax val="5"/>
          <dgm:dir/>
          <dgm:resizeHandles val="exact"/>
        </dgm:presLayoutVars>
      </dgm:prSet>
      <dgm:spPr/>
    </dgm:pt>
    <dgm:pt modelId="{F56C7B5F-C31C-49D0-B18E-BFCE216372E5}" type="pres">
      <dgm:prSet presAssocID="{31A5E284-53AA-49A7-83FD-43221ACC11B5}" presName="dummyMaxCanvas" presStyleCnt="0">
        <dgm:presLayoutVars/>
      </dgm:prSet>
      <dgm:spPr/>
    </dgm:pt>
    <dgm:pt modelId="{B9DBE1AE-5AB9-4866-8C58-CDE8C8DD0DDF}" type="pres">
      <dgm:prSet presAssocID="{31A5E284-53AA-49A7-83FD-43221ACC11B5}" presName="ThreeNodes_1" presStyleLbl="node1" presStyleIdx="0" presStyleCnt="3">
        <dgm:presLayoutVars>
          <dgm:bulletEnabled val="1"/>
        </dgm:presLayoutVars>
      </dgm:prSet>
      <dgm:spPr/>
    </dgm:pt>
    <dgm:pt modelId="{FCEFE251-E9DD-4BBC-8674-C98B92EA36A2}" type="pres">
      <dgm:prSet presAssocID="{31A5E284-53AA-49A7-83FD-43221ACC11B5}" presName="ThreeNodes_2" presStyleLbl="node1" presStyleIdx="1" presStyleCnt="3">
        <dgm:presLayoutVars>
          <dgm:bulletEnabled val="1"/>
        </dgm:presLayoutVars>
      </dgm:prSet>
      <dgm:spPr/>
    </dgm:pt>
    <dgm:pt modelId="{EEF1ABB2-EC06-4997-9FE7-2711C45574D8}" type="pres">
      <dgm:prSet presAssocID="{31A5E284-53AA-49A7-83FD-43221ACC11B5}" presName="ThreeNodes_3" presStyleLbl="node1" presStyleIdx="2" presStyleCnt="3">
        <dgm:presLayoutVars>
          <dgm:bulletEnabled val="1"/>
        </dgm:presLayoutVars>
      </dgm:prSet>
      <dgm:spPr/>
    </dgm:pt>
    <dgm:pt modelId="{CE7FB287-830E-482B-919D-09B3FDBA04EE}" type="pres">
      <dgm:prSet presAssocID="{31A5E284-53AA-49A7-83FD-43221ACC11B5}" presName="ThreeConn_1-2" presStyleLbl="fgAccFollowNode1" presStyleIdx="0" presStyleCnt="2">
        <dgm:presLayoutVars>
          <dgm:bulletEnabled val="1"/>
        </dgm:presLayoutVars>
      </dgm:prSet>
      <dgm:spPr/>
    </dgm:pt>
    <dgm:pt modelId="{DD566E32-8870-488E-94EB-8BFC16A4E4D1}" type="pres">
      <dgm:prSet presAssocID="{31A5E284-53AA-49A7-83FD-43221ACC11B5}" presName="ThreeConn_2-3" presStyleLbl="fgAccFollowNode1" presStyleIdx="1" presStyleCnt="2">
        <dgm:presLayoutVars>
          <dgm:bulletEnabled val="1"/>
        </dgm:presLayoutVars>
      </dgm:prSet>
      <dgm:spPr/>
    </dgm:pt>
    <dgm:pt modelId="{CEE82215-F992-443A-AFFD-14638FDD5025}" type="pres">
      <dgm:prSet presAssocID="{31A5E284-53AA-49A7-83FD-43221ACC11B5}" presName="ThreeNodes_1_text" presStyleLbl="node1" presStyleIdx="2" presStyleCnt="3">
        <dgm:presLayoutVars>
          <dgm:bulletEnabled val="1"/>
        </dgm:presLayoutVars>
      </dgm:prSet>
      <dgm:spPr/>
    </dgm:pt>
    <dgm:pt modelId="{0A18CC08-A88B-4492-BC73-64ECEF7F81BE}" type="pres">
      <dgm:prSet presAssocID="{31A5E284-53AA-49A7-83FD-43221ACC11B5}" presName="ThreeNodes_2_text" presStyleLbl="node1" presStyleIdx="2" presStyleCnt="3">
        <dgm:presLayoutVars>
          <dgm:bulletEnabled val="1"/>
        </dgm:presLayoutVars>
      </dgm:prSet>
      <dgm:spPr/>
    </dgm:pt>
    <dgm:pt modelId="{C0BE698D-6F8F-4820-B0DA-3F37D03C71BD}" type="pres">
      <dgm:prSet presAssocID="{31A5E284-53AA-49A7-83FD-43221ACC11B5}" presName="ThreeNodes_3_text" presStyleLbl="node1" presStyleIdx="2" presStyleCnt="3">
        <dgm:presLayoutVars>
          <dgm:bulletEnabled val="1"/>
        </dgm:presLayoutVars>
      </dgm:prSet>
      <dgm:spPr/>
    </dgm:pt>
  </dgm:ptLst>
  <dgm:cxnLst>
    <dgm:cxn modelId="{8DAA5E24-C266-4A92-A76F-B5F1B1517550}" type="presOf" srcId="{C8CFB512-0082-4819-BF24-F8BEAE034505}" destId="{CEE82215-F992-443A-AFFD-14638FDD5025}" srcOrd="1" destOrd="0" presId="urn:microsoft.com/office/officeart/2005/8/layout/vProcess5"/>
    <dgm:cxn modelId="{03C3CD64-FEFF-46CB-89B2-15D07A2624CE}" type="presOf" srcId="{31A5E284-53AA-49A7-83FD-43221ACC11B5}" destId="{1721899C-2B4E-4F4C-9D78-0FE21F413D24}" srcOrd="0" destOrd="0" presId="urn:microsoft.com/office/officeart/2005/8/layout/vProcess5"/>
    <dgm:cxn modelId="{65065C77-1A05-4017-BCF3-1BEB08BA700A}" type="presOf" srcId="{E0288C41-EFF7-4C71-B1B5-399A606EC05A}" destId="{CE7FB287-830E-482B-919D-09B3FDBA04EE}" srcOrd="0" destOrd="0" presId="urn:microsoft.com/office/officeart/2005/8/layout/vProcess5"/>
    <dgm:cxn modelId="{7EA35F7C-DA6F-4183-B0AF-22E285708370}" type="presOf" srcId="{914334CF-E395-403F-9BB7-04300858C87E}" destId="{DD566E32-8870-488E-94EB-8BFC16A4E4D1}" srcOrd="0" destOrd="0" presId="urn:microsoft.com/office/officeart/2005/8/layout/vProcess5"/>
    <dgm:cxn modelId="{55E9DA87-5186-430E-9DC2-6FDFDAD65E2D}" srcId="{31A5E284-53AA-49A7-83FD-43221ACC11B5}" destId="{C7DB8C62-44FC-4169-A1D4-B747A51C5666}" srcOrd="2" destOrd="0" parTransId="{534C480C-A88C-468F-A2B9-9631371A543D}" sibTransId="{98AB61BB-CA46-4359-B2DA-C1EF091C7A03}"/>
    <dgm:cxn modelId="{1A00A68D-3BC1-4B2A-B511-76B528656603}" type="presOf" srcId="{D11AD1D6-A4AC-4D7C-9A16-DF4BB669D88F}" destId="{0A18CC08-A88B-4492-BC73-64ECEF7F81BE}" srcOrd="1" destOrd="0" presId="urn:microsoft.com/office/officeart/2005/8/layout/vProcess5"/>
    <dgm:cxn modelId="{13E6F48D-807C-430C-B9C9-6BFCA6A4401B}" srcId="{31A5E284-53AA-49A7-83FD-43221ACC11B5}" destId="{D11AD1D6-A4AC-4D7C-9A16-DF4BB669D88F}" srcOrd="1" destOrd="0" parTransId="{05126470-4D3D-446C-A03B-E999F8DED668}" sibTransId="{914334CF-E395-403F-9BB7-04300858C87E}"/>
    <dgm:cxn modelId="{92FD5D8E-C749-4682-8C6A-33CE280B797C}" srcId="{31A5E284-53AA-49A7-83FD-43221ACC11B5}" destId="{C8CFB512-0082-4819-BF24-F8BEAE034505}" srcOrd="0" destOrd="0" parTransId="{FBB25DCD-4868-4AEB-8082-74A42659FFFF}" sibTransId="{E0288C41-EFF7-4C71-B1B5-399A606EC05A}"/>
    <dgm:cxn modelId="{20A64CC2-C7FD-4247-B574-3EB2AAA994AC}" type="presOf" srcId="{C8CFB512-0082-4819-BF24-F8BEAE034505}" destId="{B9DBE1AE-5AB9-4866-8C58-CDE8C8DD0DDF}" srcOrd="0" destOrd="0" presId="urn:microsoft.com/office/officeart/2005/8/layout/vProcess5"/>
    <dgm:cxn modelId="{D845AFC3-D7BB-4181-A22C-A50133F8BE34}" type="presOf" srcId="{C7DB8C62-44FC-4169-A1D4-B747A51C5666}" destId="{EEF1ABB2-EC06-4997-9FE7-2711C45574D8}" srcOrd="0" destOrd="0" presId="urn:microsoft.com/office/officeart/2005/8/layout/vProcess5"/>
    <dgm:cxn modelId="{0E43F7DC-BAE3-42C4-B9A3-2E5127266488}" type="presOf" srcId="{C7DB8C62-44FC-4169-A1D4-B747A51C5666}" destId="{C0BE698D-6F8F-4820-B0DA-3F37D03C71BD}" srcOrd="1" destOrd="0" presId="urn:microsoft.com/office/officeart/2005/8/layout/vProcess5"/>
    <dgm:cxn modelId="{42B26CF0-14AF-4168-BF0A-3D4C03C8ABD0}" type="presOf" srcId="{D11AD1D6-A4AC-4D7C-9A16-DF4BB669D88F}" destId="{FCEFE251-E9DD-4BBC-8674-C98B92EA36A2}" srcOrd="0" destOrd="0" presId="urn:microsoft.com/office/officeart/2005/8/layout/vProcess5"/>
    <dgm:cxn modelId="{5A6446AB-EB88-4C16-997C-1C6E49252414}" type="presParOf" srcId="{1721899C-2B4E-4F4C-9D78-0FE21F413D24}" destId="{F56C7B5F-C31C-49D0-B18E-BFCE216372E5}" srcOrd="0" destOrd="0" presId="urn:microsoft.com/office/officeart/2005/8/layout/vProcess5"/>
    <dgm:cxn modelId="{5EA0B531-C3B9-495A-B0BD-AD925A9633FA}" type="presParOf" srcId="{1721899C-2B4E-4F4C-9D78-0FE21F413D24}" destId="{B9DBE1AE-5AB9-4866-8C58-CDE8C8DD0DDF}" srcOrd="1" destOrd="0" presId="urn:microsoft.com/office/officeart/2005/8/layout/vProcess5"/>
    <dgm:cxn modelId="{6E55E6FA-42DF-450E-84AA-E080F18C0BA4}" type="presParOf" srcId="{1721899C-2B4E-4F4C-9D78-0FE21F413D24}" destId="{FCEFE251-E9DD-4BBC-8674-C98B92EA36A2}" srcOrd="2" destOrd="0" presId="urn:microsoft.com/office/officeart/2005/8/layout/vProcess5"/>
    <dgm:cxn modelId="{607D3ED8-07C5-4136-B014-94CDD15398C7}" type="presParOf" srcId="{1721899C-2B4E-4F4C-9D78-0FE21F413D24}" destId="{EEF1ABB2-EC06-4997-9FE7-2711C45574D8}" srcOrd="3" destOrd="0" presId="urn:microsoft.com/office/officeart/2005/8/layout/vProcess5"/>
    <dgm:cxn modelId="{116572C4-E6E8-46AC-BC57-D277B9CF57EE}" type="presParOf" srcId="{1721899C-2B4E-4F4C-9D78-0FE21F413D24}" destId="{CE7FB287-830E-482B-919D-09B3FDBA04EE}" srcOrd="4" destOrd="0" presId="urn:microsoft.com/office/officeart/2005/8/layout/vProcess5"/>
    <dgm:cxn modelId="{BA9D2668-5BDE-4D1A-ABFE-582AFDCADE75}" type="presParOf" srcId="{1721899C-2B4E-4F4C-9D78-0FE21F413D24}" destId="{DD566E32-8870-488E-94EB-8BFC16A4E4D1}" srcOrd="5" destOrd="0" presId="urn:microsoft.com/office/officeart/2005/8/layout/vProcess5"/>
    <dgm:cxn modelId="{AFDA3F5D-CD46-4FA0-9B7C-1425305DA96A}" type="presParOf" srcId="{1721899C-2B4E-4F4C-9D78-0FE21F413D24}" destId="{CEE82215-F992-443A-AFFD-14638FDD5025}" srcOrd="6" destOrd="0" presId="urn:microsoft.com/office/officeart/2005/8/layout/vProcess5"/>
    <dgm:cxn modelId="{51517675-2BB1-496D-A147-7E1162BB7C82}" type="presParOf" srcId="{1721899C-2B4E-4F4C-9D78-0FE21F413D24}" destId="{0A18CC08-A88B-4492-BC73-64ECEF7F81BE}" srcOrd="7" destOrd="0" presId="urn:microsoft.com/office/officeart/2005/8/layout/vProcess5"/>
    <dgm:cxn modelId="{325FE076-3957-4F9B-81E7-156A3CA1436E}" type="presParOf" srcId="{1721899C-2B4E-4F4C-9D78-0FE21F413D24}" destId="{C0BE698D-6F8F-4820-B0DA-3F37D03C71B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1A6E4B-AE58-4F22-B7BE-3BA63089E825}"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E2BB1D72-5703-41FA-A723-62FBC1481E84}">
      <dgm:prSet/>
      <dgm:spPr/>
      <dgm:t>
        <a:bodyPr/>
        <a:lstStyle/>
        <a:p>
          <a:r>
            <a:rPr lang="en-US" b="1" dirty="0"/>
            <a:t>AWS Security: </a:t>
          </a:r>
          <a:r>
            <a:rPr lang="en-US" dirty="0"/>
            <a:t>This topic covers the security and compliance aspects of AWS. You should have a good understanding of the shared responsibility model, security best practices, and AWS security services such as AWS Identity and Access Management (IAM), AWS Key Management Service (KMS), and AWS CloudTrail.</a:t>
          </a:r>
        </a:p>
      </dgm:t>
    </dgm:pt>
    <dgm:pt modelId="{DDCDC2D5-06F3-4A97-B6C3-F2B3B1FF46CA}" type="parTrans" cxnId="{E8B8A685-9F06-4F14-9719-3FB23C8637A4}">
      <dgm:prSet/>
      <dgm:spPr/>
      <dgm:t>
        <a:bodyPr/>
        <a:lstStyle/>
        <a:p>
          <a:endParaRPr lang="en-US"/>
        </a:p>
      </dgm:t>
    </dgm:pt>
    <dgm:pt modelId="{7D35B591-B309-4C06-A09D-B821A7E4205C}" type="sibTrans" cxnId="{E8B8A685-9F06-4F14-9719-3FB23C8637A4}">
      <dgm:prSet/>
      <dgm:spPr/>
      <dgm:t>
        <a:bodyPr/>
        <a:lstStyle/>
        <a:p>
          <a:endParaRPr lang="en-US"/>
        </a:p>
      </dgm:t>
    </dgm:pt>
    <dgm:pt modelId="{C33309BF-4D6D-4E61-8307-95E25CCB9197}">
      <dgm:prSet/>
      <dgm:spPr/>
      <dgm:t>
        <a:bodyPr/>
        <a:lstStyle/>
        <a:p>
          <a:r>
            <a:rPr lang="en-US"/>
            <a:t>AWS Billing and Pricing: This topic covers the AWS billing and pricing model, including the different pricing structures for various services, pricing models, and cost optimization techniques.</a:t>
          </a:r>
        </a:p>
      </dgm:t>
    </dgm:pt>
    <dgm:pt modelId="{092BC0B0-1389-4FB9-B989-8E25F5BFAFFA}" type="parTrans" cxnId="{47E3053F-8C16-48B5-A35B-33D007086E37}">
      <dgm:prSet/>
      <dgm:spPr/>
      <dgm:t>
        <a:bodyPr/>
        <a:lstStyle/>
        <a:p>
          <a:endParaRPr lang="en-US"/>
        </a:p>
      </dgm:t>
    </dgm:pt>
    <dgm:pt modelId="{AE4F21EB-119F-4F97-AE2C-E3E91D430636}" type="sibTrans" cxnId="{47E3053F-8C16-48B5-A35B-33D007086E37}">
      <dgm:prSet/>
      <dgm:spPr/>
      <dgm:t>
        <a:bodyPr/>
        <a:lstStyle/>
        <a:p>
          <a:endParaRPr lang="en-US"/>
        </a:p>
      </dgm:t>
    </dgm:pt>
    <dgm:pt modelId="{7AC0B93B-66E1-4456-A559-15B036CEA489}">
      <dgm:prSet/>
      <dgm:spPr/>
      <dgm:t>
        <a:bodyPr/>
        <a:lstStyle/>
        <a:p>
          <a:r>
            <a:rPr lang="en-US"/>
            <a:t>AWS Support Services: This topic covers the AWS support options, including the different levels of support, the AWS Trusted Advisor service, and the AWS Support Center.</a:t>
          </a:r>
        </a:p>
      </dgm:t>
    </dgm:pt>
    <dgm:pt modelId="{E48031DA-6736-4DEB-8C8B-50BF5DD2DB08}" type="parTrans" cxnId="{B7B0525F-858E-421C-8177-13E281B4AB90}">
      <dgm:prSet/>
      <dgm:spPr/>
      <dgm:t>
        <a:bodyPr/>
        <a:lstStyle/>
        <a:p>
          <a:endParaRPr lang="en-US"/>
        </a:p>
      </dgm:t>
    </dgm:pt>
    <dgm:pt modelId="{8632D3C1-9969-4357-BDC0-12A02DA415F5}" type="sibTrans" cxnId="{B7B0525F-858E-421C-8177-13E281B4AB90}">
      <dgm:prSet/>
      <dgm:spPr/>
      <dgm:t>
        <a:bodyPr/>
        <a:lstStyle/>
        <a:p>
          <a:endParaRPr lang="en-US"/>
        </a:p>
      </dgm:t>
    </dgm:pt>
    <dgm:pt modelId="{25CC1D9C-B35D-48B7-B6D2-4F64079ADF04}" type="pres">
      <dgm:prSet presAssocID="{A71A6E4B-AE58-4F22-B7BE-3BA63089E825}" presName="outerComposite" presStyleCnt="0">
        <dgm:presLayoutVars>
          <dgm:chMax val="5"/>
          <dgm:dir/>
          <dgm:resizeHandles val="exact"/>
        </dgm:presLayoutVars>
      </dgm:prSet>
      <dgm:spPr/>
    </dgm:pt>
    <dgm:pt modelId="{8A3BCDE7-ED69-4511-A759-2BA3257629C5}" type="pres">
      <dgm:prSet presAssocID="{A71A6E4B-AE58-4F22-B7BE-3BA63089E825}" presName="dummyMaxCanvas" presStyleCnt="0">
        <dgm:presLayoutVars/>
      </dgm:prSet>
      <dgm:spPr/>
    </dgm:pt>
    <dgm:pt modelId="{1EB3E99E-5401-494C-90C7-E4DC216B0593}" type="pres">
      <dgm:prSet presAssocID="{A71A6E4B-AE58-4F22-B7BE-3BA63089E825}" presName="ThreeNodes_1" presStyleLbl="node1" presStyleIdx="0" presStyleCnt="3">
        <dgm:presLayoutVars>
          <dgm:bulletEnabled val="1"/>
        </dgm:presLayoutVars>
      </dgm:prSet>
      <dgm:spPr/>
    </dgm:pt>
    <dgm:pt modelId="{CD9361F3-E8E7-48CB-ADEA-2531BF378E77}" type="pres">
      <dgm:prSet presAssocID="{A71A6E4B-AE58-4F22-B7BE-3BA63089E825}" presName="ThreeNodes_2" presStyleLbl="node1" presStyleIdx="1" presStyleCnt="3">
        <dgm:presLayoutVars>
          <dgm:bulletEnabled val="1"/>
        </dgm:presLayoutVars>
      </dgm:prSet>
      <dgm:spPr/>
    </dgm:pt>
    <dgm:pt modelId="{15E1590B-1BAE-4865-9232-55E263BCEE0D}" type="pres">
      <dgm:prSet presAssocID="{A71A6E4B-AE58-4F22-B7BE-3BA63089E825}" presName="ThreeNodes_3" presStyleLbl="node1" presStyleIdx="2" presStyleCnt="3">
        <dgm:presLayoutVars>
          <dgm:bulletEnabled val="1"/>
        </dgm:presLayoutVars>
      </dgm:prSet>
      <dgm:spPr/>
    </dgm:pt>
    <dgm:pt modelId="{84084D86-CD3C-4376-9CE5-66FD74224CE0}" type="pres">
      <dgm:prSet presAssocID="{A71A6E4B-AE58-4F22-B7BE-3BA63089E825}" presName="ThreeConn_1-2" presStyleLbl="fgAccFollowNode1" presStyleIdx="0" presStyleCnt="2">
        <dgm:presLayoutVars>
          <dgm:bulletEnabled val="1"/>
        </dgm:presLayoutVars>
      </dgm:prSet>
      <dgm:spPr/>
    </dgm:pt>
    <dgm:pt modelId="{4B0166B3-1214-4FBD-BCE2-5949C6E755C3}" type="pres">
      <dgm:prSet presAssocID="{A71A6E4B-AE58-4F22-B7BE-3BA63089E825}" presName="ThreeConn_2-3" presStyleLbl="fgAccFollowNode1" presStyleIdx="1" presStyleCnt="2">
        <dgm:presLayoutVars>
          <dgm:bulletEnabled val="1"/>
        </dgm:presLayoutVars>
      </dgm:prSet>
      <dgm:spPr/>
    </dgm:pt>
    <dgm:pt modelId="{69537446-1DE6-40CE-B52C-A0340FC277B0}" type="pres">
      <dgm:prSet presAssocID="{A71A6E4B-AE58-4F22-B7BE-3BA63089E825}" presName="ThreeNodes_1_text" presStyleLbl="node1" presStyleIdx="2" presStyleCnt="3">
        <dgm:presLayoutVars>
          <dgm:bulletEnabled val="1"/>
        </dgm:presLayoutVars>
      </dgm:prSet>
      <dgm:spPr/>
    </dgm:pt>
    <dgm:pt modelId="{D4973AD0-BABD-498D-AC42-95621487886A}" type="pres">
      <dgm:prSet presAssocID="{A71A6E4B-AE58-4F22-B7BE-3BA63089E825}" presName="ThreeNodes_2_text" presStyleLbl="node1" presStyleIdx="2" presStyleCnt="3">
        <dgm:presLayoutVars>
          <dgm:bulletEnabled val="1"/>
        </dgm:presLayoutVars>
      </dgm:prSet>
      <dgm:spPr/>
    </dgm:pt>
    <dgm:pt modelId="{91F6C5D7-0A06-427B-B7D5-1160DAEDC0B4}" type="pres">
      <dgm:prSet presAssocID="{A71A6E4B-AE58-4F22-B7BE-3BA63089E825}" presName="ThreeNodes_3_text" presStyleLbl="node1" presStyleIdx="2" presStyleCnt="3">
        <dgm:presLayoutVars>
          <dgm:bulletEnabled val="1"/>
        </dgm:presLayoutVars>
      </dgm:prSet>
      <dgm:spPr/>
    </dgm:pt>
  </dgm:ptLst>
  <dgm:cxnLst>
    <dgm:cxn modelId="{A5B30F0A-DA4B-4258-A3ED-B75F15D9794D}" type="presOf" srcId="{E2BB1D72-5703-41FA-A723-62FBC1481E84}" destId="{1EB3E99E-5401-494C-90C7-E4DC216B0593}" srcOrd="0" destOrd="0" presId="urn:microsoft.com/office/officeart/2005/8/layout/vProcess5"/>
    <dgm:cxn modelId="{4A784B22-1C6E-4EF2-9DAD-76D8C9339942}" type="presOf" srcId="{E2BB1D72-5703-41FA-A723-62FBC1481E84}" destId="{69537446-1DE6-40CE-B52C-A0340FC277B0}" srcOrd="1" destOrd="0" presId="urn:microsoft.com/office/officeart/2005/8/layout/vProcess5"/>
    <dgm:cxn modelId="{4DA0042A-19B7-445B-A853-BA3F646F18FA}" type="presOf" srcId="{A71A6E4B-AE58-4F22-B7BE-3BA63089E825}" destId="{25CC1D9C-B35D-48B7-B6D2-4F64079ADF04}" srcOrd="0" destOrd="0" presId="urn:microsoft.com/office/officeart/2005/8/layout/vProcess5"/>
    <dgm:cxn modelId="{DFBD4E31-28D7-4699-9194-ECB3D5F1B5EF}" type="presOf" srcId="{C33309BF-4D6D-4E61-8307-95E25CCB9197}" destId="{D4973AD0-BABD-498D-AC42-95621487886A}" srcOrd="1" destOrd="0" presId="urn:microsoft.com/office/officeart/2005/8/layout/vProcess5"/>
    <dgm:cxn modelId="{47E3053F-8C16-48B5-A35B-33D007086E37}" srcId="{A71A6E4B-AE58-4F22-B7BE-3BA63089E825}" destId="{C33309BF-4D6D-4E61-8307-95E25CCB9197}" srcOrd="1" destOrd="0" parTransId="{092BC0B0-1389-4FB9-B989-8E25F5BFAFFA}" sibTransId="{AE4F21EB-119F-4F97-AE2C-E3E91D430636}"/>
    <dgm:cxn modelId="{B7B0525F-858E-421C-8177-13E281B4AB90}" srcId="{A71A6E4B-AE58-4F22-B7BE-3BA63089E825}" destId="{7AC0B93B-66E1-4456-A559-15B036CEA489}" srcOrd="2" destOrd="0" parTransId="{E48031DA-6736-4DEB-8C8B-50BF5DD2DB08}" sibTransId="{8632D3C1-9969-4357-BDC0-12A02DA415F5}"/>
    <dgm:cxn modelId="{BE587A7F-396F-4F18-BB6C-C502BB5527BA}" type="presOf" srcId="{7AC0B93B-66E1-4456-A559-15B036CEA489}" destId="{91F6C5D7-0A06-427B-B7D5-1160DAEDC0B4}" srcOrd="1" destOrd="0" presId="urn:microsoft.com/office/officeart/2005/8/layout/vProcess5"/>
    <dgm:cxn modelId="{E8B8A685-9F06-4F14-9719-3FB23C8637A4}" srcId="{A71A6E4B-AE58-4F22-B7BE-3BA63089E825}" destId="{E2BB1D72-5703-41FA-A723-62FBC1481E84}" srcOrd="0" destOrd="0" parTransId="{DDCDC2D5-06F3-4A97-B6C3-F2B3B1FF46CA}" sibTransId="{7D35B591-B309-4C06-A09D-B821A7E4205C}"/>
    <dgm:cxn modelId="{2AA0E087-F2B0-4A6E-8CBF-DBCEBF43BBB6}" type="presOf" srcId="{AE4F21EB-119F-4F97-AE2C-E3E91D430636}" destId="{4B0166B3-1214-4FBD-BCE2-5949C6E755C3}" srcOrd="0" destOrd="0" presId="urn:microsoft.com/office/officeart/2005/8/layout/vProcess5"/>
    <dgm:cxn modelId="{D05F17AE-B1F4-4D4A-A2CF-0382B66D779D}" type="presOf" srcId="{C33309BF-4D6D-4E61-8307-95E25CCB9197}" destId="{CD9361F3-E8E7-48CB-ADEA-2531BF378E77}" srcOrd="0" destOrd="0" presId="urn:microsoft.com/office/officeart/2005/8/layout/vProcess5"/>
    <dgm:cxn modelId="{41F72ED7-700A-4267-9771-69420BE3CBA0}" type="presOf" srcId="{7D35B591-B309-4C06-A09D-B821A7E4205C}" destId="{84084D86-CD3C-4376-9CE5-66FD74224CE0}" srcOrd="0" destOrd="0" presId="urn:microsoft.com/office/officeart/2005/8/layout/vProcess5"/>
    <dgm:cxn modelId="{4EB115EC-1F72-4721-911C-7C347F0A9A16}" type="presOf" srcId="{7AC0B93B-66E1-4456-A559-15B036CEA489}" destId="{15E1590B-1BAE-4865-9232-55E263BCEE0D}" srcOrd="0" destOrd="0" presId="urn:microsoft.com/office/officeart/2005/8/layout/vProcess5"/>
    <dgm:cxn modelId="{625D94BA-56CE-457C-BEB8-D91FDDC0B29C}" type="presParOf" srcId="{25CC1D9C-B35D-48B7-B6D2-4F64079ADF04}" destId="{8A3BCDE7-ED69-4511-A759-2BA3257629C5}" srcOrd="0" destOrd="0" presId="urn:microsoft.com/office/officeart/2005/8/layout/vProcess5"/>
    <dgm:cxn modelId="{6B2655AB-827F-46E7-93E8-96B089DF207F}" type="presParOf" srcId="{25CC1D9C-B35D-48B7-B6D2-4F64079ADF04}" destId="{1EB3E99E-5401-494C-90C7-E4DC216B0593}" srcOrd="1" destOrd="0" presId="urn:microsoft.com/office/officeart/2005/8/layout/vProcess5"/>
    <dgm:cxn modelId="{94214F6C-6FCB-4A81-B0E7-9A571AED5B36}" type="presParOf" srcId="{25CC1D9C-B35D-48B7-B6D2-4F64079ADF04}" destId="{CD9361F3-E8E7-48CB-ADEA-2531BF378E77}" srcOrd="2" destOrd="0" presId="urn:microsoft.com/office/officeart/2005/8/layout/vProcess5"/>
    <dgm:cxn modelId="{3C4E49B1-EE84-4908-A61A-AC787EE8FBBC}" type="presParOf" srcId="{25CC1D9C-B35D-48B7-B6D2-4F64079ADF04}" destId="{15E1590B-1BAE-4865-9232-55E263BCEE0D}" srcOrd="3" destOrd="0" presId="urn:microsoft.com/office/officeart/2005/8/layout/vProcess5"/>
    <dgm:cxn modelId="{8301F8BE-CB50-428C-A3E3-6EE0C832E283}" type="presParOf" srcId="{25CC1D9C-B35D-48B7-B6D2-4F64079ADF04}" destId="{84084D86-CD3C-4376-9CE5-66FD74224CE0}" srcOrd="4" destOrd="0" presId="urn:microsoft.com/office/officeart/2005/8/layout/vProcess5"/>
    <dgm:cxn modelId="{CB05E125-EB97-4BA5-9C7E-6D9C03E7BA47}" type="presParOf" srcId="{25CC1D9C-B35D-48B7-B6D2-4F64079ADF04}" destId="{4B0166B3-1214-4FBD-BCE2-5949C6E755C3}" srcOrd="5" destOrd="0" presId="urn:microsoft.com/office/officeart/2005/8/layout/vProcess5"/>
    <dgm:cxn modelId="{F420E653-015B-428A-A846-B534B6091051}" type="presParOf" srcId="{25CC1D9C-B35D-48B7-B6D2-4F64079ADF04}" destId="{69537446-1DE6-40CE-B52C-A0340FC277B0}" srcOrd="6" destOrd="0" presId="urn:microsoft.com/office/officeart/2005/8/layout/vProcess5"/>
    <dgm:cxn modelId="{D35BF63C-C71E-4050-BE83-CD748EBE7ECB}" type="presParOf" srcId="{25CC1D9C-B35D-48B7-B6D2-4F64079ADF04}" destId="{D4973AD0-BABD-498D-AC42-95621487886A}" srcOrd="7" destOrd="0" presId="urn:microsoft.com/office/officeart/2005/8/layout/vProcess5"/>
    <dgm:cxn modelId="{58E52B16-7A85-41A2-94C8-1428BA01F2C9}" type="presParOf" srcId="{25CC1D9C-B35D-48B7-B6D2-4F64079ADF04}" destId="{91F6C5D7-0A06-427B-B7D5-1160DAEDC0B4}"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549EA6-B731-4211-B218-F5D81E4533F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AAF54EA-F895-4F0B-89F7-9C19975758C0}">
      <dgm:prSet/>
      <dgm:spPr/>
      <dgm:t>
        <a:bodyPr/>
        <a:lstStyle/>
        <a:p>
          <a:pPr>
            <a:lnSpc>
              <a:spcPct val="100000"/>
            </a:lnSpc>
          </a:pPr>
          <a:r>
            <a:rPr lang="en-US" dirty="0"/>
            <a:t>A public cloud is a cloud deployment model in which cloud resources are made available to the general public over the internet. Examples of public cloud providers include AWS, Microsoft Azure, and Google Cloud Platform.</a:t>
          </a:r>
        </a:p>
      </dgm:t>
    </dgm:pt>
    <dgm:pt modelId="{A3C7BFD4-791C-414F-95EF-C22E1C453ACA}" type="parTrans" cxnId="{E3CAD8FA-8017-4317-8AE1-AC58C96E5C31}">
      <dgm:prSet/>
      <dgm:spPr/>
      <dgm:t>
        <a:bodyPr/>
        <a:lstStyle/>
        <a:p>
          <a:endParaRPr lang="en-US"/>
        </a:p>
      </dgm:t>
    </dgm:pt>
    <dgm:pt modelId="{C211B408-6F29-489E-A16F-3F19DBF77F0F}" type="sibTrans" cxnId="{E3CAD8FA-8017-4317-8AE1-AC58C96E5C31}">
      <dgm:prSet/>
      <dgm:spPr/>
      <dgm:t>
        <a:bodyPr/>
        <a:lstStyle/>
        <a:p>
          <a:pPr>
            <a:lnSpc>
              <a:spcPct val="100000"/>
            </a:lnSpc>
          </a:pPr>
          <a:endParaRPr lang="en-US"/>
        </a:p>
      </dgm:t>
    </dgm:pt>
    <dgm:pt modelId="{6D266A15-6097-4072-9F42-14E2FE320AF3}">
      <dgm:prSet/>
      <dgm:spPr/>
      <dgm:t>
        <a:bodyPr/>
        <a:lstStyle/>
        <a:p>
          <a:pPr>
            <a:lnSpc>
              <a:spcPct val="100000"/>
            </a:lnSpc>
          </a:pPr>
          <a:r>
            <a:rPr lang="en-US"/>
            <a:t>Public cloud providers, such as AWS, Google Cloud, and Microsoft Azure, provide on-demand computing resources and services to the general public over the internet. These resources include compute power, storage, networking, and other services, which customers can use to build, deploy, and run their applications and services.</a:t>
          </a:r>
        </a:p>
      </dgm:t>
    </dgm:pt>
    <dgm:pt modelId="{5A449D60-2359-4B6C-A617-987D9607518E}" type="parTrans" cxnId="{56395C1D-7FE9-4FB8-8A9D-B9786FB5AD3C}">
      <dgm:prSet/>
      <dgm:spPr/>
      <dgm:t>
        <a:bodyPr/>
        <a:lstStyle/>
        <a:p>
          <a:endParaRPr lang="en-US"/>
        </a:p>
      </dgm:t>
    </dgm:pt>
    <dgm:pt modelId="{3A9A4430-EC59-429D-84B4-DC14DAFF37D6}" type="sibTrans" cxnId="{56395C1D-7FE9-4FB8-8A9D-B9786FB5AD3C}">
      <dgm:prSet/>
      <dgm:spPr/>
      <dgm:t>
        <a:bodyPr/>
        <a:lstStyle/>
        <a:p>
          <a:endParaRPr lang="en-US"/>
        </a:p>
      </dgm:t>
    </dgm:pt>
    <dgm:pt modelId="{6D932404-68BB-463A-8720-3644923FAEDC}" type="pres">
      <dgm:prSet presAssocID="{B5549EA6-B731-4211-B218-F5D81E4533F0}" presName="root" presStyleCnt="0">
        <dgm:presLayoutVars>
          <dgm:dir/>
          <dgm:resizeHandles val="exact"/>
        </dgm:presLayoutVars>
      </dgm:prSet>
      <dgm:spPr/>
    </dgm:pt>
    <dgm:pt modelId="{12A1A48F-ECA8-44D7-B155-6D0C88C3302A}" type="pres">
      <dgm:prSet presAssocID="{B5549EA6-B731-4211-B218-F5D81E4533F0}" presName="container" presStyleCnt="0">
        <dgm:presLayoutVars>
          <dgm:dir/>
          <dgm:resizeHandles val="exact"/>
        </dgm:presLayoutVars>
      </dgm:prSet>
      <dgm:spPr/>
    </dgm:pt>
    <dgm:pt modelId="{0F0D67B1-2234-4CE1-887D-596FAD6E8C6C}" type="pres">
      <dgm:prSet presAssocID="{BAAF54EA-F895-4F0B-89F7-9C19975758C0}" presName="compNode" presStyleCnt="0"/>
      <dgm:spPr/>
    </dgm:pt>
    <dgm:pt modelId="{7C84E5A8-38FB-4890-B56A-40D3E0701CC0}" type="pres">
      <dgm:prSet presAssocID="{BAAF54EA-F895-4F0B-89F7-9C19975758C0}" presName="iconBgRect" presStyleLbl="bgShp" presStyleIdx="0" presStyleCnt="2"/>
      <dgm:spPr/>
    </dgm:pt>
    <dgm:pt modelId="{5EBC4502-778D-4B22-B78D-B8F2D66A980C}" type="pres">
      <dgm:prSet presAssocID="{BAAF54EA-F895-4F0B-89F7-9C19975758C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901AE8A3-8E34-4B9D-954E-6A5CE6F9E92B}" type="pres">
      <dgm:prSet presAssocID="{BAAF54EA-F895-4F0B-89F7-9C19975758C0}" presName="spaceRect" presStyleCnt="0"/>
      <dgm:spPr/>
    </dgm:pt>
    <dgm:pt modelId="{F68D4D0D-95AC-46FB-9B66-DF161E096ABC}" type="pres">
      <dgm:prSet presAssocID="{BAAF54EA-F895-4F0B-89F7-9C19975758C0}" presName="textRect" presStyleLbl="revTx" presStyleIdx="0" presStyleCnt="2">
        <dgm:presLayoutVars>
          <dgm:chMax val="1"/>
          <dgm:chPref val="1"/>
        </dgm:presLayoutVars>
      </dgm:prSet>
      <dgm:spPr/>
    </dgm:pt>
    <dgm:pt modelId="{D1211669-1C3A-4167-B4B6-65B6AA436690}" type="pres">
      <dgm:prSet presAssocID="{C211B408-6F29-489E-A16F-3F19DBF77F0F}" presName="sibTrans" presStyleLbl="sibTrans2D1" presStyleIdx="0" presStyleCnt="0"/>
      <dgm:spPr/>
    </dgm:pt>
    <dgm:pt modelId="{9A72AF1C-46C2-4F8E-837A-BF8465C83453}" type="pres">
      <dgm:prSet presAssocID="{6D266A15-6097-4072-9F42-14E2FE320AF3}" presName="compNode" presStyleCnt="0"/>
      <dgm:spPr/>
    </dgm:pt>
    <dgm:pt modelId="{56F5B485-6BE0-4F7D-AF57-F1B7D27FFCE4}" type="pres">
      <dgm:prSet presAssocID="{6D266A15-6097-4072-9F42-14E2FE320AF3}" presName="iconBgRect" presStyleLbl="bgShp" presStyleIdx="1" presStyleCnt="2"/>
      <dgm:spPr/>
    </dgm:pt>
    <dgm:pt modelId="{CCD357C0-FC0A-4DF1-BB29-1465CCC2064E}" type="pres">
      <dgm:prSet presAssocID="{6D266A15-6097-4072-9F42-14E2FE320AF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88AA3DCA-6D8C-4D76-91DD-EDD7DCDF2527}" type="pres">
      <dgm:prSet presAssocID="{6D266A15-6097-4072-9F42-14E2FE320AF3}" presName="spaceRect" presStyleCnt="0"/>
      <dgm:spPr/>
    </dgm:pt>
    <dgm:pt modelId="{C3EFD68C-5681-4F24-9379-6CBC9BA0D588}" type="pres">
      <dgm:prSet presAssocID="{6D266A15-6097-4072-9F42-14E2FE320AF3}" presName="textRect" presStyleLbl="revTx" presStyleIdx="1" presStyleCnt="2">
        <dgm:presLayoutVars>
          <dgm:chMax val="1"/>
          <dgm:chPref val="1"/>
        </dgm:presLayoutVars>
      </dgm:prSet>
      <dgm:spPr/>
    </dgm:pt>
  </dgm:ptLst>
  <dgm:cxnLst>
    <dgm:cxn modelId="{11CA680D-9DA9-47D4-8726-2D48A42AF880}" type="presOf" srcId="{BAAF54EA-F895-4F0B-89F7-9C19975758C0}" destId="{F68D4D0D-95AC-46FB-9B66-DF161E096ABC}" srcOrd="0" destOrd="0" presId="urn:microsoft.com/office/officeart/2018/2/layout/IconCircleList"/>
    <dgm:cxn modelId="{91EBDE18-3BB6-4C1B-9588-44B826C85308}" type="presOf" srcId="{6D266A15-6097-4072-9F42-14E2FE320AF3}" destId="{C3EFD68C-5681-4F24-9379-6CBC9BA0D588}" srcOrd="0" destOrd="0" presId="urn:microsoft.com/office/officeart/2018/2/layout/IconCircleList"/>
    <dgm:cxn modelId="{56395C1D-7FE9-4FB8-8A9D-B9786FB5AD3C}" srcId="{B5549EA6-B731-4211-B218-F5D81E4533F0}" destId="{6D266A15-6097-4072-9F42-14E2FE320AF3}" srcOrd="1" destOrd="0" parTransId="{5A449D60-2359-4B6C-A617-987D9607518E}" sibTransId="{3A9A4430-EC59-429D-84B4-DC14DAFF37D6}"/>
    <dgm:cxn modelId="{A2368045-CF85-4ED0-B87E-AA624F08EBD6}" type="presOf" srcId="{B5549EA6-B731-4211-B218-F5D81E4533F0}" destId="{6D932404-68BB-463A-8720-3644923FAEDC}" srcOrd="0" destOrd="0" presId="urn:microsoft.com/office/officeart/2018/2/layout/IconCircleList"/>
    <dgm:cxn modelId="{E4D47D66-70AB-49EC-A9E2-4AA1D53333CE}" type="presOf" srcId="{C211B408-6F29-489E-A16F-3F19DBF77F0F}" destId="{D1211669-1C3A-4167-B4B6-65B6AA436690}" srcOrd="0" destOrd="0" presId="urn:microsoft.com/office/officeart/2018/2/layout/IconCircleList"/>
    <dgm:cxn modelId="{E3CAD8FA-8017-4317-8AE1-AC58C96E5C31}" srcId="{B5549EA6-B731-4211-B218-F5D81E4533F0}" destId="{BAAF54EA-F895-4F0B-89F7-9C19975758C0}" srcOrd="0" destOrd="0" parTransId="{A3C7BFD4-791C-414F-95EF-C22E1C453ACA}" sibTransId="{C211B408-6F29-489E-A16F-3F19DBF77F0F}"/>
    <dgm:cxn modelId="{A09456B1-3BA2-461F-B402-3E7095109A75}" type="presParOf" srcId="{6D932404-68BB-463A-8720-3644923FAEDC}" destId="{12A1A48F-ECA8-44D7-B155-6D0C88C3302A}" srcOrd="0" destOrd="0" presId="urn:microsoft.com/office/officeart/2018/2/layout/IconCircleList"/>
    <dgm:cxn modelId="{57D8035F-7875-424F-BA59-705641197EA1}" type="presParOf" srcId="{12A1A48F-ECA8-44D7-B155-6D0C88C3302A}" destId="{0F0D67B1-2234-4CE1-887D-596FAD6E8C6C}" srcOrd="0" destOrd="0" presId="urn:microsoft.com/office/officeart/2018/2/layout/IconCircleList"/>
    <dgm:cxn modelId="{F63CF34A-6B29-466E-81C3-B72BDCBC35D8}" type="presParOf" srcId="{0F0D67B1-2234-4CE1-887D-596FAD6E8C6C}" destId="{7C84E5A8-38FB-4890-B56A-40D3E0701CC0}" srcOrd="0" destOrd="0" presId="urn:microsoft.com/office/officeart/2018/2/layout/IconCircleList"/>
    <dgm:cxn modelId="{F9084D36-5342-4D1F-B46A-CE8835BC5F8F}" type="presParOf" srcId="{0F0D67B1-2234-4CE1-887D-596FAD6E8C6C}" destId="{5EBC4502-778D-4B22-B78D-B8F2D66A980C}" srcOrd="1" destOrd="0" presId="urn:microsoft.com/office/officeart/2018/2/layout/IconCircleList"/>
    <dgm:cxn modelId="{F0ED6F0D-9693-4569-81BC-CDDB3EAE891C}" type="presParOf" srcId="{0F0D67B1-2234-4CE1-887D-596FAD6E8C6C}" destId="{901AE8A3-8E34-4B9D-954E-6A5CE6F9E92B}" srcOrd="2" destOrd="0" presId="urn:microsoft.com/office/officeart/2018/2/layout/IconCircleList"/>
    <dgm:cxn modelId="{5010E2BF-DD9C-4A4D-8298-E15B2DC545C5}" type="presParOf" srcId="{0F0D67B1-2234-4CE1-887D-596FAD6E8C6C}" destId="{F68D4D0D-95AC-46FB-9B66-DF161E096ABC}" srcOrd="3" destOrd="0" presId="urn:microsoft.com/office/officeart/2018/2/layout/IconCircleList"/>
    <dgm:cxn modelId="{E6FDB199-133A-4AE0-A01E-0B4F8ACDCFD9}" type="presParOf" srcId="{12A1A48F-ECA8-44D7-B155-6D0C88C3302A}" destId="{D1211669-1C3A-4167-B4B6-65B6AA436690}" srcOrd="1" destOrd="0" presId="urn:microsoft.com/office/officeart/2018/2/layout/IconCircleList"/>
    <dgm:cxn modelId="{72CC0A28-60A4-4E7F-9CFE-DC6D817E4D2E}" type="presParOf" srcId="{12A1A48F-ECA8-44D7-B155-6D0C88C3302A}" destId="{9A72AF1C-46C2-4F8E-837A-BF8465C83453}" srcOrd="2" destOrd="0" presId="urn:microsoft.com/office/officeart/2018/2/layout/IconCircleList"/>
    <dgm:cxn modelId="{1D4CA748-6A30-411D-AB1D-899938A6ED4F}" type="presParOf" srcId="{9A72AF1C-46C2-4F8E-837A-BF8465C83453}" destId="{56F5B485-6BE0-4F7D-AF57-F1B7D27FFCE4}" srcOrd="0" destOrd="0" presId="urn:microsoft.com/office/officeart/2018/2/layout/IconCircleList"/>
    <dgm:cxn modelId="{8E582F43-58DC-469B-A21C-FB89E2CAF7D6}" type="presParOf" srcId="{9A72AF1C-46C2-4F8E-837A-BF8465C83453}" destId="{CCD357C0-FC0A-4DF1-BB29-1465CCC2064E}" srcOrd="1" destOrd="0" presId="urn:microsoft.com/office/officeart/2018/2/layout/IconCircleList"/>
    <dgm:cxn modelId="{047CAD23-B49C-482C-9AC6-9CA1049C8F3E}" type="presParOf" srcId="{9A72AF1C-46C2-4F8E-837A-BF8465C83453}" destId="{88AA3DCA-6D8C-4D76-91DD-EDD7DCDF2527}" srcOrd="2" destOrd="0" presId="urn:microsoft.com/office/officeart/2018/2/layout/IconCircleList"/>
    <dgm:cxn modelId="{AF308908-425C-4C7B-AB5D-01F2A55F4FBE}" type="presParOf" srcId="{9A72AF1C-46C2-4F8E-837A-BF8465C83453}" destId="{C3EFD68C-5681-4F24-9379-6CBC9BA0D58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A044441-EF96-4AA1-A864-41A8A05FBCC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D1D87A9F-1ADC-4A7D-A467-A3E59F06D862}">
      <dgm:prSet/>
      <dgm:spPr/>
      <dgm:t>
        <a:bodyPr/>
        <a:lstStyle/>
        <a:p>
          <a:r>
            <a:rPr lang="en-US"/>
            <a:t>is a cost management tool offered by AWS that allows you to set custom cost and usage budgets for your AWS resources and receive alerts when you exceed them. This can help you monitor and control your costs and take action to avoid unexpected expenses.</a:t>
          </a:r>
        </a:p>
      </dgm:t>
    </dgm:pt>
    <dgm:pt modelId="{1CCB4958-9559-4F31-9AAE-5C696AEDE513}" type="parTrans" cxnId="{200BB8D6-6BE2-44B4-AFCE-1D414F9EFB22}">
      <dgm:prSet/>
      <dgm:spPr/>
      <dgm:t>
        <a:bodyPr/>
        <a:lstStyle/>
        <a:p>
          <a:endParaRPr lang="en-US"/>
        </a:p>
      </dgm:t>
    </dgm:pt>
    <dgm:pt modelId="{8D3707EF-58E5-49D5-B3FE-0C17A1C2372B}" type="sibTrans" cxnId="{200BB8D6-6BE2-44B4-AFCE-1D414F9EFB22}">
      <dgm:prSet/>
      <dgm:spPr/>
      <dgm:t>
        <a:bodyPr/>
        <a:lstStyle/>
        <a:p>
          <a:endParaRPr lang="en-US"/>
        </a:p>
      </dgm:t>
    </dgm:pt>
    <dgm:pt modelId="{22F559E6-D590-475C-9850-14E0BC6E12AC}">
      <dgm:prSet/>
      <dgm:spPr/>
      <dgm:t>
        <a:bodyPr/>
        <a:lstStyle/>
        <a:p>
          <a:r>
            <a:rPr lang="en-US"/>
            <a:t>With AWS Budgets, you can set monthly or quarterly budgets for individual cost categories or specific services and receive notifications when you reach a certain percentage of your budget. You can also set custom usage budgets based on usage metrics, such as the number of API requests or data transfer volume and receive alerts when you reach a certain percentage of your budgeted usage.</a:t>
          </a:r>
        </a:p>
      </dgm:t>
    </dgm:pt>
    <dgm:pt modelId="{4EC62873-9E36-432D-8FF8-CCD2353E10BB}" type="parTrans" cxnId="{17019059-C1B3-4DFC-9FA3-35EE56A029FB}">
      <dgm:prSet/>
      <dgm:spPr/>
      <dgm:t>
        <a:bodyPr/>
        <a:lstStyle/>
        <a:p>
          <a:endParaRPr lang="en-US"/>
        </a:p>
      </dgm:t>
    </dgm:pt>
    <dgm:pt modelId="{844FFC45-88D7-49E1-B222-0E0AABAC3CCC}" type="sibTrans" cxnId="{17019059-C1B3-4DFC-9FA3-35EE56A029FB}">
      <dgm:prSet/>
      <dgm:spPr/>
      <dgm:t>
        <a:bodyPr/>
        <a:lstStyle/>
        <a:p>
          <a:endParaRPr lang="en-US"/>
        </a:p>
      </dgm:t>
    </dgm:pt>
    <dgm:pt modelId="{E9E93ABB-94F1-4C36-8CE3-D2190AE9CD70}">
      <dgm:prSet/>
      <dgm:spPr/>
      <dgm:t>
        <a:bodyPr/>
        <a:lstStyle/>
        <a:p>
          <a:r>
            <a:rPr lang="en-US"/>
            <a:t>Additionally, AWS Budgets allows you to create custom reports to track your spending and usage over time and compare your actual costs to your budgeted costs. This can help you identify areas where you may be overspending and take action to optimize your usage and reduce costs.</a:t>
          </a:r>
        </a:p>
      </dgm:t>
    </dgm:pt>
    <dgm:pt modelId="{8EAAB5D4-9BF7-4E0B-BA8C-C2CB03024395}" type="parTrans" cxnId="{B908F01C-797B-4CEC-B864-DFFD9A73F627}">
      <dgm:prSet/>
      <dgm:spPr/>
      <dgm:t>
        <a:bodyPr/>
        <a:lstStyle/>
        <a:p>
          <a:endParaRPr lang="en-US"/>
        </a:p>
      </dgm:t>
    </dgm:pt>
    <dgm:pt modelId="{5F13BE53-7E5E-42D6-81AA-FD1E55792F9D}" type="sibTrans" cxnId="{B908F01C-797B-4CEC-B864-DFFD9A73F627}">
      <dgm:prSet/>
      <dgm:spPr/>
      <dgm:t>
        <a:bodyPr/>
        <a:lstStyle/>
        <a:p>
          <a:endParaRPr lang="en-US"/>
        </a:p>
      </dgm:t>
    </dgm:pt>
    <dgm:pt modelId="{17B8D2BC-5653-423F-A186-C49E112D271E}">
      <dgm:prSet/>
      <dgm:spPr/>
      <dgm:t>
        <a:bodyPr/>
        <a:lstStyle/>
        <a:p>
          <a:r>
            <a:rPr lang="en-US"/>
            <a:t>AWS Budgets is available for free and can be accessed through the AWS Management Console or the AWS Cost Management API. It is compatible with all AWS services and can be used with multiple AWS accounts, making it a useful tool for managing costs across your entire organization.</a:t>
          </a:r>
        </a:p>
      </dgm:t>
    </dgm:pt>
    <dgm:pt modelId="{F71D6CA3-169D-4373-A5B9-846B7EC92159}" type="parTrans" cxnId="{D01B08C7-F249-429C-80DA-F253C037BFA7}">
      <dgm:prSet/>
      <dgm:spPr/>
      <dgm:t>
        <a:bodyPr/>
        <a:lstStyle/>
        <a:p>
          <a:endParaRPr lang="en-US"/>
        </a:p>
      </dgm:t>
    </dgm:pt>
    <dgm:pt modelId="{18E11504-202A-4EDF-B5F7-EF7100F271FB}" type="sibTrans" cxnId="{D01B08C7-F249-429C-80DA-F253C037BFA7}">
      <dgm:prSet/>
      <dgm:spPr/>
      <dgm:t>
        <a:bodyPr/>
        <a:lstStyle/>
        <a:p>
          <a:endParaRPr lang="en-US"/>
        </a:p>
      </dgm:t>
    </dgm:pt>
    <dgm:pt modelId="{46003E5E-47F2-4571-AC74-34CA961C424E}" type="pres">
      <dgm:prSet presAssocID="{BA044441-EF96-4AA1-A864-41A8A05FBCCF}" presName="outerComposite" presStyleCnt="0">
        <dgm:presLayoutVars>
          <dgm:chMax val="5"/>
          <dgm:dir/>
          <dgm:resizeHandles val="exact"/>
        </dgm:presLayoutVars>
      </dgm:prSet>
      <dgm:spPr/>
    </dgm:pt>
    <dgm:pt modelId="{F20EABE8-BE8D-4F38-9514-F557C4B34EBA}" type="pres">
      <dgm:prSet presAssocID="{BA044441-EF96-4AA1-A864-41A8A05FBCCF}" presName="dummyMaxCanvas" presStyleCnt="0">
        <dgm:presLayoutVars/>
      </dgm:prSet>
      <dgm:spPr/>
    </dgm:pt>
    <dgm:pt modelId="{E0C26CFF-251D-4E66-B946-3D23A5FDD3C1}" type="pres">
      <dgm:prSet presAssocID="{BA044441-EF96-4AA1-A864-41A8A05FBCCF}" presName="FourNodes_1" presStyleLbl="node1" presStyleIdx="0" presStyleCnt="4">
        <dgm:presLayoutVars>
          <dgm:bulletEnabled val="1"/>
        </dgm:presLayoutVars>
      </dgm:prSet>
      <dgm:spPr/>
    </dgm:pt>
    <dgm:pt modelId="{7B1DDC4D-17D1-4B70-BB16-3BF64319DCC9}" type="pres">
      <dgm:prSet presAssocID="{BA044441-EF96-4AA1-A864-41A8A05FBCCF}" presName="FourNodes_2" presStyleLbl="node1" presStyleIdx="1" presStyleCnt="4">
        <dgm:presLayoutVars>
          <dgm:bulletEnabled val="1"/>
        </dgm:presLayoutVars>
      </dgm:prSet>
      <dgm:spPr/>
    </dgm:pt>
    <dgm:pt modelId="{4B5643C8-9012-4F5F-8B62-21E6DAB7769D}" type="pres">
      <dgm:prSet presAssocID="{BA044441-EF96-4AA1-A864-41A8A05FBCCF}" presName="FourNodes_3" presStyleLbl="node1" presStyleIdx="2" presStyleCnt="4">
        <dgm:presLayoutVars>
          <dgm:bulletEnabled val="1"/>
        </dgm:presLayoutVars>
      </dgm:prSet>
      <dgm:spPr/>
    </dgm:pt>
    <dgm:pt modelId="{96F4112E-CC4D-48E8-A101-205455B79764}" type="pres">
      <dgm:prSet presAssocID="{BA044441-EF96-4AA1-A864-41A8A05FBCCF}" presName="FourNodes_4" presStyleLbl="node1" presStyleIdx="3" presStyleCnt="4">
        <dgm:presLayoutVars>
          <dgm:bulletEnabled val="1"/>
        </dgm:presLayoutVars>
      </dgm:prSet>
      <dgm:spPr/>
    </dgm:pt>
    <dgm:pt modelId="{456E7F97-8CA5-438E-8097-1E8CFDC2AC91}" type="pres">
      <dgm:prSet presAssocID="{BA044441-EF96-4AA1-A864-41A8A05FBCCF}" presName="FourConn_1-2" presStyleLbl="fgAccFollowNode1" presStyleIdx="0" presStyleCnt="3">
        <dgm:presLayoutVars>
          <dgm:bulletEnabled val="1"/>
        </dgm:presLayoutVars>
      </dgm:prSet>
      <dgm:spPr/>
    </dgm:pt>
    <dgm:pt modelId="{0A3A3D93-1EA5-4A4B-90A6-37740B4E0709}" type="pres">
      <dgm:prSet presAssocID="{BA044441-EF96-4AA1-A864-41A8A05FBCCF}" presName="FourConn_2-3" presStyleLbl="fgAccFollowNode1" presStyleIdx="1" presStyleCnt="3">
        <dgm:presLayoutVars>
          <dgm:bulletEnabled val="1"/>
        </dgm:presLayoutVars>
      </dgm:prSet>
      <dgm:spPr/>
    </dgm:pt>
    <dgm:pt modelId="{DC3EF810-E8BD-45A6-A52D-A7082C6492D2}" type="pres">
      <dgm:prSet presAssocID="{BA044441-EF96-4AA1-A864-41A8A05FBCCF}" presName="FourConn_3-4" presStyleLbl="fgAccFollowNode1" presStyleIdx="2" presStyleCnt="3">
        <dgm:presLayoutVars>
          <dgm:bulletEnabled val="1"/>
        </dgm:presLayoutVars>
      </dgm:prSet>
      <dgm:spPr/>
    </dgm:pt>
    <dgm:pt modelId="{C89F5312-0511-44BF-8F9E-2C49DF03BFF2}" type="pres">
      <dgm:prSet presAssocID="{BA044441-EF96-4AA1-A864-41A8A05FBCCF}" presName="FourNodes_1_text" presStyleLbl="node1" presStyleIdx="3" presStyleCnt="4">
        <dgm:presLayoutVars>
          <dgm:bulletEnabled val="1"/>
        </dgm:presLayoutVars>
      </dgm:prSet>
      <dgm:spPr/>
    </dgm:pt>
    <dgm:pt modelId="{24013305-E18D-46F0-B97B-2816A4B5AA74}" type="pres">
      <dgm:prSet presAssocID="{BA044441-EF96-4AA1-A864-41A8A05FBCCF}" presName="FourNodes_2_text" presStyleLbl="node1" presStyleIdx="3" presStyleCnt="4">
        <dgm:presLayoutVars>
          <dgm:bulletEnabled val="1"/>
        </dgm:presLayoutVars>
      </dgm:prSet>
      <dgm:spPr/>
    </dgm:pt>
    <dgm:pt modelId="{F27F8052-AB36-414B-87A6-8BAEA941423D}" type="pres">
      <dgm:prSet presAssocID="{BA044441-EF96-4AA1-A864-41A8A05FBCCF}" presName="FourNodes_3_text" presStyleLbl="node1" presStyleIdx="3" presStyleCnt="4">
        <dgm:presLayoutVars>
          <dgm:bulletEnabled val="1"/>
        </dgm:presLayoutVars>
      </dgm:prSet>
      <dgm:spPr/>
    </dgm:pt>
    <dgm:pt modelId="{8169ABEC-E8D5-4A76-9A16-D493D8B87A36}" type="pres">
      <dgm:prSet presAssocID="{BA044441-EF96-4AA1-A864-41A8A05FBCCF}" presName="FourNodes_4_text" presStyleLbl="node1" presStyleIdx="3" presStyleCnt="4">
        <dgm:presLayoutVars>
          <dgm:bulletEnabled val="1"/>
        </dgm:presLayoutVars>
      </dgm:prSet>
      <dgm:spPr/>
    </dgm:pt>
  </dgm:ptLst>
  <dgm:cxnLst>
    <dgm:cxn modelId="{B908F01C-797B-4CEC-B864-DFFD9A73F627}" srcId="{BA044441-EF96-4AA1-A864-41A8A05FBCCF}" destId="{E9E93ABB-94F1-4C36-8CE3-D2190AE9CD70}" srcOrd="2" destOrd="0" parTransId="{8EAAB5D4-9BF7-4E0B-BA8C-C2CB03024395}" sibTransId="{5F13BE53-7E5E-42D6-81AA-FD1E55792F9D}"/>
    <dgm:cxn modelId="{3E71F623-B913-48B6-B1E0-B66BCDAB97C5}" type="presOf" srcId="{E9E93ABB-94F1-4C36-8CE3-D2190AE9CD70}" destId="{4B5643C8-9012-4F5F-8B62-21E6DAB7769D}" srcOrd="0" destOrd="0" presId="urn:microsoft.com/office/officeart/2005/8/layout/vProcess5"/>
    <dgm:cxn modelId="{C86D9F28-1117-4617-B62B-B88C0B369988}" type="presOf" srcId="{E9E93ABB-94F1-4C36-8CE3-D2190AE9CD70}" destId="{F27F8052-AB36-414B-87A6-8BAEA941423D}" srcOrd="1" destOrd="0" presId="urn:microsoft.com/office/officeart/2005/8/layout/vProcess5"/>
    <dgm:cxn modelId="{B8A86239-5DD5-402C-A797-DCD2B0D0341D}" type="presOf" srcId="{D1D87A9F-1ADC-4A7D-A467-A3E59F06D862}" destId="{E0C26CFF-251D-4E66-B946-3D23A5FDD3C1}" srcOrd="0" destOrd="0" presId="urn:microsoft.com/office/officeart/2005/8/layout/vProcess5"/>
    <dgm:cxn modelId="{17019059-C1B3-4DFC-9FA3-35EE56A029FB}" srcId="{BA044441-EF96-4AA1-A864-41A8A05FBCCF}" destId="{22F559E6-D590-475C-9850-14E0BC6E12AC}" srcOrd="1" destOrd="0" parTransId="{4EC62873-9E36-432D-8FF8-CCD2353E10BB}" sibTransId="{844FFC45-88D7-49E1-B222-0E0AABAC3CCC}"/>
    <dgm:cxn modelId="{6129687D-62F2-4849-8AE0-F4B68F73E096}" type="presOf" srcId="{17B8D2BC-5653-423F-A186-C49E112D271E}" destId="{96F4112E-CC4D-48E8-A101-205455B79764}" srcOrd="0" destOrd="0" presId="urn:microsoft.com/office/officeart/2005/8/layout/vProcess5"/>
    <dgm:cxn modelId="{EB7D467F-5F3B-4706-ADD2-BE35A3259F8A}" type="presOf" srcId="{17B8D2BC-5653-423F-A186-C49E112D271E}" destId="{8169ABEC-E8D5-4A76-9A16-D493D8B87A36}" srcOrd="1" destOrd="0" presId="urn:microsoft.com/office/officeart/2005/8/layout/vProcess5"/>
    <dgm:cxn modelId="{B91B0CA9-A906-486D-A306-6DA7E2D2A3D2}" type="presOf" srcId="{8D3707EF-58E5-49D5-B3FE-0C17A1C2372B}" destId="{456E7F97-8CA5-438E-8097-1E8CFDC2AC91}" srcOrd="0" destOrd="0" presId="urn:microsoft.com/office/officeart/2005/8/layout/vProcess5"/>
    <dgm:cxn modelId="{2C853BB3-A30E-4E0C-AB7E-213131059B08}" type="presOf" srcId="{5F13BE53-7E5E-42D6-81AA-FD1E55792F9D}" destId="{DC3EF810-E8BD-45A6-A52D-A7082C6492D2}" srcOrd="0" destOrd="0" presId="urn:microsoft.com/office/officeart/2005/8/layout/vProcess5"/>
    <dgm:cxn modelId="{B5A661C1-9FCE-44BF-A31C-2CAE47A91457}" type="presOf" srcId="{22F559E6-D590-475C-9850-14E0BC6E12AC}" destId="{24013305-E18D-46F0-B97B-2816A4B5AA74}" srcOrd="1" destOrd="0" presId="urn:microsoft.com/office/officeart/2005/8/layout/vProcess5"/>
    <dgm:cxn modelId="{9E25C4C3-B418-4ED3-8F06-6FF73BC7ACFA}" type="presOf" srcId="{BA044441-EF96-4AA1-A864-41A8A05FBCCF}" destId="{46003E5E-47F2-4571-AC74-34CA961C424E}" srcOrd="0" destOrd="0" presId="urn:microsoft.com/office/officeart/2005/8/layout/vProcess5"/>
    <dgm:cxn modelId="{004AC9C4-764C-46A0-829F-0D2ACB09A379}" type="presOf" srcId="{22F559E6-D590-475C-9850-14E0BC6E12AC}" destId="{7B1DDC4D-17D1-4B70-BB16-3BF64319DCC9}" srcOrd="0" destOrd="0" presId="urn:microsoft.com/office/officeart/2005/8/layout/vProcess5"/>
    <dgm:cxn modelId="{D01B08C7-F249-429C-80DA-F253C037BFA7}" srcId="{BA044441-EF96-4AA1-A864-41A8A05FBCCF}" destId="{17B8D2BC-5653-423F-A186-C49E112D271E}" srcOrd="3" destOrd="0" parTransId="{F71D6CA3-169D-4373-A5B9-846B7EC92159}" sibTransId="{18E11504-202A-4EDF-B5F7-EF7100F271FB}"/>
    <dgm:cxn modelId="{972AFCC7-FE04-421D-A370-F42E4B83A298}" type="presOf" srcId="{D1D87A9F-1ADC-4A7D-A467-A3E59F06D862}" destId="{C89F5312-0511-44BF-8F9E-2C49DF03BFF2}" srcOrd="1" destOrd="0" presId="urn:microsoft.com/office/officeart/2005/8/layout/vProcess5"/>
    <dgm:cxn modelId="{200BB8D6-6BE2-44B4-AFCE-1D414F9EFB22}" srcId="{BA044441-EF96-4AA1-A864-41A8A05FBCCF}" destId="{D1D87A9F-1ADC-4A7D-A467-A3E59F06D862}" srcOrd="0" destOrd="0" parTransId="{1CCB4958-9559-4F31-9AAE-5C696AEDE513}" sibTransId="{8D3707EF-58E5-49D5-B3FE-0C17A1C2372B}"/>
    <dgm:cxn modelId="{9FDE21DB-8CFA-46DF-879C-6A907F348719}" type="presOf" srcId="{844FFC45-88D7-49E1-B222-0E0AABAC3CCC}" destId="{0A3A3D93-1EA5-4A4B-90A6-37740B4E0709}" srcOrd="0" destOrd="0" presId="urn:microsoft.com/office/officeart/2005/8/layout/vProcess5"/>
    <dgm:cxn modelId="{AA77F7C6-41F7-48B3-90FC-7EE140CFF00E}" type="presParOf" srcId="{46003E5E-47F2-4571-AC74-34CA961C424E}" destId="{F20EABE8-BE8D-4F38-9514-F557C4B34EBA}" srcOrd="0" destOrd="0" presId="urn:microsoft.com/office/officeart/2005/8/layout/vProcess5"/>
    <dgm:cxn modelId="{9DAEC556-A36B-4264-90B5-C00D19E38FD5}" type="presParOf" srcId="{46003E5E-47F2-4571-AC74-34CA961C424E}" destId="{E0C26CFF-251D-4E66-B946-3D23A5FDD3C1}" srcOrd="1" destOrd="0" presId="urn:microsoft.com/office/officeart/2005/8/layout/vProcess5"/>
    <dgm:cxn modelId="{5ED1F561-42C1-4D94-BB31-3AD8091B1867}" type="presParOf" srcId="{46003E5E-47F2-4571-AC74-34CA961C424E}" destId="{7B1DDC4D-17D1-4B70-BB16-3BF64319DCC9}" srcOrd="2" destOrd="0" presId="urn:microsoft.com/office/officeart/2005/8/layout/vProcess5"/>
    <dgm:cxn modelId="{25461934-1988-4226-BEB5-DAB5F56BA544}" type="presParOf" srcId="{46003E5E-47F2-4571-AC74-34CA961C424E}" destId="{4B5643C8-9012-4F5F-8B62-21E6DAB7769D}" srcOrd="3" destOrd="0" presId="urn:microsoft.com/office/officeart/2005/8/layout/vProcess5"/>
    <dgm:cxn modelId="{619287B1-B6A7-4406-AE8F-5288B648633A}" type="presParOf" srcId="{46003E5E-47F2-4571-AC74-34CA961C424E}" destId="{96F4112E-CC4D-48E8-A101-205455B79764}" srcOrd="4" destOrd="0" presId="urn:microsoft.com/office/officeart/2005/8/layout/vProcess5"/>
    <dgm:cxn modelId="{E17631DE-1E7A-4596-9E5D-2714FA8C22D7}" type="presParOf" srcId="{46003E5E-47F2-4571-AC74-34CA961C424E}" destId="{456E7F97-8CA5-438E-8097-1E8CFDC2AC91}" srcOrd="5" destOrd="0" presId="urn:microsoft.com/office/officeart/2005/8/layout/vProcess5"/>
    <dgm:cxn modelId="{595B3BA5-33BB-4B2B-97A3-75528D636DB5}" type="presParOf" srcId="{46003E5E-47F2-4571-AC74-34CA961C424E}" destId="{0A3A3D93-1EA5-4A4B-90A6-37740B4E0709}" srcOrd="6" destOrd="0" presId="urn:microsoft.com/office/officeart/2005/8/layout/vProcess5"/>
    <dgm:cxn modelId="{5D476F06-024C-4F44-9801-83DFB27D7E3D}" type="presParOf" srcId="{46003E5E-47F2-4571-AC74-34CA961C424E}" destId="{DC3EF810-E8BD-45A6-A52D-A7082C6492D2}" srcOrd="7" destOrd="0" presId="urn:microsoft.com/office/officeart/2005/8/layout/vProcess5"/>
    <dgm:cxn modelId="{32B2C058-E353-45A4-80F2-241A737C144F}" type="presParOf" srcId="{46003E5E-47F2-4571-AC74-34CA961C424E}" destId="{C89F5312-0511-44BF-8F9E-2C49DF03BFF2}" srcOrd="8" destOrd="0" presId="urn:microsoft.com/office/officeart/2005/8/layout/vProcess5"/>
    <dgm:cxn modelId="{C863B7EC-64FE-4841-916E-112E4558250D}" type="presParOf" srcId="{46003E5E-47F2-4571-AC74-34CA961C424E}" destId="{24013305-E18D-46F0-B97B-2816A4B5AA74}" srcOrd="9" destOrd="0" presId="urn:microsoft.com/office/officeart/2005/8/layout/vProcess5"/>
    <dgm:cxn modelId="{A029AA2D-2D49-474D-BAF0-91335B5C0CC1}" type="presParOf" srcId="{46003E5E-47F2-4571-AC74-34CA961C424E}" destId="{F27F8052-AB36-414B-87A6-8BAEA941423D}" srcOrd="10" destOrd="0" presId="urn:microsoft.com/office/officeart/2005/8/layout/vProcess5"/>
    <dgm:cxn modelId="{6FEA5878-C376-4707-9BF4-F5BC4C4EDB95}" type="presParOf" srcId="{46003E5E-47F2-4571-AC74-34CA961C424E}" destId="{8169ABEC-E8D5-4A76-9A16-D493D8B87A3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28FDDF0-C280-49D4-A661-4E48DD93AB6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51ABE22-8ED3-4587-8883-A8BADF3E7A15}">
      <dgm:prSet/>
      <dgm:spPr/>
      <dgm:t>
        <a:bodyPr/>
        <a:lstStyle/>
        <a:p>
          <a:r>
            <a:rPr lang="en-US"/>
            <a:t>Before deploying applications to cloud, it is necessary to consider your business requirements. Following are the issues one must have to think about:</a:t>
          </a:r>
        </a:p>
      </dgm:t>
    </dgm:pt>
    <dgm:pt modelId="{D37945E0-D1D8-486A-B46E-062ABEF1670C}" type="parTrans" cxnId="{E4126A0D-02DB-4F3C-8071-EB79D57366C5}">
      <dgm:prSet/>
      <dgm:spPr/>
      <dgm:t>
        <a:bodyPr/>
        <a:lstStyle/>
        <a:p>
          <a:endParaRPr lang="en-US"/>
        </a:p>
      </dgm:t>
    </dgm:pt>
    <dgm:pt modelId="{0BAD469D-783F-4C06-A071-B5DE204B1BEA}" type="sibTrans" cxnId="{E4126A0D-02DB-4F3C-8071-EB79D57366C5}">
      <dgm:prSet/>
      <dgm:spPr/>
      <dgm:t>
        <a:bodyPr/>
        <a:lstStyle/>
        <a:p>
          <a:endParaRPr lang="en-US"/>
        </a:p>
      </dgm:t>
    </dgm:pt>
    <dgm:pt modelId="{7C1B567F-C3EB-433E-8FDB-35147991CD41}">
      <dgm:prSet/>
      <dgm:spPr/>
      <dgm:t>
        <a:bodyPr/>
        <a:lstStyle/>
        <a:p>
          <a:r>
            <a:rPr lang="en-US"/>
            <a:t>Data Security and Privacy Requirement</a:t>
          </a:r>
        </a:p>
      </dgm:t>
    </dgm:pt>
    <dgm:pt modelId="{A433CF94-9CB8-4C85-8E0C-5704714C0C1F}" type="parTrans" cxnId="{54ABAC64-1011-4E17-B05D-53418A1410BB}">
      <dgm:prSet/>
      <dgm:spPr/>
      <dgm:t>
        <a:bodyPr/>
        <a:lstStyle/>
        <a:p>
          <a:endParaRPr lang="en-US"/>
        </a:p>
      </dgm:t>
    </dgm:pt>
    <dgm:pt modelId="{085DBA73-19AD-4459-8D4D-9598B7945BD3}" type="sibTrans" cxnId="{54ABAC64-1011-4E17-B05D-53418A1410BB}">
      <dgm:prSet/>
      <dgm:spPr/>
      <dgm:t>
        <a:bodyPr/>
        <a:lstStyle/>
        <a:p>
          <a:endParaRPr lang="en-US"/>
        </a:p>
      </dgm:t>
    </dgm:pt>
    <dgm:pt modelId="{E61DF876-B6B9-4503-BAFC-9662D83A3A80}">
      <dgm:prSet/>
      <dgm:spPr/>
      <dgm:t>
        <a:bodyPr/>
        <a:lstStyle/>
        <a:p>
          <a:r>
            <a:rPr lang="en-US"/>
            <a:t>Budget Requirements</a:t>
          </a:r>
        </a:p>
      </dgm:t>
    </dgm:pt>
    <dgm:pt modelId="{D66EBA6F-023D-436F-8675-EE7EA3BF02F7}" type="parTrans" cxnId="{E10DAECF-1468-4AD7-BBC1-81C23A29FE8A}">
      <dgm:prSet/>
      <dgm:spPr/>
      <dgm:t>
        <a:bodyPr/>
        <a:lstStyle/>
        <a:p>
          <a:endParaRPr lang="en-US"/>
        </a:p>
      </dgm:t>
    </dgm:pt>
    <dgm:pt modelId="{E466AF5B-CF43-4091-8A5E-7E2662745941}" type="sibTrans" cxnId="{E10DAECF-1468-4AD7-BBC1-81C23A29FE8A}">
      <dgm:prSet/>
      <dgm:spPr/>
      <dgm:t>
        <a:bodyPr/>
        <a:lstStyle/>
        <a:p>
          <a:endParaRPr lang="en-US"/>
        </a:p>
      </dgm:t>
    </dgm:pt>
    <dgm:pt modelId="{98F49980-7945-4A40-80D7-FB4402E1F445}">
      <dgm:prSet/>
      <dgm:spPr/>
      <dgm:t>
        <a:bodyPr/>
        <a:lstStyle/>
        <a:p>
          <a:r>
            <a:rPr lang="en-US"/>
            <a:t>Type of cloud - public, private or hybrid</a:t>
          </a:r>
        </a:p>
      </dgm:t>
    </dgm:pt>
    <dgm:pt modelId="{EC4C65EB-EC4A-490F-B105-19EB3C30D9AB}" type="parTrans" cxnId="{C8D40389-2C2A-4B9E-91BD-C16C91C8FD05}">
      <dgm:prSet/>
      <dgm:spPr/>
      <dgm:t>
        <a:bodyPr/>
        <a:lstStyle/>
        <a:p>
          <a:endParaRPr lang="en-US"/>
        </a:p>
      </dgm:t>
    </dgm:pt>
    <dgm:pt modelId="{51430D4D-691E-4331-A8C0-A9C766B6057C}" type="sibTrans" cxnId="{C8D40389-2C2A-4B9E-91BD-C16C91C8FD05}">
      <dgm:prSet/>
      <dgm:spPr/>
      <dgm:t>
        <a:bodyPr/>
        <a:lstStyle/>
        <a:p>
          <a:endParaRPr lang="en-US"/>
        </a:p>
      </dgm:t>
    </dgm:pt>
    <dgm:pt modelId="{E67AEAD6-8398-4D34-86BD-65DFC6650688}">
      <dgm:prSet/>
      <dgm:spPr/>
      <dgm:t>
        <a:bodyPr/>
        <a:lstStyle/>
        <a:p>
          <a:r>
            <a:rPr lang="en-US"/>
            <a:t>Data backup requirements</a:t>
          </a:r>
        </a:p>
      </dgm:t>
    </dgm:pt>
    <dgm:pt modelId="{D3E2CD00-65CE-4EB8-907B-399A030B0CCA}" type="parTrans" cxnId="{90636DED-0F89-4E71-B398-08761FD3E6FA}">
      <dgm:prSet/>
      <dgm:spPr/>
      <dgm:t>
        <a:bodyPr/>
        <a:lstStyle/>
        <a:p>
          <a:endParaRPr lang="en-US"/>
        </a:p>
      </dgm:t>
    </dgm:pt>
    <dgm:pt modelId="{50B9BF20-6FFF-4592-964B-F75A8C6573AF}" type="sibTrans" cxnId="{90636DED-0F89-4E71-B398-08761FD3E6FA}">
      <dgm:prSet/>
      <dgm:spPr/>
      <dgm:t>
        <a:bodyPr/>
        <a:lstStyle/>
        <a:p>
          <a:endParaRPr lang="en-US"/>
        </a:p>
      </dgm:t>
    </dgm:pt>
    <dgm:pt modelId="{0C19FBF0-AFF2-4D46-9935-B1478C653CFE}">
      <dgm:prSet/>
      <dgm:spPr/>
      <dgm:t>
        <a:bodyPr/>
        <a:lstStyle/>
        <a:p>
          <a:r>
            <a:rPr lang="en-US"/>
            <a:t>Training requirements</a:t>
          </a:r>
        </a:p>
      </dgm:t>
    </dgm:pt>
    <dgm:pt modelId="{82A2045D-34B3-4A76-963E-567C03E27282}" type="parTrans" cxnId="{467B24BB-30C8-4107-A6C3-0A362C408ABD}">
      <dgm:prSet/>
      <dgm:spPr/>
      <dgm:t>
        <a:bodyPr/>
        <a:lstStyle/>
        <a:p>
          <a:endParaRPr lang="en-US"/>
        </a:p>
      </dgm:t>
    </dgm:pt>
    <dgm:pt modelId="{1E400A44-4A76-4DF6-B34E-18BCAB64CD07}" type="sibTrans" cxnId="{467B24BB-30C8-4107-A6C3-0A362C408ABD}">
      <dgm:prSet/>
      <dgm:spPr/>
      <dgm:t>
        <a:bodyPr/>
        <a:lstStyle/>
        <a:p>
          <a:endParaRPr lang="en-US"/>
        </a:p>
      </dgm:t>
    </dgm:pt>
    <dgm:pt modelId="{644CD2E7-5729-466A-8568-E297D415B4A2}">
      <dgm:prSet/>
      <dgm:spPr/>
      <dgm:t>
        <a:bodyPr/>
        <a:lstStyle/>
        <a:p>
          <a:r>
            <a:rPr lang="en-US"/>
            <a:t>Dashboard and reporting requirements</a:t>
          </a:r>
        </a:p>
      </dgm:t>
    </dgm:pt>
    <dgm:pt modelId="{EB9D68E5-F7D1-459F-A629-DE52AC16F73A}" type="parTrans" cxnId="{E673CFD7-2D7F-46CF-A39D-610AEF4D31AA}">
      <dgm:prSet/>
      <dgm:spPr/>
      <dgm:t>
        <a:bodyPr/>
        <a:lstStyle/>
        <a:p>
          <a:endParaRPr lang="en-US"/>
        </a:p>
      </dgm:t>
    </dgm:pt>
    <dgm:pt modelId="{EA1AC237-7E1C-4393-897F-08010039690A}" type="sibTrans" cxnId="{E673CFD7-2D7F-46CF-A39D-610AEF4D31AA}">
      <dgm:prSet/>
      <dgm:spPr/>
      <dgm:t>
        <a:bodyPr/>
        <a:lstStyle/>
        <a:p>
          <a:endParaRPr lang="en-US"/>
        </a:p>
      </dgm:t>
    </dgm:pt>
    <dgm:pt modelId="{7B7CCB50-A22D-4DD8-AE49-491E784DD4BB}">
      <dgm:prSet/>
      <dgm:spPr/>
      <dgm:t>
        <a:bodyPr/>
        <a:lstStyle/>
        <a:p>
          <a:r>
            <a:rPr lang="en-US"/>
            <a:t>Client access requirements</a:t>
          </a:r>
        </a:p>
      </dgm:t>
    </dgm:pt>
    <dgm:pt modelId="{A24282A7-6524-48B0-8730-341736B47F63}" type="parTrans" cxnId="{42D00E3B-A1C5-4493-8B64-0049479A4A2B}">
      <dgm:prSet/>
      <dgm:spPr/>
      <dgm:t>
        <a:bodyPr/>
        <a:lstStyle/>
        <a:p>
          <a:endParaRPr lang="en-US"/>
        </a:p>
      </dgm:t>
    </dgm:pt>
    <dgm:pt modelId="{1F86CD29-143F-47F4-9ED4-5B12ABB67CDD}" type="sibTrans" cxnId="{42D00E3B-A1C5-4493-8B64-0049479A4A2B}">
      <dgm:prSet/>
      <dgm:spPr/>
      <dgm:t>
        <a:bodyPr/>
        <a:lstStyle/>
        <a:p>
          <a:endParaRPr lang="en-US"/>
        </a:p>
      </dgm:t>
    </dgm:pt>
    <dgm:pt modelId="{DB135E5A-F88F-415D-92EE-6399291014A9}">
      <dgm:prSet/>
      <dgm:spPr/>
      <dgm:t>
        <a:bodyPr/>
        <a:lstStyle/>
        <a:p>
          <a:r>
            <a:rPr lang="en-US"/>
            <a:t>Data export requirements</a:t>
          </a:r>
        </a:p>
      </dgm:t>
    </dgm:pt>
    <dgm:pt modelId="{986A0421-2B7D-4F92-A042-9ABE3C6AF2CD}" type="parTrans" cxnId="{FA163A44-F7F9-4F51-BF30-A12B44522128}">
      <dgm:prSet/>
      <dgm:spPr/>
      <dgm:t>
        <a:bodyPr/>
        <a:lstStyle/>
        <a:p>
          <a:endParaRPr lang="en-US"/>
        </a:p>
      </dgm:t>
    </dgm:pt>
    <dgm:pt modelId="{7E55DB8A-33C7-479B-8D59-8BAB1976FA02}" type="sibTrans" cxnId="{FA163A44-F7F9-4F51-BF30-A12B44522128}">
      <dgm:prSet/>
      <dgm:spPr/>
      <dgm:t>
        <a:bodyPr/>
        <a:lstStyle/>
        <a:p>
          <a:endParaRPr lang="en-US"/>
        </a:p>
      </dgm:t>
    </dgm:pt>
    <dgm:pt modelId="{AFB40677-2C56-4EF4-BE16-07B79D375EFA}" type="pres">
      <dgm:prSet presAssocID="{E28FDDF0-C280-49D4-A661-4E48DD93AB6C}" presName="linear" presStyleCnt="0">
        <dgm:presLayoutVars>
          <dgm:animLvl val="lvl"/>
          <dgm:resizeHandles val="exact"/>
        </dgm:presLayoutVars>
      </dgm:prSet>
      <dgm:spPr/>
    </dgm:pt>
    <dgm:pt modelId="{C66E23BE-E182-4789-BEAA-DA2657D2AA85}" type="pres">
      <dgm:prSet presAssocID="{651ABE22-8ED3-4587-8883-A8BADF3E7A15}" presName="parentText" presStyleLbl="node1" presStyleIdx="0" presStyleCnt="1">
        <dgm:presLayoutVars>
          <dgm:chMax val="0"/>
          <dgm:bulletEnabled val="1"/>
        </dgm:presLayoutVars>
      </dgm:prSet>
      <dgm:spPr/>
    </dgm:pt>
    <dgm:pt modelId="{B3ED4265-EB3A-4848-A8FB-999F539ABE24}" type="pres">
      <dgm:prSet presAssocID="{651ABE22-8ED3-4587-8883-A8BADF3E7A15}" presName="childText" presStyleLbl="revTx" presStyleIdx="0" presStyleCnt="1">
        <dgm:presLayoutVars>
          <dgm:bulletEnabled val="1"/>
        </dgm:presLayoutVars>
      </dgm:prSet>
      <dgm:spPr/>
    </dgm:pt>
  </dgm:ptLst>
  <dgm:cxnLst>
    <dgm:cxn modelId="{E4126A0D-02DB-4F3C-8071-EB79D57366C5}" srcId="{E28FDDF0-C280-49D4-A661-4E48DD93AB6C}" destId="{651ABE22-8ED3-4587-8883-A8BADF3E7A15}" srcOrd="0" destOrd="0" parTransId="{D37945E0-D1D8-486A-B46E-062ABEF1670C}" sibTransId="{0BAD469D-783F-4C06-A071-B5DE204B1BEA}"/>
    <dgm:cxn modelId="{22DA692F-9783-4DAE-9D2D-D33D88856773}" type="presOf" srcId="{E67AEAD6-8398-4D34-86BD-65DFC6650688}" destId="{B3ED4265-EB3A-4848-A8FB-999F539ABE24}" srcOrd="0" destOrd="3" presId="urn:microsoft.com/office/officeart/2005/8/layout/vList2"/>
    <dgm:cxn modelId="{2276F734-30E8-4617-B742-25C57891829D}" type="presOf" srcId="{DB135E5A-F88F-415D-92EE-6399291014A9}" destId="{B3ED4265-EB3A-4848-A8FB-999F539ABE24}" srcOrd="0" destOrd="7" presId="urn:microsoft.com/office/officeart/2005/8/layout/vList2"/>
    <dgm:cxn modelId="{42D00E3B-A1C5-4493-8B64-0049479A4A2B}" srcId="{651ABE22-8ED3-4587-8883-A8BADF3E7A15}" destId="{7B7CCB50-A22D-4DD8-AE49-491E784DD4BB}" srcOrd="6" destOrd="0" parTransId="{A24282A7-6524-48B0-8730-341736B47F63}" sibTransId="{1F86CD29-143F-47F4-9ED4-5B12ABB67CDD}"/>
    <dgm:cxn modelId="{FA163A44-F7F9-4F51-BF30-A12B44522128}" srcId="{651ABE22-8ED3-4587-8883-A8BADF3E7A15}" destId="{DB135E5A-F88F-415D-92EE-6399291014A9}" srcOrd="7" destOrd="0" parTransId="{986A0421-2B7D-4F92-A042-9ABE3C6AF2CD}" sibTransId="{7E55DB8A-33C7-479B-8D59-8BAB1976FA02}"/>
    <dgm:cxn modelId="{54ABAC64-1011-4E17-B05D-53418A1410BB}" srcId="{651ABE22-8ED3-4587-8883-A8BADF3E7A15}" destId="{7C1B567F-C3EB-433E-8FDB-35147991CD41}" srcOrd="0" destOrd="0" parTransId="{A433CF94-9CB8-4C85-8E0C-5704714C0C1F}" sibTransId="{085DBA73-19AD-4459-8D4D-9598B7945BD3}"/>
    <dgm:cxn modelId="{A5245F46-21C6-4283-897B-7341CCF5B4DD}" type="presOf" srcId="{7B7CCB50-A22D-4DD8-AE49-491E784DD4BB}" destId="{B3ED4265-EB3A-4848-A8FB-999F539ABE24}" srcOrd="0" destOrd="6" presId="urn:microsoft.com/office/officeart/2005/8/layout/vList2"/>
    <dgm:cxn modelId="{5466B946-0893-4C18-AEA5-FAFDAA0FE350}" type="presOf" srcId="{0C19FBF0-AFF2-4D46-9935-B1478C653CFE}" destId="{B3ED4265-EB3A-4848-A8FB-999F539ABE24}" srcOrd="0" destOrd="4" presId="urn:microsoft.com/office/officeart/2005/8/layout/vList2"/>
    <dgm:cxn modelId="{7E5F3A49-AFE3-484B-8B63-3320D04FD781}" type="presOf" srcId="{98F49980-7945-4A40-80D7-FB4402E1F445}" destId="{B3ED4265-EB3A-4848-A8FB-999F539ABE24}" srcOrd="0" destOrd="2" presId="urn:microsoft.com/office/officeart/2005/8/layout/vList2"/>
    <dgm:cxn modelId="{86327069-AAF5-4EA9-914F-CBCA326992CD}" type="presOf" srcId="{E61DF876-B6B9-4503-BAFC-9662D83A3A80}" destId="{B3ED4265-EB3A-4848-A8FB-999F539ABE24}" srcOrd="0" destOrd="1" presId="urn:microsoft.com/office/officeart/2005/8/layout/vList2"/>
    <dgm:cxn modelId="{F86C8370-E979-4340-8E47-43776A965A4B}" type="presOf" srcId="{E28FDDF0-C280-49D4-A661-4E48DD93AB6C}" destId="{AFB40677-2C56-4EF4-BE16-07B79D375EFA}" srcOrd="0" destOrd="0" presId="urn:microsoft.com/office/officeart/2005/8/layout/vList2"/>
    <dgm:cxn modelId="{C8D40389-2C2A-4B9E-91BD-C16C91C8FD05}" srcId="{651ABE22-8ED3-4587-8883-A8BADF3E7A15}" destId="{98F49980-7945-4A40-80D7-FB4402E1F445}" srcOrd="2" destOrd="0" parTransId="{EC4C65EB-EC4A-490F-B105-19EB3C30D9AB}" sibTransId="{51430D4D-691E-4331-A8C0-A9C766B6057C}"/>
    <dgm:cxn modelId="{83DC3FA9-015E-4FCD-8FAD-D04558EE8B3D}" type="presOf" srcId="{651ABE22-8ED3-4587-8883-A8BADF3E7A15}" destId="{C66E23BE-E182-4789-BEAA-DA2657D2AA85}" srcOrd="0" destOrd="0" presId="urn:microsoft.com/office/officeart/2005/8/layout/vList2"/>
    <dgm:cxn modelId="{467B24BB-30C8-4107-A6C3-0A362C408ABD}" srcId="{651ABE22-8ED3-4587-8883-A8BADF3E7A15}" destId="{0C19FBF0-AFF2-4D46-9935-B1478C653CFE}" srcOrd="4" destOrd="0" parTransId="{82A2045D-34B3-4A76-963E-567C03E27282}" sibTransId="{1E400A44-4A76-4DF6-B34E-18BCAB64CD07}"/>
    <dgm:cxn modelId="{E10DAECF-1468-4AD7-BBC1-81C23A29FE8A}" srcId="{651ABE22-8ED3-4587-8883-A8BADF3E7A15}" destId="{E61DF876-B6B9-4503-BAFC-9662D83A3A80}" srcOrd="1" destOrd="0" parTransId="{D66EBA6F-023D-436F-8675-EE7EA3BF02F7}" sibTransId="{E466AF5B-CF43-4091-8A5E-7E2662745941}"/>
    <dgm:cxn modelId="{2DB7CFCF-AFFD-4838-873D-ED87AE0F46CA}" type="presOf" srcId="{644CD2E7-5729-466A-8568-E297D415B4A2}" destId="{B3ED4265-EB3A-4848-A8FB-999F539ABE24}" srcOrd="0" destOrd="5" presId="urn:microsoft.com/office/officeart/2005/8/layout/vList2"/>
    <dgm:cxn modelId="{E673CFD7-2D7F-46CF-A39D-610AEF4D31AA}" srcId="{651ABE22-8ED3-4587-8883-A8BADF3E7A15}" destId="{644CD2E7-5729-466A-8568-E297D415B4A2}" srcOrd="5" destOrd="0" parTransId="{EB9D68E5-F7D1-459F-A629-DE52AC16F73A}" sibTransId="{EA1AC237-7E1C-4393-897F-08010039690A}"/>
    <dgm:cxn modelId="{90636DED-0F89-4E71-B398-08761FD3E6FA}" srcId="{651ABE22-8ED3-4587-8883-A8BADF3E7A15}" destId="{E67AEAD6-8398-4D34-86BD-65DFC6650688}" srcOrd="3" destOrd="0" parTransId="{D3E2CD00-65CE-4EB8-907B-399A030B0CCA}" sibTransId="{50B9BF20-6FFF-4592-964B-F75A8C6573AF}"/>
    <dgm:cxn modelId="{CDB315FD-9E7A-41B2-B898-26F6D70AAC9B}" type="presOf" srcId="{7C1B567F-C3EB-433E-8FDB-35147991CD41}" destId="{B3ED4265-EB3A-4848-A8FB-999F539ABE24}" srcOrd="0" destOrd="0" presId="urn:microsoft.com/office/officeart/2005/8/layout/vList2"/>
    <dgm:cxn modelId="{C6FC41B9-003C-4D96-B9DC-78522A6EE2C9}" type="presParOf" srcId="{AFB40677-2C56-4EF4-BE16-07B79D375EFA}" destId="{C66E23BE-E182-4789-BEAA-DA2657D2AA85}" srcOrd="0" destOrd="0" presId="urn:microsoft.com/office/officeart/2005/8/layout/vList2"/>
    <dgm:cxn modelId="{C4A0C403-5975-4383-8DE7-5F79B32A6E18}" type="presParOf" srcId="{AFB40677-2C56-4EF4-BE16-07B79D375EFA}" destId="{B3ED4265-EB3A-4848-A8FB-999F539ABE2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8FA86B-F081-4A2C-A972-C531AFBFF4DF}"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29775C91-62A9-43BB-A985-6C0629BBB21B}">
      <dgm:prSet/>
      <dgm:spPr/>
      <dgm:t>
        <a:bodyPr/>
        <a:lstStyle/>
        <a:p>
          <a:r>
            <a:rPr lang="en-US"/>
            <a:t>Exam format: The AWS Certified Cloud Practitioner exam is a multiple-choice exam consisting of 65 questions that must be completed within 90 minutes. The exam is available in multiple languages and can be taken online or in-person at an authorized testing center.</a:t>
          </a:r>
        </a:p>
      </dgm:t>
    </dgm:pt>
    <dgm:pt modelId="{0D278A67-4A79-4FDE-8822-639CC055B37E}" type="parTrans" cxnId="{84BA6417-8F3C-42E5-9E3B-D23BDC6F8B10}">
      <dgm:prSet/>
      <dgm:spPr/>
      <dgm:t>
        <a:bodyPr/>
        <a:lstStyle/>
        <a:p>
          <a:endParaRPr lang="en-US"/>
        </a:p>
      </dgm:t>
    </dgm:pt>
    <dgm:pt modelId="{B62CFD25-54F3-4E11-AD48-CD5A323F318A}" type="sibTrans" cxnId="{84BA6417-8F3C-42E5-9E3B-D23BDC6F8B10}">
      <dgm:prSet phldrT="1" phldr="0"/>
      <dgm:spPr/>
      <dgm:t>
        <a:bodyPr/>
        <a:lstStyle/>
        <a:p>
          <a:r>
            <a:rPr lang="en-US"/>
            <a:t>1</a:t>
          </a:r>
        </a:p>
      </dgm:t>
    </dgm:pt>
    <dgm:pt modelId="{83FC4F0D-B09E-426D-BEE3-0EDEEB8D9061}">
      <dgm:prSet/>
      <dgm:spPr/>
      <dgm:t>
        <a:bodyPr/>
        <a:lstStyle/>
        <a:p>
          <a:r>
            <a:rPr lang="en-US"/>
            <a:t>Exam content: The exam covers four domains: Cloud Concepts (28%), Security and Compliance (24%), Technology (36%), and Billing and Pricing (12%). It's important to have a strong understanding of these domains and the specific topics covered in each.</a:t>
          </a:r>
        </a:p>
      </dgm:t>
    </dgm:pt>
    <dgm:pt modelId="{42B77C4B-B83B-4D3E-81F7-510FACCEAD7D}" type="parTrans" cxnId="{3541167B-AB38-4230-9542-AA2019BF4B14}">
      <dgm:prSet/>
      <dgm:spPr/>
      <dgm:t>
        <a:bodyPr/>
        <a:lstStyle/>
        <a:p>
          <a:endParaRPr lang="en-US"/>
        </a:p>
      </dgm:t>
    </dgm:pt>
    <dgm:pt modelId="{D7C17DEF-A86B-4654-BD15-1E0F6E6D3DD0}" type="sibTrans" cxnId="{3541167B-AB38-4230-9542-AA2019BF4B14}">
      <dgm:prSet phldrT="2" phldr="0"/>
      <dgm:spPr/>
      <dgm:t>
        <a:bodyPr/>
        <a:lstStyle/>
        <a:p>
          <a:r>
            <a:rPr lang="en-US"/>
            <a:t>2</a:t>
          </a:r>
        </a:p>
      </dgm:t>
    </dgm:pt>
    <dgm:pt modelId="{BD67C367-783F-4424-A397-CB434E702C40}">
      <dgm:prSet/>
      <dgm:spPr/>
      <dgm:t>
        <a:bodyPr/>
        <a:lstStyle/>
        <a:p>
          <a:r>
            <a:rPr lang="en-US"/>
            <a:t>Practice exams: As I mentioned earlier, taking practice exams is a great way to prepare for the real exam. Practice exams can help you identify areas where you need more study and get a feel for the format and types of questions that will be on the actual exam.</a:t>
          </a:r>
        </a:p>
      </dgm:t>
    </dgm:pt>
    <dgm:pt modelId="{688EFF3A-E851-4EB2-A118-69A43301D75F}" type="parTrans" cxnId="{510780D3-8218-4C9D-B5CF-2766DFD2C985}">
      <dgm:prSet/>
      <dgm:spPr/>
      <dgm:t>
        <a:bodyPr/>
        <a:lstStyle/>
        <a:p>
          <a:endParaRPr lang="en-US"/>
        </a:p>
      </dgm:t>
    </dgm:pt>
    <dgm:pt modelId="{4AE8E1A2-1BE4-48F6-9ACC-5E9F207605B3}" type="sibTrans" cxnId="{510780D3-8218-4C9D-B5CF-2766DFD2C985}">
      <dgm:prSet phldrT="3" phldr="0"/>
      <dgm:spPr/>
      <dgm:t>
        <a:bodyPr/>
        <a:lstStyle/>
        <a:p>
          <a:r>
            <a:rPr lang="en-US"/>
            <a:t>3</a:t>
          </a:r>
        </a:p>
      </dgm:t>
    </dgm:pt>
    <dgm:pt modelId="{0C2C6887-2201-4E6E-A7A4-C82048F8F88F}">
      <dgm:prSet/>
      <dgm:spPr/>
      <dgm:t>
        <a:bodyPr/>
        <a:lstStyle/>
        <a:p>
          <a:r>
            <a:rPr lang="en-US"/>
            <a:t>Exam preparation resources: AWS provides a variety of preparation resources, including study guides, sample questions, and whitepapers. These resources can help you prepare for the exam and deepen your understanding of AWS services and concepts.</a:t>
          </a:r>
        </a:p>
      </dgm:t>
    </dgm:pt>
    <dgm:pt modelId="{17786867-6C7C-42DA-AF20-F8314A0E146B}" type="parTrans" cxnId="{C29A1052-FA75-4CC4-87D0-5CEC0CCD1DCF}">
      <dgm:prSet/>
      <dgm:spPr/>
      <dgm:t>
        <a:bodyPr/>
        <a:lstStyle/>
        <a:p>
          <a:endParaRPr lang="en-US"/>
        </a:p>
      </dgm:t>
    </dgm:pt>
    <dgm:pt modelId="{1B626CA8-20AA-4123-B0D5-92787F292100}" type="sibTrans" cxnId="{C29A1052-FA75-4CC4-87D0-5CEC0CCD1DCF}">
      <dgm:prSet phldrT="4" phldr="0"/>
      <dgm:spPr/>
      <dgm:t>
        <a:bodyPr/>
        <a:lstStyle/>
        <a:p>
          <a:r>
            <a:rPr lang="en-US"/>
            <a:t>4</a:t>
          </a:r>
        </a:p>
      </dgm:t>
    </dgm:pt>
    <dgm:pt modelId="{45F95787-A304-4E19-AB01-1584F787373A}">
      <dgm:prSet/>
      <dgm:spPr/>
      <dgm:t>
        <a:bodyPr/>
        <a:lstStyle/>
        <a:p>
          <a:r>
            <a:rPr lang="en-US"/>
            <a:t>Exam readiness assessment: AWS offers an Exam Readiness Assessment, which is a free online tool that can help you evaluate your readiness for the exam. The assessment includes a set of questions that are similar to those on the real exam and provides feedback on your performance.</a:t>
          </a:r>
        </a:p>
      </dgm:t>
    </dgm:pt>
    <dgm:pt modelId="{834B9DC8-2A7C-421D-996B-CE629E066F1C}" type="parTrans" cxnId="{69FBAA75-299F-456B-B4F5-07B76FFEFEB8}">
      <dgm:prSet/>
      <dgm:spPr/>
      <dgm:t>
        <a:bodyPr/>
        <a:lstStyle/>
        <a:p>
          <a:endParaRPr lang="en-US"/>
        </a:p>
      </dgm:t>
    </dgm:pt>
    <dgm:pt modelId="{CF41C787-BC46-43A7-B4AC-DA15D161AD45}" type="sibTrans" cxnId="{69FBAA75-299F-456B-B4F5-07B76FFEFEB8}">
      <dgm:prSet phldrT="5" phldr="0"/>
      <dgm:spPr/>
      <dgm:t>
        <a:bodyPr/>
        <a:lstStyle/>
        <a:p>
          <a:r>
            <a:rPr lang="en-US"/>
            <a:t>5</a:t>
          </a:r>
        </a:p>
      </dgm:t>
    </dgm:pt>
    <dgm:pt modelId="{61869A5F-520D-4ECF-B2BD-88DB21C43037}" type="pres">
      <dgm:prSet presAssocID="{7C8FA86B-F081-4A2C-A972-C531AFBFF4DF}" presName="linearFlow" presStyleCnt="0">
        <dgm:presLayoutVars>
          <dgm:dir/>
          <dgm:animLvl val="lvl"/>
          <dgm:resizeHandles val="exact"/>
        </dgm:presLayoutVars>
      </dgm:prSet>
      <dgm:spPr/>
    </dgm:pt>
    <dgm:pt modelId="{5AFBE1F7-AAC2-4F62-95AA-0A15EB922130}" type="pres">
      <dgm:prSet presAssocID="{29775C91-62A9-43BB-A985-6C0629BBB21B}" presName="compositeNode" presStyleCnt="0"/>
      <dgm:spPr/>
    </dgm:pt>
    <dgm:pt modelId="{6281392B-796B-45B2-B848-57A8CCAF0923}" type="pres">
      <dgm:prSet presAssocID="{29775C91-62A9-43BB-A985-6C0629BBB21B}" presName="parTx" presStyleLbl="node1" presStyleIdx="0" presStyleCnt="0">
        <dgm:presLayoutVars>
          <dgm:chMax val="0"/>
          <dgm:chPref val="0"/>
          <dgm:bulletEnabled val="1"/>
        </dgm:presLayoutVars>
      </dgm:prSet>
      <dgm:spPr/>
    </dgm:pt>
    <dgm:pt modelId="{61CEC212-8E30-49B8-8571-802B711BE415}" type="pres">
      <dgm:prSet presAssocID="{29775C91-62A9-43BB-A985-6C0629BBB21B}" presName="parSh" presStyleCnt="0"/>
      <dgm:spPr/>
    </dgm:pt>
    <dgm:pt modelId="{0E3D28A9-586C-46B4-959C-F172B3BCB32C}" type="pres">
      <dgm:prSet presAssocID="{29775C91-62A9-43BB-A985-6C0629BBB21B}" presName="lineNode" presStyleLbl="alignAccFollowNode1" presStyleIdx="0" presStyleCnt="15"/>
      <dgm:spPr/>
    </dgm:pt>
    <dgm:pt modelId="{607BFE6E-95A7-4BD3-8A98-CA7A76D19C0B}" type="pres">
      <dgm:prSet presAssocID="{29775C91-62A9-43BB-A985-6C0629BBB21B}" presName="lineArrowNode" presStyleLbl="alignAccFollowNode1" presStyleIdx="1" presStyleCnt="15"/>
      <dgm:spPr/>
    </dgm:pt>
    <dgm:pt modelId="{8D9D4A9E-A83E-4397-BA59-CCAACA373CB0}" type="pres">
      <dgm:prSet presAssocID="{B62CFD25-54F3-4E11-AD48-CD5A323F318A}" presName="sibTransNodeCircle" presStyleLbl="alignNode1" presStyleIdx="0" presStyleCnt="5">
        <dgm:presLayoutVars>
          <dgm:chMax val="0"/>
          <dgm:bulletEnabled/>
        </dgm:presLayoutVars>
      </dgm:prSet>
      <dgm:spPr/>
    </dgm:pt>
    <dgm:pt modelId="{069D8299-96B3-4677-BA50-75433C26BCD9}" type="pres">
      <dgm:prSet presAssocID="{B62CFD25-54F3-4E11-AD48-CD5A323F318A}" presName="spacerBetweenCircleAndCallout" presStyleCnt="0">
        <dgm:presLayoutVars/>
      </dgm:prSet>
      <dgm:spPr/>
    </dgm:pt>
    <dgm:pt modelId="{F5A89AE4-CA52-4ED3-8537-954FFDF2EB69}" type="pres">
      <dgm:prSet presAssocID="{29775C91-62A9-43BB-A985-6C0629BBB21B}" presName="nodeText" presStyleLbl="alignAccFollowNode1" presStyleIdx="2" presStyleCnt="15">
        <dgm:presLayoutVars>
          <dgm:bulletEnabled val="1"/>
        </dgm:presLayoutVars>
      </dgm:prSet>
      <dgm:spPr/>
    </dgm:pt>
    <dgm:pt modelId="{1DD17EBB-ACD4-4B11-8624-7649AF49ED40}" type="pres">
      <dgm:prSet presAssocID="{B62CFD25-54F3-4E11-AD48-CD5A323F318A}" presName="sibTransComposite" presStyleCnt="0"/>
      <dgm:spPr/>
    </dgm:pt>
    <dgm:pt modelId="{5EB348DE-93F1-4F3E-B70C-70016E89288B}" type="pres">
      <dgm:prSet presAssocID="{83FC4F0D-B09E-426D-BEE3-0EDEEB8D9061}" presName="compositeNode" presStyleCnt="0"/>
      <dgm:spPr/>
    </dgm:pt>
    <dgm:pt modelId="{75F592BE-8B46-4E5C-84AC-F9903CB2AB8F}" type="pres">
      <dgm:prSet presAssocID="{83FC4F0D-B09E-426D-BEE3-0EDEEB8D9061}" presName="parTx" presStyleLbl="node1" presStyleIdx="0" presStyleCnt="0">
        <dgm:presLayoutVars>
          <dgm:chMax val="0"/>
          <dgm:chPref val="0"/>
          <dgm:bulletEnabled val="1"/>
        </dgm:presLayoutVars>
      </dgm:prSet>
      <dgm:spPr/>
    </dgm:pt>
    <dgm:pt modelId="{E9AA8AEC-61A1-42F5-AD2F-9426180030B2}" type="pres">
      <dgm:prSet presAssocID="{83FC4F0D-B09E-426D-BEE3-0EDEEB8D9061}" presName="parSh" presStyleCnt="0"/>
      <dgm:spPr/>
    </dgm:pt>
    <dgm:pt modelId="{FC29F951-FABF-47B1-9856-879EC46A7440}" type="pres">
      <dgm:prSet presAssocID="{83FC4F0D-B09E-426D-BEE3-0EDEEB8D9061}" presName="lineNode" presStyleLbl="alignAccFollowNode1" presStyleIdx="3" presStyleCnt="15"/>
      <dgm:spPr/>
    </dgm:pt>
    <dgm:pt modelId="{9C3A2A58-3EDD-4FDA-B715-16B981E2B461}" type="pres">
      <dgm:prSet presAssocID="{83FC4F0D-B09E-426D-BEE3-0EDEEB8D9061}" presName="lineArrowNode" presStyleLbl="alignAccFollowNode1" presStyleIdx="4" presStyleCnt="15"/>
      <dgm:spPr/>
    </dgm:pt>
    <dgm:pt modelId="{5C6BE156-549C-4DD0-BA78-40A73496B202}" type="pres">
      <dgm:prSet presAssocID="{D7C17DEF-A86B-4654-BD15-1E0F6E6D3DD0}" presName="sibTransNodeCircle" presStyleLbl="alignNode1" presStyleIdx="1" presStyleCnt="5">
        <dgm:presLayoutVars>
          <dgm:chMax val="0"/>
          <dgm:bulletEnabled/>
        </dgm:presLayoutVars>
      </dgm:prSet>
      <dgm:spPr/>
    </dgm:pt>
    <dgm:pt modelId="{59B44ADE-FAAE-4E9C-9411-15BBEEC7D2C4}" type="pres">
      <dgm:prSet presAssocID="{D7C17DEF-A86B-4654-BD15-1E0F6E6D3DD0}" presName="spacerBetweenCircleAndCallout" presStyleCnt="0">
        <dgm:presLayoutVars/>
      </dgm:prSet>
      <dgm:spPr/>
    </dgm:pt>
    <dgm:pt modelId="{47E6D578-74FA-41C3-A328-02366B46A175}" type="pres">
      <dgm:prSet presAssocID="{83FC4F0D-B09E-426D-BEE3-0EDEEB8D9061}" presName="nodeText" presStyleLbl="alignAccFollowNode1" presStyleIdx="5" presStyleCnt="15">
        <dgm:presLayoutVars>
          <dgm:bulletEnabled val="1"/>
        </dgm:presLayoutVars>
      </dgm:prSet>
      <dgm:spPr/>
    </dgm:pt>
    <dgm:pt modelId="{EDAD01B3-3FC4-4397-AE06-DBFB32B51627}" type="pres">
      <dgm:prSet presAssocID="{D7C17DEF-A86B-4654-BD15-1E0F6E6D3DD0}" presName="sibTransComposite" presStyleCnt="0"/>
      <dgm:spPr/>
    </dgm:pt>
    <dgm:pt modelId="{B8D5A93A-2D91-4E18-B1C2-DBF8BB80DE5D}" type="pres">
      <dgm:prSet presAssocID="{BD67C367-783F-4424-A397-CB434E702C40}" presName="compositeNode" presStyleCnt="0"/>
      <dgm:spPr/>
    </dgm:pt>
    <dgm:pt modelId="{50605EFF-E154-458E-B368-EED9EBA01E46}" type="pres">
      <dgm:prSet presAssocID="{BD67C367-783F-4424-A397-CB434E702C40}" presName="parTx" presStyleLbl="node1" presStyleIdx="0" presStyleCnt="0">
        <dgm:presLayoutVars>
          <dgm:chMax val="0"/>
          <dgm:chPref val="0"/>
          <dgm:bulletEnabled val="1"/>
        </dgm:presLayoutVars>
      </dgm:prSet>
      <dgm:spPr/>
    </dgm:pt>
    <dgm:pt modelId="{F3675271-B529-403A-BB90-220F151D38D7}" type="pres">
      <dgm:prSet presAssocID="{BD67C367-783F-4424-A397-CB434E702C40}" presName="parSh" presStyleCnt="0"/>
      <dgm:spPr/>
    </dgm:pt>
    <dgm:pt modelId="{957B27B4-BF6F-4B96-A7F1-C450BED7AB31}" type="pres">
      <dgm:prSet presAssocID="{BD67C367-783F-4424-A397-CB434E702C40}" presName="lineNode" presStyleLbl="alignAccFollowNode1" presStyleIdx="6" presStyleCnt="15"/>
      <dgm:spPr/>
    </dgm:pt>
    <dgm:pt modelId="{0B6A29B5-5C48-464E-B1CF-505ED7207CA6}" type="pres">
      <dgm:prSet presAssocID="{BD67C367-783F-4424-A397-CB434E702C40}" presName="lineArrowNode" presStyleLbl="alignAccFollowNode1" presStyleIdx="7" presStyleCnt="15"/>
      <dgm:spPr/>
    </dgm:pt>
    <dgm:pt modelId="{0124E2B2-8BC3-4AD6-9697-601E7019AB56}" type="pres">
      <dgm:prSet presAssocID="{4AE8E1A2-1BE4-48F6-9ACC-5E9F207605B3}" presName="sibTransNodeCircle" presStyleLbl="alignNode1" presStyleIdx="2" presStyleCnt="5">
        <dgm:presLayoutVars>
          <dgm:chMax val="0"/>
          <dgm:bulletEnabled/>
        </dgm:presLayoutVars>
      </dgm:prSet>
      <dgm:spPr/>
    </dgm:pt>
    <dgm:pt modelId="{B1C7C59E-078A-49B6-BAC6-B81283BBBA2A}" type="pres">
      <dgm:prSet presAssocID="{4AE8E1A2-1BE4-48F6-9ACC-5E9F207605B3}" presName="spacerBetweenCircleAndCallout" presStyleCnt="0">
        <dgm:presLayoutVars/>
      </dgm:prSet>
      <dgm:spPr/>
    </dgm:pt>
    <dgm:pt modelId="{66350474-6171-4CF1-AF55-39673B4640F4}" type="pres">
      <dgm:prSet presAssocID="{BD67C367-783F-4424-A397-CB434E702C40}" presName="nodeText" presStyleLbl="alignAccFollowNode1" presStyleIdx="8" presStyleCnt="15">
        <dgm:presLayoutVars>
          <dgm:bulletEnabled val="1"/>
        </dgm:presLayoutVars>
      </dgm:prSet>
      <dgm:spPr/>
    </dgm:pt>
    <dgm:pt modelId="{894BF430-3849-4445-A1CB-A19123B85347}" type="pres">
      <dgm:prSet presAssocID="{4AE8E1A2-1BE4-48F6-9ACC-5E9F207605B3}" presName="sibTransComposite" presStyleCnt="0"/>
      <dgm:spPr/>
    </dgm:pt>
    <dgm:pt modelId="{07E41E1B-4BDC-4D6E-8CE7-DAAFCBB5790B}" type="pres">
      <dgm:prSet presAssocID="{0C2C6887-2201-4E6E-A7A4-C82048F8F88F}" presName="compositeNode" presStyleCnt="0"/>
      <dgm:spPr/>
    </dgm:pt>
    <dgm:pt modelId="{AAD15851-46DB-41DC-8253-F18E8562D591}" type="pres">
      <dgm:prSet presAssocID="{0C2C6887-2201-4E6E-A7A4-C82048F8F88F}" presName="parTx" presStyleLbl="node1" presStyleIdx="0" presStyleCnt="0">
        <dgm:presLayoutVars>
          <dgm:chMax val="0"/>
          <dgm:chPref val="0"/>
          <dgm:bulletEnabled val="1"/>
        </dgm:presLayoutVars>
      </dgm:prSet>
      <dgm:spPr/>
    </dgm:pt>
    <dgm:pt modelId="{7D4836A8-E83B-4BEB-B3E0-9C5186A447BA}" type="pres">
      <dgm:prSet presAssocID="{0C2C6887-2201-4E6E-A7A4-C82048F8F88F}" presName="parSh" presStyleCnt="0"/>
      <dgm:spPr/>
    </dgm:pt>
    <dgm:pt modelId="{B665AE33-8FF9-4323-9598-510B6DC0E70A}" type="pres">
      <dgm:prSet presAssocID="{0C2C6887-2201-4E6E-A7A4-C82048F8F88F}" presName="lineNode" presStyleLbl="alignAccFollowNode1" presStyleIdx="9" presStyleCnt="15"/>
      <dgm:spPr/>
    </dgm:pt>
    <dgm:pt modelId="{AC151135-D988-465A-9546-6136BAA48A8C}" type="pres">
      <dgm:prSet presAssocID="{0C2C6887-2201-4E6E-A7A4-C82048F8F88F}" presName="lineArrowNode" presStyleLbl="alignAccFollowNode1" presStyleIdx="10" presStyleCnt="15"/>
      <dgm:spPr/>
    </dgm:pt>
    <dgm:pt modelId="{FAFB07AD-41EE-47C8-A2B6-69A1C9EB2E24}" type="pres">
      <dgm:prSet presAssocID="{1B626CA8-20AA-4123-B0D5-92787F292100}" presName="sibTransNodeCircle" presStyleLbl="alignNode1" presStyleIdx="3" presStyleCnt="5">
        <dgm:presLayoutVars>
          <dgm:chMax val="0"/>
          <dgm:bulletEnabled/>
        </dgm:presLayoutVars>
      </dgm:prSet>
      <dgm:spPr/>
    </dgm:pt>
    <dgm:pt modelId="{D6D79CA6-5C89-4FE1-AFB8-EB64B101585A}" type="pres">
      <dgm:prSet presAssocID="{1B626CA8-20AA-4123-B0D5-92787F292100}" presName="spacerBetweenCircleAndCallout" presStyleCnt="0">
        <dgm:presLayoutVars/>
      </dgm:prSet>
      <dgm:spPr/>
    </dgm:pt>
    <dgm:pt modelId="{6D135FD7-D9FD-4510-B3EE-2CC651F5C885}" type="pres">
      <dgm:prSet presAssocID="{0C2C6887-2201-4E6E-A7A4-C82048F8F88F}" presName="nodeText" presStyleLbl="alignAccFollowNode1" presStyleIdx="11" presStyleCnt="15">
        <dgm:presLayoutVars>
          <dgm:bulletEnabled val="1"/>
        </dgm:presLayoutVars>
      </dgm:prSet>
      <dgm:spPr/>
    </dgm:pt>
    <dgm:pt modelId="{CB7E8C93-F261-46A6-BCCA-E9B149702324}" type="pres">
      <dgm:prSet presAssocID="{1B626CA8-20AA-4123-B0D5-92787F292100}" presName="sibTransComposite" presStyleCnt="0"/>
      <dgm:spPr/>
    </dgm:pt>
    <dgm:pt modelId="{46E38542-D811-4B29-BB5B-DCD209FA5059}" type="pres">
      <dgm:prSet presAssocID="{45F95787-A304-4E19-AB01-1584F787373A}" presName="compositeNode" presStyleCnt="0"/>
      <dgm:spPr/>
    </dgm:pt>
    <dgm:pt modelId="{49436A28-90A7-4B53-A279-B93FEF1B229C}" type="pres">
      <dgm:prSet presAssocID="{45F95787-A304-4E19-AB01-1584F787373A}" presName="parTx" presStyleLbl="node1" presStyleIdx="0" presStyleCnt="0">
        <dgm:presLayoutVars>
          <dgm:chMax val="0"/>
          <dgm:chPref val="0"/>
          <dgm:bulletEnabled val="1"/>
        </dgm:presLayoutVars>
      </dgm:prSet>
      <dgm:spPr/>
    </dgm:pt>
    <dgm:pt modelId="{D52C8AF5-3669-40DF-B7F2-121D5C4C5D36}" type="pres">
      <dgm:prSet presAssocID="{45F95787-A304-4E19-AB01-1584F787373A}" presName="parSh" presStyleCnt="0"/>
      <dgm:spPr/>
    </dgm:pt>
    <dgm:pt modelId="{AEA3EFE1-1046-4B13-A8D6-125D1657593E}" type="pres">
      <dgm:prSet presAssocID="{45F95787-A304-4E19-AB01-1584F787373A}" presName="lineNode" presStyleLbl="alignAccFollowNode1" presStyleIdx="12" presStyleCnt="15"/>
      <dgm:spPr/>
    </dgm:pt>
    <dgm:pt modelId="{12EEA055-1C19-4FCC-B67C-9E00A83B0645}" type="pres">
      <dgm:prSet presAssocID="{45F95787-A304-4E19-AB01-1584F787373A}" presName="lineArrowNode" presStyleLbl="alignAccFollowNode1" presStyleIdx="13" presStyleCnt="15"/>
      <dgm:spPr/>
    </dgm:pt>
    <dgm:pt modelId="{57DA37D4-CCE3-435A-ACCB-4B64C86EB37D}" type="pres">
      <dgm:prSet presAssocID="{CF41C787-BC46-43A7-B4AC-DA15D161AD45}" presName="sibTransNodeCircle" presStyleLbl="alignNode1" presStyleIdx="4" presStyleCnt="5">
        <dgm:presLayoutVars>
          <dgm:chMax val="0"/>
          <dgm:bulletEnabled/>
        </dgm:presLayoutVars>
      </dgm:prSet>
      <dgm:spPr/>
    </dgm:pt>
    <dgm:pt modelId="{895BEC97-80EC-471D-81F8-FC3C5DF0D088}" type="pres">
      <dgm:prSet presAssocID="{CF41C787-BC46-43A7-B4AC-DA15D161AD45}" presName="spacerBetweenCircleAndCallout" presStyleCnt="0">
        <dgm:presLayoutVars/>
      </dgm:prSet>
      <dgm:spPr/>
    </dgm:pt>
    <dgm:pt modelId="{09E80C47-B4E2-4083-A654-626AC812F829}" type="pres">
      <dgm:prSet presAssocID="{45F95787-A304-4E19-AB01-1584F787373A}" presName="nodeText" presStyleLbl="alignAccFollowNode1" presStyleIdx="14" presStyleCnt="15">
        <dgm:presLayoutVars>
          <dgm:bulletEnabled val="1"/>
        </dgm:presLayoutVars>
      </dgm:prSet>
      <dgm:spPr/>
    </dgm:pt>
  </dgm:ptLst>
  <dgm:cxnLst>
    <dgm:cxn modelId="{2D65B107-616C-4BF7-B1CC-6E782C1C74CF}" type="presOf" srcId="{4AE8E1A2-1BE4-48F6-9ACC-5E9F207605B3}" destId="{0124E2B2-8BC3-4AD6-9697-601E7019AB56}" srcOrd="0" destOrd="0" presId="urn:microsoft.com/office/officeart/2016/7/layout/LinearArrowProcessNumbered"/>
    <dgm:cxn modelId="{8F138509-0202-4B8A-8CAA-C38E595B5197}" type="presOf" srcId="{D7C17DEF-A86B-4654-BD15-1E0F6E6D3DD0}" destId="{5C6BE156-549C-4DD0-BA78-40A73496B202}" srcOrd="0" destOrd="0" presId="urn:microsoft.com/office/officeart/2016/7/layout/LinearArrowProcessNumbered"/>
    <dgm:cxn modelId="{84BA6417-8F3C-42E5-9E3B-D23BDC6F8B10}" srcId="{7C8FA86B-F081-4A2C-A972-C531AFBFF4DF}" destId="{29775C91-62A9-43BB-A985-6C0629BBB21B}" srcOrd="0" destOrd="0" parTransId="{0D278A67-4A79-4FDE-8822-639CC055B37E}" sibTransId="{B62CFD25-54F3-4E11-AD48-CD5A323F318A}"/>
    <dgm:cxn modelId="{11F4B82C-ED35-4CA3-9A49-B6BB6EF81513}" type="presOf" srcId="{45F95787-A304-4E19-AB01-1584F787373A}" destId="{09E80C47-B4E2-4083-A654-626AC812F829}" srcOrd="0" destOrd="0" presId="urn:microsoft.com/office/officeart/2016/7/layout/LinearArrowProcessNumbered"/>
    <dgm:cxn modelId="{791C5531-FA4C-43A9-8CCD-04C02FE75DA5}" type="presOf" srcId="{7C8FA86B-F081-4A2C-A972-C531AFBFF4DF}" destId="{61869A5F-520D-4ECF-B2BD-88DB21C43037}" srcOrd="0" destOrd="0" presId="urn:microsoft.com/office/officeart/2016/7/layout/LinearArrowProcessNumbered"/>
    <dgm:cxn modelId="{6E081F3D-4A71-410C-A512-54604132E4CA}" type="presOf" srcId="{83FC4F0D-B09E-426D-BEE3-0EDEEB8D9061}" destId="{47E6D578-74FA-41C3-A328-02366B46A175}" srcOrd="0" destOrd="0" presId="urn:microsoft.com/office/officeart/2016/7/layout/LinearArrowProcessNumbered"/>
    <dgm:cxn modelId="{C29A1052-FA75-4CC4-87D0-5CEC0CCD1DCF}" srcId="{7C8FA86B-F081-4A2C-A972-C531AFBFF4DF}" destId="{0C2C6887-2201-4E6E-A7A4-C82048F8F88F}" srcOrd="3" destOrd="0" parTransId="{17786867-6C7C-42DA-AF20-F8314A0E146B}" sibTransId="{1B626CA8-20AA-4123-B0D5-92787F292100}"/>
    <dgm:cxn modelId="{1FC6C352-3831-4367-9869-C73325107E0A}" type="presOf" srcId="{0C2C6887-2201-4E6E-A7A4-C82048F8F88F}" destId="{6D135FD7-D9FD-4510-B3EE-2CC651F5C885}" srcOrd="0" destOrd="0" presId="urn:microsoft.com/office/officeart/2016/7/layout/LinearArrowProcessNumbered"/>
    <dgm:cxn modelId="{23C75975-400D-41F4-9814-3B486323247C}" type="presOf" srcId="{1B626CA8-20AA-4123-B0D5-92787F292100}" destId="{FAFB07AD-41EE-47C8-A2B6-69A1C9EB2E24}" srcOrd="0" destOrd="0" presId="urn:microsoft.com/office/officeart/2016/7/layout/LinearArrowProcessNumbered"/>
    <dgm:cxn modelId="{69FBAA75-299F-456B-B4F5-07B76FFEFEB8}" srcId="{7C8FA86B-F081-4A2C-A972-C531AFBFF4DF}" destId="{45F95787-A304-4E19-AB01-1584F787373A}" srcOrd="4" destOrd="0" parTransId="{834B9DC8-2A7C-421D-996B-CE629E066F1C}" sibTransId="{CF41C787-BC46-43A7-B4AC-DA15D161AD45}"/>
    <dgm:cxn modelId="{3541167B-AB38-4230-9542-AA2019BF4B14}" srcId="{7C8FA86B-F081-4A2C-A972-C531AFBFF4DF}" destId="{83FC4F0D-B09E-426D-BEE3-0EDEEB8D9061}" srcOrd="1" destOrd="0" parTransId="{42B77C4B-B83B-4D3E-81F7-510FACCEAD7D}" sibTransId="{D7C17DEF-A86B-4654-BD15-1E0F6E6D3DD0}"/>
    <dgm:cxn modelId="{BE341FB4-898F-4651-A148-3220D3D11F34}" type="presOf" srcId="{CF41C787-BC46-43A7-B4AC-DA15D161AD45}" destId="{57DA37D4-CCE3-435A-ACCB-4B64C86EB37D}" srcOrd="0" destOrd="0" presId="urn:microsoft.com/office/officeart/2016/7/layout/LinearArrowProcessNumbered"/>
    <dgm:cxn modelId="{C98552C5-51A6-436F-BD3D-DFA8FCB4FFA3}" type="presOf" srcId="{B62CFD25-54F3-4E11-AD48-CD5A323F318A}" destId="{8D9D4A9E-A83E-4397-BA59-CCAACA373CB0}" srcOrd="0" destOrd="0" presId="urn:microsoft.com/office/officeart/2016/7/layout/LinearArrowProcessNumbered"/>
    <dgm:cxn modelId="{510780D3-8218-4C9D-B5CF-2766DFD2C985}" srcId="{7C8FA86B-F081-4A2C-A972-C531AFBFF4DF}" destId="{BD67C367-783F-4424-A397-CB434E702C40}" srcOrd="2" destOrd="0" parTransId="{688EFF3A-E851-4EB2-A118-69A43301D75F}" sibTransId="{4AE8E1A2-1BE4-48F6-9ACC-5E9F207605B3}"/>
    <dgm:cxn modelId="{229AB2EE-9B20-4F13-A7BA-794DC60D4558}" type="presOf" srcId="{BD67C367-783F-4424-A397-CB434E702C40}" destId="{66350474-6171-4CF1-AF55-39673B4640F4}" srcOrd="0" destOrd="0" presId="urn:microsoft.com/office/officeart/2016/7/layout/LinearArrowProcessNumbered"/>
    <dgm:cxn modelId="{3733B7F3-854B-4F20-A556-B53DD8E0C53F}" type="presOf" srcId="{29775C91-62A9-43BB-A985-6C0629BBB21B}" destId="{F5A89AE4-CA52-4ED3-8537-954FFDF2EB69}" srcOrd="0" destOrd="0" presId="urn:microsoft.com/office/officeart/2016/7/layout/LinearArrowProcessNumbered"/>
    <dgm:cxn modelId="{3223D1C2-D71A-4144-ABF4-A864BD54D696}" type="presParOf" srcId="{61869A5F-520D-4ECF-B2BD-88DB21C43037}" destId="{5AFBE1F7-AAC2-4F62-95AA-0A15EB922130}" srcOrd="0" destOrd="0" presId="urn:microsoft.com/office/officeart/2016/7/layout/LinearArrowProcessNumbered"/>
    <dgm:cxn modelId="{7971958F-1528-4B70-B78E-7C440A7A9DCB}" type="presParOf" srcId="{5AFBE1F7-AAC2-4F62-95AA-0A15EB922130}" destId="{6281392B-796B-45B2-B848-57A8CCAF0923}" srcOrd="0" destOrd="0" presId="urn:microsoft.com/office/officeart/2016/7/layout/LinearArrowProcessNumbered"/>
    <dgm:cxn modelId="{F0E55D59-38FB-4ABB-875D-19534EA32A97}" type="presParOf" srcId="{5AFBE1F7-AAC2-4F62-95AA-0A15EB922130}" destId="{61CEC212-8E30-49B8-8571-802B711BE415}" srcOrd="1" destOrd="0" presId="urn:microsoft.com/office/officeart/2016/7/layout/LinearArrowProcessNumbered"/>
    <dgm:cxn modelId="{8DF84824-83E6-4AFF-A73F-B3693BF4F0C0}" type="presParOf" srcId="{61CEC212-8E30-49B8-8571-802B711BE415}" destId="{0E3D28A9-586C-46B4-959C-F172B3BCB32C}" srcOrd="0" destOrd="0" presId="urn:microsoft.com/office/officeart/2016/7/layout/LinearArrowProcessNumbered"/>
    <dgm:cxn modelId="{97640608-D587-4D09-988E-7C493A07730D}" type="presParOf" srcId="{61CEC212-8E30-49B8-8571-802B711BE415}" destId="{607BFE6E-95A7-4BD3-8A98-CA7A76D19C0B}" srcOrd="1" destOrd="0" presId="urn:microsoft.com/office/officeart/2016/7/layout/LinearArrowProcessNumbered"/>
    <dgm:cxn modelId="{294D095C-AF44-442C-A2E6-DBD8FC734F33}" type="presParOf" srcId="{61CEC212-8E30-49B8-8571-802B711BE415}" destId="{8D9D4A9E-A83E-4397-BA59-CCAACA373CB0}" srcOrd="2" destOrd="0" presId="urn:microsoft.com/office/officeart/2016/7/layout/LinearArrowProcessNumbered"/>
    <dgm:cxn modelId="{27071024-378F-4B96-B4C3-535387A3B026}" type="presParOf" srcId="{61CEC212-8E30-49B8-8571-802B711BE415}" destId="{069D8299-96B3-4677-BA50-75433C26BCD9}" srcOrd="3" destOrd="0" presId="urn:microsoft.com/office/officeart/2016/7/layout/LinearArrowProcessNumbered"/>
    <dgm:cxn modelId="{44D29342-647F-450F-8B20-06A9CC91BBE1}" type="presParOf" srcId="{5AFBE1F7-AAC2-4F62-95AA-0A15EB922130}" destId="{F5A89AE4-CA52-4ED3-8537-954FFDF2EB69}" srcOrd="2" destOrd="0" presId="urn:microsoft.com/office/officeart/2016/7/layout/LinearArrowProcessNumbered"/>
    <dgm:cxn modelId="{EB3C6C2D-F2A1-4BCC-81E1-EBB8D9A9BD4B}" type="presParOf" srcId="{61869A5F-520D-4ECF-B2BD-88DB21C43037}" destId="{1DD17EBB-ACD4-4B11-8624-7649AF49ED40}" srcOrd="1" destOrd="0" presId="urn:microsoft.com/office/officeart/2016/7/layout/LinearArrowProcessNumbered"/>
    <dgm:cxn modelId="{619B4DE2-4DFB-4835-B03B-3E94AF20FA73}" type="presParOf" srcId="{61869A5F-520D-4ECF-B2BD-88DB21C43037}" destId="{5EB348DE-93F1-4F3E-B70C-70016E89288B}" srcOrd="2" destOrd="0" presId="urn:microsoft.com/office/officeart/2016/7/layout/LinearArrowProcessNumbered"/>
    <dgm:cxn modelId="{99AD02B6-FB35-4C13-89E0-AEBA551C7E05}" type="presParOf" srcId="{5EB348DE-93F1-4F3E-B70C-70016E89288B}" destId="{75F592BE-8B46-4E5C-84AC-F9903CB2AB8F}" srcOrd="0" destOrd="0" presId="urn:microsoft.com/office/officeart/2016/7/layout/LinearArrowProcessNumbered"/>
    <dgm:cxn modelId="{8DD7EE99-412D-489A-BDE4-821192BF2E34}" type="presParOf" srcId="{5EB348DE-93F1-4F3E-B70C-70016E89288B}" destId="{E9AA8AEC-61A1-42F5-AD2F-9426180030B2}" srcOrd="1" destOrd="0" presId="urn:microsoft.com/office/officeart/2016/7/layout/LinearArrowProcessNumbered"/>
    <dgm:cxn modelId="{4B22E405-4103-4A6F-8FD6-C4304A2AC3FE}" type="presParOf" srcId="{E9AA8AEC-61A1-42F5-AD2F-9426180030B2}" destId="{FC29F951-FABF-47B1-9856-879EC46A7440}" srcOrd="0" destOrd="0" presId="urn:microsoft.com/office/officeart/2016/7/layout/LinearArrowProcessNumbered"/>
    <dgm:cxn modelId="{B8E2ADD6-79B4-4AC9-A094-53F2FD6B54CC}" type="presParOf" srcId="{E9AA8AEC-61A1-42F5-AD2F-9426180030B2}" destId="{9C3A2A58-3EDD-4FDA-B715-16B981E2B461}" srcOrd="1" destOrd="0" presId="urn:microsoft.com/office/officeart/2016/7/layout/LinearArrowProcessNumbered"/>
    <dgm:cxn modelId="{E675E080-8129-469B-9B99-B008E87D2298}" type="presParOf" srcId="{E9AA8AEC-61A1-42F5-AD2F-9426180030B2}" destId="{5C6BE156-549C-4DD0-BA78-40A73496B202}" srcOrd="2" destOrd="0" presId="urn:microsoft.com/office/officeart/2016/7/layout/LinearArrowProcessNumbered"/>
    <dgm:cxn modelId="{A2D371CB-B39D-49FF-B71F-B61AA1484045}" type="presParOf" srcId="{E9AA8AEC-61A1-42F5-AD2F-9426180030B2}" destId="{59B44ADE-FAAE-4E9C-9411-15BBEEC7D2C4}" srcOrd="3" destOrd="0" presId="urn:microsoft.com/office/officeart/2016/7/layout/LinearArrowProcessNumbered"/>
    <dgm:cxn modelId="{598FE2AC-7D8D-4735-A593-F6ED46316932}" type="presParOf" srcId="{5EB348DE-93F1-4F3E-B70C-70016E89288B}" destId="{47E6D578-74FA-41C3-A328-02366B46A175}" srcOrd="2" destOrd="0" presId="urn:microsoft.com/office/officeart/2016/7/layout/LinearArrowProcessNumbered"/>
    <dgm:cxn modelId="{5F0B4A94-CF51-4FFD-BD2F-F7414818B770}" type="presParOf" srcId="{61869A5F-520D-4ECF-B2BD-88DB21C43037}" destId="{EDAD01B3-3FC4-4397-AE06-DBFB32B51627}" srcOrd="3" destOrd="0" presId="urn:microsoft.com/office/officeart/2016/7/layout/LinearArrowProcessNumbered"/>
    <dgm:cxn modelId="{7E70F9DC-FEA3-4DF8-9A74-C6BE002AAFA7}" type="presParOf" srcId="{61869A5F-520D-4ECF-B2BD-88DB21C43037}" destId="{B8D5A93A-2D91-4E18-B1C2-DBF8BB80DE5D}" srcOrd="4" destOrd="0" presId="urn:microsoft.com/office/officeart/2016/7/layout/LinearArrowProcessNumbered"/>
    <dgm:cxn modelId="{AD756FBE-4ADE-4B59-A76B-369F848E1609}" type="presParOf" srcId="{B8D5A93A-2D91-4E18-B1C2-DBF8BB80DE5D}" destId="{50605EFF-E154-458E-B368-EED9EBA01E46}" srcOrd="0" destOrd="0" presId="urn:microsoft.com/office/officeart/2016/7/layout/LinearArrowProcessNumbered"/>
    <dgm:cxn modelId="{26F520CF-3038-4803-BD11-52622ED174C9}" type="presParOf" srcId="{B8D5A93A-2D91-4E18-B1C2-DBF8BB80DE5D}" destId="{F3675271-B529-403A-BB90-220F151D38D7}" srcOrd="1" destOrd="0" presId="urn:microsoft.com/office/officeart/2016/7/layout/LinearArrowProcessNumbered"/>
    <dgm:cxn modelId="{127606AE-12C1-4029-A93F-37AFB89C035E}" type="presParOf" srcId="{F3675271-B529-403A-BB90-220F151D38D7}" destId="{957B27B4-BF6F-4B96-A7F1-C450BED7AB31}" srcOrd="0" destOrd="0" presId="urn:microsoft.com/office/officeart/2016/7/layout/LinearArrowProcessNumbered"/>
    <dgm:cxn modelId="{773E8173-EE7C-4975-9B84-BFCEF53F8F88}" type="presParOf" srcId="{F3675271-B529-403A-BB90-220F151D38D7}" destId="{0B6A29B5-5C48-464E-B1CF-505ED7207CA6}" srcOrd="1" destOrd="0" presId="urn:microsoft.com/office/officeart/2016/7/layout/LinearArrowProcessNumbered"/>
    <dgm:cxn modelId="{ED5080C3-9243-45D7-8BDF-E94A3D6AB3ED}" type="presParOf" srcId="{F3675271-B529-403A-BB90-220F151D38D7}" destId="{0124E2B2-8BC3-4AD6-9697-601E7019AB56}" srcOrd="2" destOrd="0" presId="urn:microsoft.com/office/officeart/2016/7/layout/LinearArrowProcessNumbered"/>
    <dgm:cxn modelId="{2A0A3FE2-54EF-4D5D-85FC-43D04D915E6F}" type="presParOf" srcId="{F3675271-B529-403A-BB90-220F151D38D7}" destId="{B1C7C59E-078A-49B6-BAC6-B81283BBBA2A}" srcOrd="3" destOrd="0" presId="urn:microsoft.com/office/officeart/2016/7/layout/LinearArrowProcessNumbered"/>
    <dgm:cxn modelId="{A9F64F26-B271-45C3-85EB-8E43386ADA85}" type="presParOf" srcId="{B8D5A93A-2D91-4E18-B1C2-DBF8BB80DE5D}" destId="{66350474-6171-4CF1-AF55-39673B4640F4}" srcOrd="2" destOrd="0" presId="urn:microsoft.com/office/officeart/2016/7/layout/LinearArrowProcessNumbered"/>
    <dgm:cxn modelId="{6EEE11D3-6136-46ED-8624-001D7BE3EA07}" type="presParOf" srcId="{61869A5F-520D-4ECF-B2BD-88DB21C43037}" destId="{894BF430-3849-4445-A1CB-A19123B85347}" srcOrd="5" destOrd="0" presId="urn:microsoft.com/office/officeart/2016/7/layout/LinearArrowProcessNumbered"/>
    <dgm:cxn modelId="{FECFA18F-7E49-4D8E-BA49-E0EE2BB11D59}" type="presParOf" srcId="{61869A5F-520D-4ECF-B2BD-88DB21C43037}" destId="{07E41E1B-4BDC-4D6E-8CE7-DAAFCBB5790B}" srcOrd="6" destOrd="0" presId="urn:microsoft.com/office/officeart/2016/7/layout/LinearArrowProcessNumbered"/>
    <dgm:cxn modelId="{9E683815-56C9-4A44-A800-E6806B62ABA7}" type="presParOf" srcId="{07E41E1B-4BDC-4D6E-8CE7-DAAFCBB5790B}" destId="{AAD15851-46DB-41DC-8253-F18E8562D591}" srcOrd="0" destOrd="0" presId="urn:microsoft.com/office/officeart/2016/7/layout/LinearArrowProcessNumbered"/>
    <dgm:cxn modelId="{482A950D-24CC-4897-B3F5-66FE1F8EFC4B}" type="presParOf" srcId="{07E41E1B-4BDC-4D6E-8CE7-DAAFCBB5790B}" destId="{7D4836A8-E83B-4BEB-B3E0-9C5186A447BA}" srcOrd="1" destOrd="0" presId="urn:microsoft.com/office/officeart/2016/7/layout/LinearArrowProcessNumbered"/>
    <dgm:cxn modelId="{155F3208-4EA9-4276-B8E5-856F648E210A}" type="presParOf" srcId="{7D4836A8-E83B-4BEB-B3E0-9C5186A447BA}" destId="{B665AE33-8FF9-4323-9598-510B6DC0E70A}" srcOrd="0" destOrd="0" presId="urn:microsoft.com/office/officeart/2016/7/layout/LinearArrowProcessNumbered"/>
    <dgm:cxn modelId="{1BFD0619-0AE6-4A9A-ACDA-F0C06DE98790}" type="presParOf" srcId="{7D4836A8-E83B-4BEB-B3E0-9C5186A447BA}" destId="{AC151135-D988-465A-9546-6136BAA48A8C}" srcOrd="1" destOrd="0" presId="urn:microsoft.com/office/officeart/2016/7/layout/LinearArrowProcessNumbered"/>
    <dgm:cxn modelId="{6C9FF2AC-1653-401C-87E0-CFF3EC41E34B}" type="presParOf" srcId="{7D4836A8-E83B-4BEB-B3E0-9C5186A447BA}" destId="{FAFB07AD-41EE-47C8-A2B6-69A1C9EB2E24}" srcOrd="2" destOrd="0" presId="urn:microsoft.com/office/officeart/2016/7/layout/LinearArrowProcessNumbered"/>
    <dgm:cxn modelId="{84C0A66B-A75C-4D5E-8DEC-F499F33739EA}" type="presParOf" srcId="{7D4836A8-E83B-4BEB-B3E0-9C5186A447BA}" destId="{D6D79CA6-5C89-4FE1-AFB8-EB64B101585A}" srcOrd="3" destOrd="0" presId="urn:microsoft.com/office/officeart/2016/7/layout/LinearArrowProcessNumbered"/>
    <dgm:cxn modelId="{A3081BD6-6B7B-42CA-AD01-13DC5C1B442C}" type="presParOf" srcId="{07E41E1B-4BDC-4D6E-8CE7-DAAFCBB5790B}" destId="{6D135FD7-D9FD-4510-B3EE-2CC651F5C885}" srcOrd="2" destOrd="0" presId="urn:microsoft.com/office/officeart/2016/7/layout/LinearArrowProcessNumbered"/>
    <dgm:cxn modelId="{110425A6-B002-4E09-AAA0-22A8439F3EC1}" type="presParOf" srcId="{61869A5F-520D-4ECF-B2BD-88DB21C43037}" destId="{CB7E8C93-F261-46A6-BCCA-E9B149702324}" srcOrd="7" destOrd="0" presId="urn:microsoft.com/office/officeart/2016/7/layout/LinearArrowProcessNumbered"/>
    <dgm:cxn modelId="{A43C55E4-0552-4363-B586-D0D8DD689F43}" type="presParOf" srcId="{61869A5F-520D-4ECF-B2BD-88DB21C43037}" destId="{46E38542-D811-4B29-BB5B-DCD209FA5059}" srcOrd="8" destOrd="0" presId="urn:microsoft.com/office/officeart/2016/7/layout/LinearArrowProcessNumbered"/>
    <dgm:cxn modelId="{46AC9534-86FE-45B0-9EEB-540CDA13B5E5}" type="presParOf" srcId="{46E38542-D811-4B29-BB5B-DCD209FA5059}" destId="{49436A28-90A7-4B53-A279-B93FEF1B229C}" srcOrd="0" destOrd="0" presId="urn:microsoft.com/office/officeart/2016/7/layout/LinearArrowProcessNumbered"/>
    <dgm:cxn modelId="{96906F9C-553C-439E-87EB-CCEC6F03A289}" type="presParOf" srcId="{46E38542-D811-4B29-BB5B-DCD209FA5059}" destId="{D52C8AF5-3669-40DF-B7F2-121D5C4C5D36}" srcOrd="1" destOrd="0" presId="urn:microsoft.com/office/officeart/2016/7/layout/LinearArrowProcessNumbered"/>
    <dgm:cxn modelId="{06EB1B59-A003-4F19-BA5C-FC1058013BDE}" type="presParOf" srcId="{D52C8AF5-3669-40DF-B7F2-121D5C4C5D36}" destId="{AEA3EFE1-1046-4B13-A8D6-125D1657593E}" srcOrd="0" destOrd="0" presId="urn:microsoft.com/office/officeart/2016/7/layout/LinearArrowProcessNumbered"/>
    <dgm:cxn modelId="{258A81D0-07BA-407F-9C3B-85AC9093C38F}" type="presParOf" srcId="{D52C8AF5-3669-40DF-B7F2-121D5C4C5D36}" destId="{12EEA055-1C19-4FCC-B67C-9E00A83B0645}" srcOrd="1" destOrd="0" presId="urn:microsoft.com/office/officeart/2016/7/layout/LinearArrowProcessNumbered"/>
    <dgm:cxn modelId="{591A85B1-02C5-4174-9CE0-67EB804BD5DC}" type="presParOf" srcId="{D52C8AF5-3669-40DF-B7F2-121D5C4C5D36}" destId="{57DA37D4-CCE3-435A-ACCB-4B64C86EB37D}" srcOrd="2" destOrd="0" presId="urn:microsoft.com/office/officeart/2016/7/layout/LinearArrowProcessNumbered"/>
    <dgm:cxn modelId="{DE93E5EB-723D-410C-ABF6-7E2343FB4F1D}" type="presParOf" srcId="{D52C8AF5-3669-40DF-B7F2-121D5C4C5D36}" destId="{895BEC97-80EC-471D-81F8-FC3C5DF0D088}" srcOrd="3" destOrd="0" presId="urn:microsoft.com/office/officeart/2016/7/layout/LinearArrowProcessNumbered"/>
    <dgm:cxn modelId="{3FB6F494-1E74-42E5-9E00-B46F46FACDEC}" type="presParOf" srcId="{46E38542-D811-4B29-BB5B-DCD209FA5059}" destId="{09E80C47-B4E2-4083-A654-626AC812F829}"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D489F-694F-460C-ADE4-0CEE89769B2C}">
      <dsp:nvSpPr>
        <dsp:cNvPr id="0" name=""/>
        <dsp:cNvSpPr/>
      </dsp:nvSpPr>
      <dsp:spPr>
        <a:xfrm>
          <a:off x="0" y="669"/>
          <a:ext cx="763349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D57D677E-111E-4008-A2B4-41164AF23E57}">
      <dsp:nvSpPr>
        <dsp:cNvPr id="0" name=""/>
        <dsp:cNvSpPr/>
      </dsp:nvSpPr>
      <dsp:spPr>
        <a:xfrm>
          <a:off x="0" y="669"/>
          <a:ext cx="7633492" cy="78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Getting an AWS Practitioner certification can open up various career opportunities for you. As an AWS Practitioner, you will be expected to have a fundamental understanding of AWS services, architecture, security, and compliance. You may find job opportunities in cloud operations, cloud sales, or cloud development.</a:t>
          </a:r>
        </a:p>
      </dsp:txBody>
      <dsp:txXfrm>
        <a:off x="0" y="669"/>
        <a:ext cx="7633492" cy="783580"/>
      </dsp:txXfrm>
    </dsp:sp>
    <dsp:sp modelId="{1D1BE9C7-A77D-48D6-AE46-DE922CD4DB09}">
      <dsp:nvSpPr>
        <dsp:cNvPr id="0" name=""/>
        <dsp:cNvSpPr/>
      </dsp:nvSpPr>
      <dsp:spPr>
        <a:xfrm>
          <a:off x="0" y="784249"/>
          <a:ext cx="7633492" cy="0"/>
        </a:xfrm>
        <a:prstGeom prst="line">
          <a:avLst/>
        </a:prstGeom>
        <a:gradFill rotWithShape="0">
          <a:gsLst>
            <a:gs pos="0">
              <a:schemeClr val="accent2">
                <a:hueOff val="-81813"/>
                <a:satOff val="6469"/>
                <a:lumOff val="-131"/>
                <a:alphaOff val="0"/>
                <a:tint val="96000"/>
                <a:lumMod val="104000"/>
              </a:schemeClr>
            </a:gs>
            <a:gs pos="100000">
              <a:schemeClr val="accent2">
                <a:hueOff val="-81813"/>
                <a:satOff val="6469"/>
                <a:lumOff val="-131"/>
                <a:alphaOff val="0"/>
                <a:shade val="84000"/>
                <a:lumMod val="84000"/>
              </a:schemeClr>
            </a:gs>
          </a:gsLst>
          <a:lin ang="5400000" scaled="0"/>
        </a:gradFill>
        <a:ln w="9525" cap="rnd" cmpd="sng" algn="ctr">
          <a:solidFill>
            <a:schemeClr val="accent2">
              <a:hueOff val="-81813"/>
              <a:satOff val="6469"/>
              <a:lumOff val="-131"/>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104ED4C-8FB2-4BFB-AC26-BABB21F6D053}">
      <dsp:nvSpPr>
        <dsp:cNvPr id="0" name=""/>
        <dsp:cNvSpPr/>
      </dsp:nvSpPr>
      <dsp:spPr>
        <a:xfrm>
          <a:off x="0" y="784249"/>
          <a:ext cx="7633492" cy="78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Some of the skills that you may need to develop for a job after getting AWS Practitioner certification could include:</a:t>
          </a:r>
        </a:p>
      </dsp:txBody>
      <dsp:txXfrm>
        <a:off x="0" y="784249"/>
        <a:ext cx="7633492" cy="783580"/>
      </dsp:txXfrm>
    </dsp:sp>
    <dsp:sp modelId="{5451E68F-A02A-4697-876F-8362E0C72890}">
      <dsp:nvSpPr>
        <dsp:cNvPr id="0" name=""/>
        <dsp:cNvSpPr/>
      </dsp:nvSpPr>
      <dsp:spPr>
        <a:xfrm>
          <a:off x="0" y="1567829"/>
          <a:ext cx="7633492" cy="0"/>
        </a:xfrm>
        <a:prstGeom prst="line">
          <a:avLst/>
        </a:prstGeom>
        <a:gradFill rotWithShape="0">
          <a:gsLst>
            <a:gs pos="0">
              <a:schemeClr val="accent2">
                <a:hueOff val="-163625"/>
                <a:satOff val="12937"/>
                <a:lumOff val="-261"/>
                <a:alphaOff val="0"/>
                <a:tint val="96000"/>
                <a:lumMod val="104000"/>
              </a:schemeClr>
            </a:gs>
            <a:gs pos="100000">
              <a:schemeClr val="accent2">
                <a:hueOff val="-163625"/>
                <a:satOff val="12937"/>
                <a:lumOff val="-261"/>
                <a:alphaOff val="0"/>
                <a:shade val="84000"/>
                <a:lumMod val="84000"/>
              </a:schemeClr>
            </a:gs>
          </a:gsLst>
          <a:lin ang="5400000" scaled="0"/>
        </a:gradFill>
        <a:ln w="9525" cap="rnd" cmpd="sng" algn="ctr">
          <a:solidFill>
            <a:schemeClr val="accent2">
              <a:hueOff val="-163625"/>
              <a:satOff val="12937"/>
              <a:lumOff val="-261"/>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0F85625-548D-4363-BA33-C1EB90ABE9DF}">
      <dsp:nvSpPr>
        <dsp:cNvPr id="0" name=""/>
        <dsp:cNvSpPr/>
      </dsp:nvSpPr>
      <dsp:spPr>
        <a:xfrm>
          <a:off x="0" y="1567829"/>
          <a:ext cx="7633492" cy="78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Knowledge of AWS services and their integration.</a:t>
          </a:r>
        </a:p>
      </dsp:txBody>
      <dsp:txXfrm>
        <a:off x="0" y="1567829"/>
        <a:ext cx="7633492" cy="783580"/>
      </dsp:txXfrm>
    </dsp:sp>
    <dsp:sp modelId="{437E0B8A-F478-4FF8-BC12-C78EA05FCFE1}">
      <dsp:nvSpPr>
        <dsp:cNvPr id="0" name=""/>
        <dsp:cNvSpPr/>
      </dsp:nvSpPr>
      <dsp:spPr>
        <a:xfrm>
          <a:off x="0" y="2351409"/>
          <a:ext cx="7633492" cy="0"/>
        </a:xfrm>
        <a:prstGeom prst="line">
          <a:avLst/>
        </a:prstGeom>
        <a:gradFill rotWithShape="0">
          <a:gsLst>
            <a:gs pos="0">
              <a:schemeClr val="accent2">
                <a:hueOff val="-245438"/>
                <a:satOff val="19406"/>
                <a:lumOff val="-392"/>
                <a:alphaOff val="0"/>
                <a:tint val="96000"/>
                <a:lumMod val="104000"/>
              </a:schemeClr>
            </a:gs>
            <a:gs pos="100000">
              <a:schemeClr val="accent2">
                <a:hueOff val="-245438"/>
                <a:satOff val="19406"/>
                <a:lumOff val="-392"/>
                <a:alphaOff val="0"/>
                <a:shade val="84000"/>
                <a:lumMod val="84000"/>
              </a:schemeClr>
            </a:gs>
          </a:gsLst>
          <a:lin ang="5400000" scaled="0"/>
        </a:gradFill>
        <a:ln w="9525" cap="rnd" cmpd="sng" algn="ctr">
          <a:solidFill>
            <a:schemeClr val="accent2">
              <a:hueOff val="-245438"/>
              <a:satOff val="19406"/>
              <a:lumOff val="-3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9C034B8-C9B1-4B39-ACF1-562FE2F584AC}">
      <dsp:nvSpPr>
        <dsp:cNvPr id="0" name=""/>
        <dsp:cNvSpPr/>
      </dsp:nvSpPr>
      <dsp:spPr>
        <a:xfrm>
          <a:off x="0" y="2351409"/>
          <a:ext cx="7633492" cy="78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Understanding of cloud security and compliance requirements.</a:t>
          </a:r>
        </a:p>
      </dsp:txBody>
      <dsp:txXfrm>
        <a:off x="0" y="2351409"/>
        <a:ext cx="7633492" cy="783580"/>
      </dsp:txXfrm>
    </dsp:sp>
    <dsp:sp modelId="{D3DF50B7-BE68-4224-A6AB-9DC75BFB22B5}">
      <dsp:nvSpPr>
        <dsp:cNvPr id="0" name=""/>
        <dsp:cNvSpPr/>
      </dsp:nvSpPr>
      <dsp:spPr>
        <a:xfrm>
          <a:off x="0" y="3134990"/>
          <a:ext cx="7633492" cy="0"/>
        </a:xfrm>
        <a:prstGeom prst="line">
          <a:avLst/>
        </a:prstGeom>
        <a:gradFill rotWithShape="0">
          <a:gsLst>
            <a:gs pos="0">
              <a:schemeClr val="accent2">
                <a:hueOff val="-327250"/>
                <a:satOff val="25875"/>
                <a:lumOff val="-523"/>
                <a:alphaOff val="0"/>
                <a:tint val="96000"/>
                <a:lumMod val="104000"/>
              </a:schemeClr>
            </a:gs>
            <a:gs pos="100000">
              <a:schemeClr val="accent2">
                <a:hueOff val="-327250"/>
                <a:satOff val="25875"/>
                <a:lumOff val="-523"/>
                <a:alphaOff val="0"/>
                <a:shade val="84000"/>
                <a:lumMod val="84000"/>
              </a:schemeClr>
            </a:gs>
          </a:gsLst>
          <a:lin ang="5400000" scaled="0"/>
        </a:gradFill>
        <a:ln w="9525" cap="rnd" cmpd="sng" algn="ctr">
          <a:solidFill>
            <a:schemeClr val="accent2">
              <a:hueOff val="-327250"/>
              <a:satOff val="25875"/>
              <a:lumOff val="-523"/>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DDF65F8-E6F2-4156-A16C-51B0639EAFBF}">
      <dsp:nvSpPr>
        <dsp:cNvPr id="0" name=""/>
        <dsp:cNvSpPr/>
      </dsp:nvSpPr>
      <dsp:spPr>
        <a:xfrm>
          <a:off x="0" y="3134990"/>
          <a:ext cx="7633492" cy="78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Familiarity with scripting and automation using tools like Python and AWS CLI.</a:t>
          </a:r>
        </a:p>
      </dsp:txBody>
      <dsp:txXfrm>
        <a:off x="0" y="3134990"/>
        <a:ext cx="7633492" cy="783580"/>
      </dsp:txXfrm>
    </dsp:sp>
    <dsp:sp modelId="{719E4233-59FC-4738-859B-AC1EB37772AB}">
      <dsp:nvSpPr>
        <dsp:cNvPr id="0" name=""/>
        <dsp:cNvSpPr/>
      </dsp:nvSpPr>
      <dsp:spPr>
        <a:xfrm>
          <a:off x="0" y="3918570"/>
          <a:ext cx="7633492" cy="0"/>
        </a:xfrm>
        <a:prstGeom prst="line">
          <a:avLst/>
        </a:prstGeom>
        <a:gradFill rotWithShape="0">
          <a:gsLst>
            <a:gs pos="0">
              <a:schemeClr val="accent2">
                <a:hueOff val="-409063"/>
                <a:satOff val="32343"/>
                <a:lumOff val="-653"/>
                <a:alphaOff val="0"/>
                <a:tint val="96000"/>
                <a:lumMod val="104000"/>
              </a:schemeClr>
            </a:gs>
            <a:gs pos="100000">
              <a:schemeClr val="accent2">
                <a:hueOff val="-409063"/>
                <a:satOff val="32343"/>
                <a:lumOff val="-653"/>
                <a:alphaOff val="0"/>
                <a:shade val="84000"/>
                <a:lumMod val="84000"/>
              </a:schemeClr>
            </a:gs>
          </a:gsLst>
          <a:lin ang="5400000" scaled="0"/>
        </a:gradFill>
        <a:ln w="9525" cap="rnd" cmpd="sng" algn="ctr">
          <a:solidFill>
            <a:schemeClr val="accent2">
              <a:hueOff val="-409063"/>
              <a:satOff val="32343"/>
              <a:lumOff val="-653"/>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0140853-A6A6-4723-B0AC-0F219801936C}">
      <dsp:nvSpPr>
        <dsp:cNvPr id="0" name=""/>
        <dsp:cNvSpPr/>
      </dsp:nvSpPr>
      <dsp:spPr>
        <a:xfrm>
          <a:off x="0" y="3918570"/>
          <a:ext cx="7633492" cy="78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Ability to work with Linux operating systems and use Git for version control.</a:t>
          </a:r>
        </a:p>
      </dsp:txBody>
      <dsp:txXfrm>
        <a:off x="0" y="3918570"/>
        <a:ext cx="7633492" cy="783580"/>
      </dsp:txXfrm>
    </dsp:sp>
    <dsp:sp modelId="{CE6B293B-ADE4-4905-97F4-A697378DCD85}">
      <dsp:nvSpPr>
        <dsp:cNvPr id="0" name=""/>
        <dsp:cNvSpPr/>
      </dsp:nvSpPr>
      <dsp:spPr>
        <a:xfrm>
          <a:off x="0" y="4702150"/>
          <a:ext cx="763349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E22BCC0-8098-42E7-A373-F2E7E6CBC0BD}">
      <dsp:nvSpPr>
        <dsp:cNvPr id="0" name=""/>
        <dsp:cNvSpPr/>
      </dsp:nvSpPr>
      <dsp:spPr>
        <a:xfrm>
          <a:off x="0" y="4702150"/>
          <a:ext cx="7633492" cy="78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Project management skills using tools like Trello.</a:t>
          </a:r>
        </a:p>
      </dsp:txBody>
      <dsp:txXfrm>
        <a:off x="0" y="4702150"/>
        <a:ext cx="7633492" cy="7835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A8FAA-BD36-47B2-B44F-466B95ACA836}">
      <dsp:nvSpPr>
        <dsp:cNvPr id="0" name=""/>
        <dsp:cNvSpPr/>
      </dsp:nvSpPr>
      <dsp:spPr>
        <a:xfrm>
          <a:off x="0" y="0"/>
          <a:ext cx="8683752" cy="103597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Linux is a free and open-source operating system based on the Unix operating system. It was first released in 1991 by Linus Torvalds and has since become one of the most widely used operating systems in the world. Linux is known for its stability, security, and flexibility, and is widely used in servers, desktops, mobile devices, and other embedded systems.</a:t>
          </a:r>
        </a:p>
      </dsp:txBody>
      <dsp:txXfrm>
        <a:off x="30343" y="30343"/>
        <a:ext cx="7444643" cy="975289"/>
      </dsp:txXfrm>
    </dsp:sp>
    <dsp:sp modelId="{31D50A02-A94A-481E-B8C3-CD17532560E0}">
      <dsp:nvSpPr>
        <dsp:cNvPr id="0" name=""/>
        <dsp:cNvSpPr/>
      </dsp:nvSpPr>
      <dsp:spPr>
        <a:xfrm>
          <a:off x="648462" y="1179861"/>
          <a:ext cx="8683752" cy="103597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Linux is distributed under a variety of open-source licenses, which allows developers to access and modify the source code. This has led to a large community of developers who contribute to the development of Linux and its associated software.</a:t>
          </a:r>
        </a:p>
      </dsp:txBody>
      <dsp:txXfrm>
        <a:off x="678805" y="1210204"/>
        <a:ext cx="7301219" cy="975289"/>
      </dsp:txXfrm>
    </dsp:sp>
    <dsp:sp modelId="{1D3F0F9C-1D02-4582-AD6E-17216EE3EFE2}">
      <dsp:nvSpPr>
        <dsp:cNvPr id="0" name=""/>
        <dsp:cNvSpPr/>
      </dsp:nvSpPr>
      <dsp:spPr>
        <a:xfrm>
          <a:off x="1296924" y="2359723"/>
          <a:ext cx="8683752" cy="103597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Linux supports a wide range of hardware platforms and architectures, making it a versatile and adaptable operating system. It has a command-line interface (CLI) that allows users to interact with the system through text commands. Linux also has a graphical user interface (GUI) that provides a more user-friendly environment.</a:t>
          </a:r>
        </a:p>
      </dsp:txBody>
      <dsp:txXfrm>
        <a:off x="1327267" y="2390066"/>
        <a:ext cx="7301219" cy="975289"/>
      </dsp:txXfrm>
    </dsp:sp>
    <dsp:sp modelId="{85CE2FD2-8A5D-4E64-BC3F-B652EBB8C5C3}">
      <dsp:nvSpPr>
        <dsp:cNvPr id="0" name=""/>
        <dsp:cNvSpPr/>
      </dsp:nvSpPr>
      <dsp:spPr>
        <a:xfrm>
          <a:off x="1945386" y="3539584"/>
          <a:ext cx="8683752" cy="103597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Linux is composed of many different components, including the kernel, shell, utilities, and applications. The kernel is the core of the operating system and provides low-level services such as hardware management, process scheduling, and memory management. The shell is a command-line interpreter that provides a way for users to interact with the operating system. Utilities are programs that perform specific tasks, such as file management, text processing, and network communication. Applications are programs that are built on top of the operating system and provide specific functionality to users.</a:t>
          </a:r>
        </a:p>
      </dsp:txBody>
      <dsp:txXfrm>
        <a:off x="1975729" y="3569927"/>
        <a:ext cx="7301219" cy="975289"/>
      </dsp:txXfrm>
    </dsp:sp>
    <dsp:sp modelId="{90D775B3-F94F-424A-B975-B0B0FC9FB733}">
      <dsp:nvSpPr>
        <dsp:cNvPr id="0" name=""/>
        <dsp:cNvSpPr/>
      </dsp:nvSpPr>
      <dsp:spPr>
        <a:xfrm>
          <a:off x="2593848" y="4719446"/>
          <a:ext cx="8683752" cy="103597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Linux has many advantages over other operating systems, including its cost (it is free to use and distribute), its stability and security, and its flexibility and customizability. It is widely used in enterprise and cloud computing environments due to its ability to handle large workloads and its support for virtualization and containerization.</a:t>
          </a:r>
        </a:p>
      </dsp:txBody>
      <dsp:txXfrm>
        <a:off x="2624191" y="4749789"/>
        <a:ext cx="7301219" cy="975289"/>
      </dsp:txXfrm>
    </dsp:sp>
    <dsp:sp modelId="{31E9FAA6-0892-4891-B32F-8F153EAAAC42}">
      <dsp:nvSpPr>
        <dsp:cNvPr id="0" name=""/>
        <dsp:cNvSpPr/>
      </dsp:nvSpPr>
      <dsp:spPr>
        <a:xfrm>
          <a:off x="8010367" y="756837"/>
          <a:ext cx="673384" cy="6733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161878" y="756837"/>
        <a:ext cx="370362" cy="506721"/>
      </dsp:txXfrm>
    </dsp:sp>
    <dsp:sp modelId="{E10917C7-B87A-41FE-87D8-02B2EF2D3707}">
      <dsp:nvSpPr>
        <dsp:cNvPr id="0" name=""/>
        <dsp:cNvSpPr/>
      </dsp:nvSpPr>
      <dsp:spPr>
        <a:xfrm>
          <a:off x="8658829" y="1936699"/>
          <a:ext cx="673384" cy="6733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810340" y="1936699"/>
        <a:ext cx="370362" cy="506721"/>
      </dsp:txXfrm>
    </dsp:sp>
    <dsp:sp modelId="{B4A71CC0-24D9-4E9A-99E0-FE75C39944E7}">
      <dsp:nvSpPr>
        <dsp:cNvPr id="0" name=""/>
        <dsp:cNvSpPr/>
      </dsp:nvSpPr>
      <dsp:spPr>
        <a:xfrm>
          <a:off x="9307291" y="3099294"/>
          <a:ext cx="673384" cy="6733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458802" y="3099294"/>
        <a:ext cx="370362" cy="506721"/>
      </dsp:txXfrm>
    </dsp:sp>
    <dsp:sp modelId="{444B3EBD-7B4F-4D44-9D21-2B1DC2E0F310}">
      <dsp:nvSpPr>
        <dsp:cNvPr id="0" name=""/>
        <dsp:cNvSpPr/>
      </dsp:nvSpPr>
      <dsp:spPr>
        <a:xfrm>
          <a:off x="9955753" y="4290667"/>
          <a:ext cx="673384" cy="6733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10107264" y="4290667"/>
        <a:ext cx="370362" cy="5067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5CDD8-9D95-46DA-9AD6-A1555A194072}">
      <dsp:nvSpPr>
        <dsp:cNvPr id="0" name=""/>
        <dsp:cNvSpPr/>
      </dsp:nvSpPr>
      <dsp:spPr>
        <a:xfrm>
          <a:off x="1208" y="122523"/>
          <a:ext cx="4243287" cy="26944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AB5396-1ADA-404D-9A38-C319A2FD67B0}">
      <dsp:nvSpPr>
        <dsp:cNvPr id="0" name=""/>
        <dsp:cNvSpPr/>
      </dsp:nvSpPr>
      <dsp:spPr>
        <a:xfrm>
          <a:off x="472685" y="570425"/>
          <a:ext cx="4243287" cy="269448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0" i="0" kern="1200" baseline="0"/>
            <a:t>soft links (also known as symbolic links) </a:t>
          </a:r>
          <a:endParaRPr lang="en-US" sz="4300" kern="1200"/>
        </a:p>
      </dsp:txBody>
      <dsp:txXfrm>
        <a:off x="551604" y="649344"/>
        <a:ext cx="4085449" cy="2536649"/>
      </dsp:txXfrm>
    </dsp:sp>
    <dsp:sp modelId="{B574E833-17F6-4616-BAF6-11390D6B8405}">
      <dsp:nvSpPr>
        <dsp:cNvPr id="0" name=""/>
        <dsp:cNvSpPr/>
      </dsp:nvSpPr>
      <dsp:spPr>
        <a:xfrm>
          <a:off x="5187448" y="122523"/>
          <a:ext cx="4243287" cy="26944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9CE35-F0A3-4520-9DA9-B1724894FA2D}">
      <dsp:nvSpPr>
        <dsp:cNvPr id="0" name=""/>
        <dsp:cNvSpPr/>
      </dsp:nvSpPr>
      <dsp:spPr>
        <a:xfrm>
          <a:off x="5658925" y="570425"/>
          <a:ext cx="4243287" cy="269448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0" i="0" kern="1200" baseline="0"/>
            <a:t>hard links.</a:t>
          </a:r>
          <a:endParaRPr lang="en-US" sz="4300" kern="1200"/>
        </a:p>
      </dsp:txBody>
      <dsp:txXfrm>
        <a:off x="5737844" y="649344"/>
        <a:ext cx="4085449" cy="25366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848A8-6592-476C-86EC-AF5C0D44E554}">
      <dsp:nvSpPr>
        <dsp:cNvPr id="0" name=""/>
        <dsp:cNvSpPr/>
      </dsp:nvSpPr>
      <dsp:spPr>
        <a:xfrm>
          <a:off x="283650" y="829928"/>
          <a:ext cx="878185" cy="8781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656F6D-617A-48B5-8B0D-6FA3E2012D2C}">
      <dsp:nvSpPr>
        <dsp:cNvPr id="0" name=""/>
        <dsp:cNvSpPr/>
      </dsp:nvSpPr>
      <dsp:spPr>
        <a:xfrm>
          <a:off x="470804" y="1017083"/>
          <a:ext cx="503876" cy="5038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9D1966-440C-4480-962B-293DE3EDA170}">
      <dsp:nvSpPr>
        <dsp:cNvPr id="0" name=""/>
        <dsp:cNvSpPr/>
      </dsp:nvSpPr>
      <dsp:spPr>
        <a:xfrm>
          <a:off x="2918" y="1981647"/>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kern="1200"/>
            <a:t>Power-On Self Test (POST):          </a:t>
          </a:r>
          <a:endParaRPr lang="en-US" sz="1400" kern="1200"/>
        </a:p>
      </dsp:txBody>
      <dsp:txXfrm>
        <a:off x="2918" y="1981647"/>
        <a:ext cx="1439648" cy="575859"/>
      </dsp:txXfrm>
    </dsp:sp>
    <dsp:sp modelId="{A3E71062-29A2-4889-B2E8-9ED91FA36B5C}">
      <dsp:nvSpPr>
        <dsp:cNvPr id="0" name=""/>
        <dsp:cNvSpPr/>
      </dsp:nvSpPr>
      <dsp:spPr>
        <a:xfrm>
          <a:off x="1975237" y="829928"/>
          <a:ext cx="878185" cy="8781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E7F324-792D-473F-B70D-DFEC347E569F}">
      <dsp:nvSpPr>
        <dsp:cNvPr id="0" name=""/>
        <dsp:cNvSpPr/>
      </dsp:nvSpPr>
      <dsp:spPr>
        <a:xfrm>
          <a:off x="2162391" y="1017083"/>
          <a:ext cx="503876" cy="5038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D979EE-DF6C-4AFF-9F7E-4AE5E7A3EA8F}">
      <dsp:nvSpPr>
        <dsp:cNvPr id="0" name=""/>
        <dsp:cNvSpPr/>
      </dsp:nvSpPr>
      <dsp:spPr>
        <a:xfrm>
          <a:off x="1694505" y="1981647"/>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L" sz="1400" b="1" kern="1200"/>
            <a:t>Bootloader:  </a:t>
          </a:r>
          <a:r>
            <a:rPr lang="en-US" sz="1400" b="1" kern="1200"/>
            <a:t>           </a:t>
          </a:r>
          <a:endParaRPr lang="en-US" sz="1400" kern="1200"/>
        </a:p>
      </dsp:txBody>
      <dsp:txXfrm>
        <a:off x="1694505" y="1981647"/>
        <a:ext cx="1439648" cy="575859"/>
      </dsp:txXfrm>
    </dsp:sp>
    <dsp:sp modelId="{EDC50355-EBBA-491F-8D7B-9258EC5E8FA6}">
      <dsp:nvSpPr>
        <dsp:cNvPr id="0" name=""/>
        <dsp:cNvSpPr/>
      </dsp:nvSpPr>
      <dsp:spPr>
        <a:xfrm>
          <a:off x="3666824" y="829928"/>
          <a:ext cx="878185" cy="8781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382F4-B34A-4308-8F32-DAFE7586E99C}">
      <dsp:nvSpPr>
        <dsp:cNvPr id="0" name=""/>
        <dsp:cNvSpPr/>
      </dsp:nvSpPr>
      <dsp:spPr>
        <a:xfrm>
          <a:off x="3853978" y="1017083"/>
          <a:ext cx="503876" cy="5038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F67A96-F2BF-4228-8EFB-35549047EDC4}">
      <dsp:nvSpPr>
        <dsp:cNvPr id="0" name=""/>
        <dsp:cNvSpPr/>
      </dsp:nvSpPr>
      <dsp:spPr>
        <a:xfrm>
          <a:off x="3386092" y="1981647"/>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L" sz="1400" b="1" kern="1200"/>
            <a:t>Kernel loading:  </a:t>
          </a:r>
          <a:r>
            <a:rPr lang="en-US" sz="1400" b="1" kern="1200"/>
            <a:t>          </a:t>
          </a:r>
          <a:endParaRPr lang="en-US" sz="1400" kern="1200"/>
        </a:p>
      </dsp:txBody>
      <dsp:txXfrm>
        <a:off x="3386092" y="1981647"/>
        <a:ext cx="1439648" cy="575859"/>
      </dsp:txXfrm>
    </dsp:sp>
    <dsp:sp modelId="{4185A776-AF7B-4D99-A2AB-561FA25679FD}">
      <dsp:nvSpPr>
        <dsp:cNvPr id="0" name=""/>
        <dsp:cNvSpPr/>
      </dsp:nvSpPr>
      <dsp:spPr>
        <a:xfrm>
          <a:off x="5358411" y="829928"/>
          <a:ext cx="878185" cy="8781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2982E-602D-4D86-92DC-5C40DFC3615A}">
      <dsp:nvSpPr>
        <dsp:cNvPr id="0" name=""/>
        <dsp:cNvSpPr/>
      </dsp:nvSpPr>
      <dsp:spPr>
        <a:xfrm>
          <a:off x="5545565" y="1017083"/>
          <a:ext cx="503876" cy="5038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D6F875-B769-4BC8-87AC-6B9D371506A7}">
      <dsp:nvSpPr>
        <dsp:cNvPr id="0" name=""/>
        <dsp:cNvSpPr/>
      </dsp:nvSpPr>
      <dsp:spPr>
        <a:xfrm>
          <a:off x="5077679" y="1981647"/>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L" sz="1400" b="1" kern="1200"/>
            <a:t>Init process:  </a:t>
          </a:r>
          <a:r>
            <a:rPr lang="en-US" sz="1400" b="1" kern="1200"/>
            <a:t>         </a:t>
          </a:r>
          <a:endParaRPr lang="en-US" sz="1400" kern="1200"/>
        </a:p>
      </dsp:txBody>
      <dsp:txXfrm>
        <a:off x="5077679" y="1981647"/>
        <a:ext cx="1439648" cy="575859"/>
      </dsp:txXfrm>
    </dsp:sp>
    <dsp:sp modelId="{824DF338-A210-4528-A626-7C2597E757DF}">
      <dsp:nvSpPr>
        <dsp:cNvPr id="0" name=""/>
        <dsp:cNvSpPr/>
      </dsp:nvSpPr>
      <dsp:spPr>
        <a:xfrm>
          <a:off x="7049998" y="829928"/>
          <a:ext cx="878185" cy="87818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18D69F-B784-4DCF-B16D-D84819640AD2}">
      <dsp:nvSpPr>
        <dsp:cNvPr id="0" name=""/>
        <dsp:cNvSpPr/>
      </dsp:nvSpPr>
      <dsp:spPr>
        <a:xfrm>
          <a:off x="7237152" y="1017083"/>
          <a:ext cx="503876" cy="5038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B2438E-B651-4D65-9822-64E6EE95A166}">
      <dsp:nvSpPr>
        <dsp:cNvPr id="0" name=""/>
        <dsp:cNvSpPr/>
      </dsp:nvSpPr>
      <dsp:spPr>
        <a:xfrm>
          <a:off x="6769266" y="1981647"/>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L" sz="1400" b="1" kern="1200"/>
            <a:t>User login: </a:t>
          </a:r>
          <a:r>
            <a:rPr lang="en-US" sz="1400" b="1" kern="1200"/>
            <a:t>           </a:t>
          </a:r>
          <a:endParaRPr lang="en-US" sz="1400" kern="1200"/>
        </a:p>
      </dsp:txBody>
      <dsp:txXfrm>
        <a:off x="6769266" y="1981647"/>
        <a:ext cx="1439648" cy="575859"/>
      </dsp:txXfrm>
    </dsp:sp>
    <dsp:sp modelId="{E444D012-A6A3-42B1-8ECD-C33E754FC1E5}">
      <dsp:nvSpPr>
        <dsp:cNvPr id="0" name=""/>
        <dsp:cNvSpPr/>
      </dsp:nvSpPr>
      <dsp:spPr>
        <a:xfrm>
          <a:off x="8741585" y="829928"/>
          <a:ext cx="878185" cy="8781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280793-0034-4413-9C63-A48172FD47C5}">
      <dsp:nvSpPr>
        <dsp:cNvPr id="0" name=""/>
        <dsp:cNvSpPr/>
      </dsp:nvSpPr>
      <dsp:spPr>
        <a:xfrm>
          <a:off x="8928739" y="1017083"/>
          <a:ext cx="503876" cy="5038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F4CDEA-E40F-4EE4-A358-F4F6CD4DBF38}">
      <dsp:nvSpPr>
        <dsp:cNvPr id="0" name=""/>
        <dsp:cNvSpPr/>
      </dsp:nvSpPr>
      <dsp:spPr>
        <a:xfrm>
          <a:off x="8460853" y="1981647"/>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IL" sz="1400" b="1" kern="1200"/>
            <a:t>User space:</a:t>
          </a:r>
          <a:endParaRPr lang="en-US" sz="1400" kern="1200"/>
        </a:p>
      </dsp:txBody>
      <dsp:txXfrm>
        <a:off x="8460853" y="1981647"/>
        <a:ext cx="1439648" cy="5758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8F068-A4CF-41C2-85BC-B3A0E3CA735F}">
      <dsp:nvSpPr>
        <dsp:cNvPr id="0" name=""/>
        <dsp:cNvSpPr/>
      </dsp:nvSpPr>
      <dsp:spPr>
        <a:xfrm>
          <a:off x="0" y="3794902"/>
          <a:ext cx="9903417" cy="6225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L" sz="1100" kern="1200"/>
            <a:t>In summary, CentOS is a free, open-source version of Red Hat Enterprise Linux, while Red Hat Enterprise Linux is a commercial product that requires a subscription for updates and support. CentOS is community-driven and updated more frequently, while Red Hat is updated less frequently but has official support from Red Hat.</a:t>
          </a:r>
          <a:endParaRPr lang="en-US" sz="1100" kern="1200"/>
        </a:p>
      </dsp:txBody>
      <dsp:txXfrm>
        <a:off x="0" y="3794902"/>
        <a:ext cx="9903417" cy="622585"/>
      </dsp:txXfrm>
    </dsp:sp>
    <dsp:sp modelId="{16863A2C-D632-4B09-ACED-D3A1C71F31CB}">
      <dsp:nvSpPr>
        <dsp:cNvPr id="0" name=""/>
        <dsp:cNvSpPr/>
      </dsp:nvSpPr>
      <dsp:spPr>
        <a:xfrm rot="10800000">
          <a:off x="0" y="2846705"/>
          <a:ext cx="9903417" cy="957536"/>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L" sz="1100" kern="1200"/>
            <a:t>Systemd: CentOS and Red Hat use the same init system, systemd, for system management and service control.</a:t>
          </a:r>
          <a:endParaRPr lang="en-US" sz="1100" kern="1200"/>
        </a:p>
      </dsp:txBody>
      <dsp:txXfrm rot="10800000">
        <a:off x="0" y="2846705"/>
        <a:ext cx="9903417" cy="622178"/>
      </dsp:txXfrm>
    </dsp:sp>
    <dsp:sp modelId="{A5A72650-BCE8-4A61-B723-9AC95EF46364}">
      <dsp:nvSpPr>
        <dsp:cNvPr id="0" name=""/>
        <dsp:cNvSpPr/>
      </dsp:nvSpPr>
      <dsp:spPr>
        <a:xfrm rot="10800000">
          <a:off x="0" y="1898507"/>
          <a:ext cx="9903417" cy="957536"/>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L" sz="1100" kern="1200"/>
            <a:t>Package Manager: CentOS and Red Hat use the same package manager, Yum, for package management and updates.</a:t>
          </a:r>
          <a:endParaRPr lang="en-US" sz="1100" kern="1200"/>
        </a:p>
      </dsp:txBody>
      <dsp:txXfrm rot="10800000">
        <a:off x="0" y="1898507"/>
        <a:ext cx="9903417" cy="622178"/>
      </dsp:txXfrm>
    </dsp:sp>
    <dsp:sp modelId="{8930465E-F508-4DF0-8A3E-F9A8A663BD70}">
      <dsp:nvSpPr>
        <dsp:cNvPr id="0" name=""/>
        <dsp:cNvSpPr/>
      </dsp:nvSpPr>
      <dsp:spPr>
        <a:xfrm rot="10800000">
          <a:off x="0" y="950310"/>
          <a:ext cx="9903417" cy="957536"/>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L" sz="1100" kern="1200"/>
            <a:t>Package Availability: Some packages that are available in Red Hat Enterprise Linux are not available in CentOS. This is because Red Hat Enterprise Linux is a commercial product, and some packages are only available to paying customers.</a:t>
          </a:r>
          <a:endParaRPr lang="en-US" sz="1100" kern="1200"/>
        </a:p>
      </dsp:txBody>
      <dsp:txXfrm rot="10800000">
        <a:off x="0" y="950310"/>
        <a:ext cx="9903417" cy="622178"/>
      </dsp:txXfrm>
    </dsp:sp>
    <dsp:sp modelId="{BDB2C985-AEED-4581-A288-3619A5272193}">
      <dsp:nvSpPr>
        <dsp:cNvPr id="0" name=""/>
        <dsp:cNvSpPr/>
      </dsp:nvSpPr>
      <dsp:spPr>
        <a:xfrm rot="10800000">
          <a:off x="0" y="2112"/>
          <a:ext cx="9903417" cy="957536"/>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L" sz="1100" kern="1200"/>
            <a:t>Update Frequency: Red Hat Enterprise Linux is updated less frequently than CentOS. Red Hat updates are released every few years, while CentOS is updated more frequently.</a:t>
          </a:r>
          <a:endParaRPr lang="en-US" sz="1100" kern="1200"/>
        </a:p>
      </dsp:txBody>
      <dsp:txXfrm rot="10800000">
        <a:off x="0" y="2112"/>
        <a:ext cx="9903417" cy="622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926D8-1A30-40D8-8F37-43A926D3C641}">
      <dsp:nvSpPr>
        <dsp:cNvPr id="0" name=""/>
        <dsp:cNvSpPr/>
      </dsp:nvSpPr>
      <dsp:spPr>
        <a:xfrm>
          <a:off x="0" y="0"/>
          <a:ext cx="4993892" cy="1225634"/>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In terms of the connection between the programs you are studying and your future job, here is a breakdown:</a:t>
          </a:r>
        </a:p>
      </dsp:txBody>
      <dsp:txXfrm>
        <a:off x="35898" y="35898"/>
        <a:ext cx="3567770" cy="1153838"/>
      </dsp:txXfrm>
    </dsp:sp>
    <dsp:sp modelId="{ECA599F7-32C9-4A47-8BD2-E860F2FCD1AC}">
      <dsp:nvSpPr>
        <dsp:cNvPr id="0" name=""/>
        <dsp:cNvSpPr/>
      </dsp:nvSpPr>
      <dsp:spPr>
        <a:xfrm>
          <a:off x="418238" y="1448476"/>
          <a:ext cx="4993892" cy="1225634"/>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Linux: AWS is mostly based on Linux systems, and as such, understanding Linux commands and how to manage Linux-based systems will be crucial to work with AWS.</a:t>
          </a:r>
        </a:p>
      </dsp:txBody>
      <dsp:txXfrm>
        <a:off x="454136" y="1484374"/>
        <a:ext cx="3707195" cy="1153838"/>
      </dsp:txXfrm>
    </dsp:sp>
    <dsp:sp modelId="{AC87F5BE-5BBD-4A43-A653-A2F77E49C6C0}">
      <dsp:nvSpPr>
        <dsp:cNvPr id="0" name=""/>
        <dsp:cNvSpPr/>
      </dsp:nvSpPr>
      <dsp:spPr>
        <a:xfrm>
          <a:off x="830234" y="2896953"/>
          <a:ext cx="4993892" cy="1225634"/>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Git: Git is a version control system that is used to manage source code. It is an essential tool for developers and is frequently used with AWS for deployment, continuous integration, and continuous delivery.</a:t>
          </a:r>
        </a:p>
      </dsp:txBody>
      <dsp:txXfrm>
        <a:off x="866132" y="2932851"/>
        <a:ext cx="3713438" cy="1153838"/>
      </dsp:txXfrm>
    </dsp:sp>
    <dsp:sp modelId="{DC47B10C-6AAA-4598-8B7B-DE00BAD6E94F}">
      <dsp:nvSpPr>
        <dsp:cNvPr id="0" name=""/>
        <dsp:cNvSpPr/>
      </dsp:nvSpPr>
      <dsp:spPr>
        <a:xfrm>
          <a:off x="1248473" y="4345430"/>
          <a:ext cx="4993892" cy="1225634"/>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Python: Python is a popular scripting language, and it is commonly used with AWS services like AWS Lambda for serverless computing and automation.</a:t>
          </a:r>
        </a:p>
      </dsp:txBody>
      <dsp:txXfrm>
        <a:off x="1284371" y="4381328"/>
        <a:ext cx="3707195" cy="1153838"/>
      </dsp:txXfrm>
    </dsp:sp>
    <dsp:sp modelId="{E1A3F0BD-874B-42BB-97F6-4D888B9D4153}">
      <dsp:nvSpPr>
        <dsp:cNvPr id="0" name=""/>
        <dsp:cNvSpPr/>
      </dsp:nvSpPr>
      <dsp:spPr>
        <a:xfrm>
          <a:off x="4197230" y="938724"/>
          <a:ext cx="796662" cy="796662"/>
        </a:xfrm>
        <a:prstGeom prst="downArrow">
          <a:avLst>
            <a:gd name="adj1" fmla="val 55000"/>
            <a:gd name="adj2" fmla="val 45000"/>
          </a:avLst>
        </a:prstGeom>
        <a:solidFill>
          <a:schemeClr val="accent4">
            <a:alpha val="90000"/>
            <a:tint val="40000"/>
            <a:hueOff val="0"/>
            <a:satOff val="0"/>
            <a:lumOff val="0"/>
            <a:alphaOff val="0"/>
          </a:schemeClr>
        </a:solidFill>
        <a:ln w="9525"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76479" y="938724"/>
        <a:ext cx="438164" cy="599488"/>
      </dsp:txXfrm>
    </dsp:sp>
    <dsp:sp modelId="{CDD3075D-8B37-424C-972D-470F14DB3FE5}">
      <dsp:nvSpPr>
        <dsp:cNvPr id="0" name=""/>
        <dsp:cNvSpPr/>
      </dsp:nvSpPr>
      <dsp:spPr>
        <a:xfrm>
          <a:off x="4615469" y="2387201"/>
          <a:ext cx="796662" cy="796662"/>
        </a:xfrm>
        <a:prstGeom prst="downArrow">
          <a:avLst>
            <a:gd name="adj1" fmla="val 55000"/>
            <a:gd name="adj2" fmla="val 45000"/>
          </a:avLst>
        </a:prstGeom>
        <a:solidFill>
          <a:schemeClr val="accent4">
            <a:alpha val="90000"/>
            <a:tint val="40000"/>
            <a:hueOff val="0"/>
            <a:satOff val="0"/>
            <a:lumOff val="0"/>
            <a:alphaOff val="0"/>
          </a:schemeClr>
        </a:solidFill>
        <a:ln w="9525"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4718" y="2387201"/>
        <a:ext cx="438164" cy="599488"/>
      </dsp:txXfrm>
    </dsp:sp>
    <dsp:sp modelId="{1D0D9AEF-B948-4B59-BD4E-299C9CD79D2C}">
      <dsp:nvSpPr>
        <dsp:cNvPr id="0" name=""/>
        <dsp:cNvSpPr/>
      </dsp:nvSpPr>
      <dsp:spPr>
        <a:xfrm>
          <a:off x="5027465" y="3835678"/>
          <a:ext cx="796662" cy="796662"/>
        </a:xfrm>
        <a:prstGeom prst="downArrow">
          <a:avLst>
            <a:gd name="adj1" fmla="val 55000"/>
            <a:gd name="adj2" fmla="val 45000"/>
          </a:avLst>
        </a:prstGeom>
        <a:solidFill>
          <a:schemeClr val="accent4">
            <a:alpha val="90000"/>
            <a:tint val="40000"/>
            <a:hueOff val="0"/>
            <a:satOff val="0"/>
            <a:lumOff val="0"/>
            <a:alphaOff val="0"/>
          </a:schemeClr>
        </a:solidFill>
        <a:ln w="9525"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06714" y="3835678"/>
        <a:ext cx="438164" cy="5994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057A5-D92C-48AE-8AEF-8A16CA0F3BC5}">
      <dsp:nvSpPr>
        <dsp:cNvPr id="0" name=""/>
        <dsp:cNvSpPr/>
      </dsp:nvSpPr>
      <dsp:spPr>
        <a:xfrm>
          <a:off x="0" y="0"/>
          <a:ext cx="5137875" cy="1381759"/>
        </a:xfrm>
        <a:prstGeom prst="roundRect">
          <a:avLst>
            <a:gd name="adj" fmla="val 1000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AWS Fundamentals: This course will give you a strong foundation in AWS services, architecture, and security, which are crucial to work with AWS.</a:t>
          </a:r>
        </a:p>
      </dsp:txBody>
      <dsp:txXfrm>
        <a:off x="40470" y="40470"/>
        <a:ext cx="3646849" cy="1300819"/>
      </dsp:txXfrm>
    </dsp:sp>
    <dsp:sp modelId="{8E526D06-5952-4438-85DA-CF518D4BF2C6}">
      <dsp:nvSpPr>
        <dsp:cNvPr id="0" name=""/>
        <dsp:cNvSpPr/>
      </dsp:nvSpPr>
      <dsp:spPr>
        <a:xfrm>
          <a:off x="453341" y="1612053"/>
          <a:ext cx="5137875" cy="1381759"/>
        </a:xfrm>
        <a:prstGeom prst="roundRect">
          <a:avLst>
            <a:gd name="adj" fmla="val 10000"/>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Trello: Trello is a project management tool, and it can be used to manage AWS projects, track progress, and collaborate with team members.</a:t>
          </a:r>
        </a:p>
      </dsp:txBody>
      <dsp:txXfrm>
        <a:off x="493811" y="1652523"/>
        <a:ext cx="3705449" cy="1300819"/>
      </dsp:txXfrm>
    </dsp:sp>
    <dsp:sp modelId="{7BB60A92-77F7-46D6-BC49-BA80B2EE8239}">
      <dsp:nvSpPr>
        <dsp:cNvPr id="0" name=""/>
        <dsp:cNvSpPr/>
      </dsp:nvSpPr>
      <dsp:spPr>
        <a:xfrm>
          <a:off x="906683" y="3224106"/>
          <a:ext cx="5137875" cy="1381759"/>
        </a:xfrm>
        <a:prstGeom prst="roundRect">
          <a:avLst>
            <a:gd name="adj" fmla="val 10000"/>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CentOS: CentOS is a Linux distribution that is similar to Red Hat Enterprise Linux. It is a popular choice for running servers and can be used to host applications and services on AWS.</a:t>
          </a:r>
        </a:p>
      </dsp:txBody>
      <dsp:txXfrm>
        <a:off x="947153" y="3264576"/>
        <a:ext cx="3705449" cy="1300819"/>
      </dsp:txXfrm>
    </dsp:sp>
    <dsp:sp modelId="{3876160D-36C8-4BF1-B552-F1992616ADD8}">
      <dsp:nvSpPr>
        <dsp:cNvPr id="0" name=""/>
        <dsp:cNvSpPr/>
      </dsp:nvSpPr>
      <dsp:spPr>
        <a:xfrm>
          <a:off x="4239731" y="1047834"/>
          <a:ext cx="898143" cy="898143"/>
        </a:xfrm>
        <a:prstGeom prst="downArrow">
          <a:avLst>
            <a:gd name="adj1" fmla="val 55000"/>
            <a:gd name="adj2" fmla="val 45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41813" y="1047834"/>
        <a:ext cx="493979" cy="675853"/>
      </dsp:txXfrm>
    </dsp:sp>
    <dsp:sp modelId="{CFB7E799-8E06-47A7-B900-8C29AA8E6EDA}">
      <dsp:nvSpPr>
        <dsp:cNvPr id="0" name=""/>
        <dsp:cNvSpPr/>
      </dsp:nvSpPr>
      <dsp:spPr>
        <a:xfrm>
          <a:off x="4693073" y="2650675"/>
          <a:ext cx="898143" cy="898143"/>
        </a:xfrm>
        <a:prstGeom prst="downArrow">
          <a:avLst>
            <a:gd name="adj1" fmla="val 55000"/>
            <a:gd name="adj2" fmla="val 45000"/>
          </a:avLst>
        </a:prstGeom>
        <a:solidFill>
          <a:schemeClr val="accent5">
            <a:tint val="40000"/>
            <a:alpha val="90000"/>
            <a:hueOff val="-682488"/>
            <a:satOff val="-23066"/>
            <a:lumOff val="-1891"/>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95155" y="2650675"/>
        <a:ext cx="493979" cy="675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BE1AE-5AB9-4866-8C58-CDE8C8DD0DDF}">
      <dsp:nvSpPr>
        <dsp:cNvPr id="0" name=""/>
        <dsp:cNvSpPr/>
      </dsp:nvSpPr>
      <dsp:spPr>
        <a:xfrm>
          <a:off x="0" y="0"/>
          <a:ext cx="8433005" cy="957002"/>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Cloud Concepts: This topic covers the basics of cloud computing, including the benefits of cloud computing, cloud deployment models, and cloud service models. You should understand the difference between Infrastructure as a Service (IaaS), Platform as a Service (PaaS), and Software as a Service (SaaS).</a:t>
          </a:r>
        </a:p>
      </dsp:txBody>
      <dsp:txXfrm>
        <a:off x="28030" y="28030"/>
        <a:ext cx="7400324" cy="900942"/>
      </dsp:txXfrm>
    </dsp:sp>
    <dsp:sp modelId="{FCEFE251-E9DD-4BBC-8674-C98B92EA36A2}">
      <dsp:nvSpPr>
        <dsp:cNvPr id="0" name=""/>
        <dsp:cNvSpPr/>
      </dsp:nvSpPr>
      <dsp:spPr>
        <a:xfrm>
          <a:off x="744088" y="1116503"/>
          <a:ext cx="8433005" cy="957002"/>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AWS Global Infrastructure: This topic covers the regions and availability zones of AWS, as well as the global infrastructure that AWS uses to provide its services. You should be familiar with the various services and tools used to manage and monitor AWS infrastructure.</a:t>
          </a:r>
        </a:p>
      </dsp:txBody>
      <dsp:txXfrm>
        <a:off x="772118" y="1144533"/>
        <a:ext cx="7010805" cy="900942"/>
      </dsp:txXfrm>
    </dsp:sp>
    <dsp:sp modelId="{EEF1ABB2-EC06-4997-9FE7-2711C45574D8}">
      <dsp:nvSpPr>
        <dsp:cNvPr id="0" name=""/>
        <dsp:cNvSpPr/>
      </dsp:nvSpPr>
      <dsp:spPr>
        <a:xfrm>
          <a:off x="1488177" y="2233006"/>
          <a:ext cx="8433005" cy="957002"/>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AWS Core Services: This topic covers the core AWS services, including compute, storage, and database services. You should have a solid understanding of Amazon Elastic Compute Cloud (EC2), Amazon Simple Storage Service (S3), Amazon Relational Database Service (RDS), and Amazon DynamoDB.</a:t>
          </a:r>
        </a:p>
      </dsp:txBody>
      <dsp:txXfrm>
        <a:off x="1516207" y="2261036"/>
        <a:ext cx="7010805" cy="900942"/>
      </dsp:txXfrm>
    </dsp:sp>
    <dsp:sp modelId="{CE7FB287-830E-482B-919D-09B3FDBA04EE}">
      <dsp:nvSpPr>
        <dsp:cNvPr id="0" name=""/>
        <dsp:cNvSpPr/>
      </dsp:nvSpPr>
      <dsp:spPr>
        <a:xfrm>
          <a:off x="7810953" y="725727"/>
          <a:ext cx="622051" cy="622051"/>
        </a:xfrm>
        <a:prstGeom prst="downArrow">
          <a:avLst>
            <a:gd name="adj1" fmla="val 55000"/>
            <a:gd name="adj2" fmla="val 45000"/>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50914" y="725727"/>
        <a:ext cx="342129" cy="468093"/>
      </dsp:txXfrm>
    </dsp:sp>
    <dsp:sp modelId="{DD566E32-8870-488E-94EB-8BFC16A4E4D1}">
      <dsp:nvSpPr>
        <dsp:cNvPr id="0" name=""/>
        <dsp:cNvSpPr/>
      </dsp:nvSpPr>
      <dsp:spPr>
        <a:xfrm>
          <a:off x="8555042" y="1835850"/>
          <a:ext cx="622051" cy="622051"/>
        </a:xfrm>
        <a:prstGeom prst="downArrow">
          <a:avLst>
            <a:gd name="adj1" fmla="val 55000"/>
            <a:gd name="adj2" fmla="val 45000"/>
          </a:avLst>
        </a:prstGeom>
        <a:solidFill>
          <a:schemeClr val="dk2">
            <a:alpha val="90000"/>
            <a:tint val="40000"/>
            <a:hueOff val="0"/>
            <a:satOff val="0"/>
            <a:lumOff val="0"/>
            <a:alphaOff val="0"/>
          </a:schemeClr>
        </a:solidFill>
        <a:ln w="9525"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95003" y="1835850"/>
        <a:ext cx="342129" cy="4680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3E99E-5401-494C-90C7-E4DC216B0593}">
      <dsp:nvSpPr>
        <dsp:cNvPr id="0" name=""/>
        <dsp:cNvSpPr/>
      </dsp:nvSpPr>
      <dsp:spPr>
        <a:xfrm>
          <a:off x="0" y="0"/>
          <a:ext cx="8417905" cy="144018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AWS Security: </a:t>
          </a:r>
          <a:r>
            <a:rPr lang="en-US" sz="1600" kern="1200" dirty="0"/>
            <a:t>This topic covers the security and compliance aspects of AWS. You should have a good understanding of the shared responsibility model, security best practices, and AWS security services such as AWS Identity and Access Management (IAM), AWS Key Management Service (KMS), and AWS CloudTrail.</a:t>
          </a:r>
        </a:p>
      </dsp:txBody>
      <dsp:txXfrm>
        <a:off x="42181" y="42181"/>
        <a:ext cx="6863839" cy="1355818"/>
      </dsp:txXfrm>
    </dsp:sp>
    <dsp:sp modelId="{CD9361F3-E8E7-48CB-ADEA-2531BF378E77}">
      <dsp:nvSpPr>
        <dsp:cNvPr id="0" name=""/>
        <dsp:cNvSpPr/>
      </dsp:nvSpPr>
      <dsp:spPr>
        <a:xfrm>
          <a:off x="742756" y="1680210"/>
          <a:ext cx="8417905" cy="144018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AWS Billing and Pricing: This topic covers the AWS billing and pricing model, including the different pricing structures for various services, pricing models, and cost optimization techniques.</a:t>
          </a:r>
        </a:p>
      </dsp:txBody>
      <dsp:txXfrm>
        <a:off x="784937" y="1722391"/>
        <a:ext cx="6654669" cy="1355818"/>
      </dsp:txXfrm>
    </dsp:sp>
    <dsp:sp modelId="{15E1590B-1BAE-4865-9232-55E263BCEE0D}">
      <dsp:nvSpPr>
        <dsp:cNvPr id="0" name=""/>
        <dsp:cNvSpPr/>
      </dsp:nvSpPr>
      <dsp:spPr>
        <a:xfrm>
          <a:off x="1485512" y="3360420"/>
          <a:ext cx="8417905" cy="144018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AWS Support Services: This topic covers the AWS support options, including the different levels of support, the AWS Trusted Advisor service, and the AWS Support Center.</a:t>
          </a:r>
        </a:p>
      </dsp:txBody>
      <dsp:txXfrm>
        <a:off x="1527693" y="3402601"/>
        <a:ext cx="6654669" cy="1355818"/>
      </dsp:txXfrm>
    </dsp:sp>
    <dsp:sp modelId="{84084D86-CD3C-4376-9CE5-66FD74224CE0}">
      <dsp:nvSpPr>
        <dsp:cNvPr id="0" name=""/>
        <dsp:cNvSpPr/>
      </dsp:nvSpPr>
      <dsp:spPr>
        <a:xfrm>
          <a:off x="7481788" y="1092136"/>
          <a:ext cx="936117" cy="936117"/>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92414" y="1092136"/>
        <a:ext cx="514865" cy="704428"/>
      </dsp:txXfrm>
    </dsp:sp>
    <dsp:sp modelId="{4B0166B3-1214-4FBD-BCE2-5949C6E755C3}">
      <dsp:nvSpPr>
        <dsp:cNvPr id="0" name=""/>
        <dsp:cNvSpPr/>
      </dsp:nvSpPr>
      <dsp:spPr>
        <a:xfrm>
          <a:off x="8224544" y="2762745"/>
          <a:ext cx="936117" cy="936117"/>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35170" y="2762745"/>
        <a:ext cx="514865" cy="7044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84E5A8-38FB-4890-B56A-40D3E0701CC0}">
      <dsp:nvSpPr>
        <dsp:cNvPr id="0" name=""/>
        <dsp:cNvSpPr/>
      </dsp:nvSpPr>
      <dsp:spPr>
        <a:xfrm>
          <a:off x="364447" y="954803"/>
          <a:ext cx="1214594" cy="121459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BC4502-778D-4B22-B78D-B8F2D66A980C}">
      <dsp:nvSpPr>
        <dsp:cNvPr id="0" name=""/>
        <dsp:cNvSpPr/>
      </dsp:nvSpPr>
      <dsp:spPr>
        <a:xfrm>
          <a:off x="619511" y="1209868"/>
          <a:ext cx="704464" cy="7044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8D4D0D-95AC-46FB-9B66-DF161E096ABC}">
      <dsp:nvSpPr>
        <dsp:cNvPr id="0" name=""/>
        <dsp:cNvSpPr/>
      </dsp:nvSpPr>
      <dsp:spPr>
        <a:xfrm>
          <a:off x="1839311" y="954803"/>
          <a:ext cx="2862971" cy="1214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A public cloud is a cloud deployment model in which cloud resources are made available to the general public over the internet. Examples of public cloud providers include AWS, Microsoft Azure, and Google Cloud Platform.</a:t>
          </a:r>
        </a:p>
      </dsp:txBody>
      <dsp:txXfrm>
        <a:off x="1839311" y="954803"/>
        <a:ext cx="2862971" cy="1214594"/>
      </dsp:txXfrm>
    </dsp:sp>
    <dsp:sp modelId="{56F5B485-6BE0-4F7D-AF57-F1B7D27FFCE4}">
      <dsp:nvSpPr>
        <dsp:cNvPr id="0" name=""/>
        <dsp:cNvSpPr/>
      </dsp:nvSpPr>
      <dsp:spPr>
        <a:xfrm>
          <a:off x="5201134" y="954803"/>
          <a:ext cx="1214594" cy="121459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D357C0-FC0A-4DF1-BB29-1465CCC2064E}">
      <dsp:nvSpPr>
        <dsp:cNvPr id="0" name=""/>
        <dsp:cNvSpPr/>
      </dsp:nvSpPr>
      <dsp:spPr>
        <a:xfrm>
          <a:off x="5456199" y="1209868"/>
          <a:ext cx="704464" cy="7044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EFD68C-5681-4F24-9379-6CBC9BA0D588}">
      <dsp:nvSpPr>
        <dsp:cNvPr id="0" name=""/>
        <dsp:cNvSpPr/>
      </dsp:nvSpPr>
      <dsp:spPr>
        <a:xfrm>
          <a:off x="6675998" y="954803"/>
          <a:ext cx="2862971" cy="1214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Public cloud providers, such as AWS, Google Cloud, and Microsoft Azure, provide on-demand computing resources and services to the general public over the internet. These resources include compute power, storage, networking, and other services, which customers can use to build, deploy, and run their applications and services.</a:t>
          </a:r>
        </a:p>
      </dsp:txBody>
      <dsp:txXfrm>
        <a:off x="6675998" y="954803"/>
        <a:ext cx="2862971" cy="12145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26CFF-251D-4E66-B946-3D23A5FDD3C1}">
      <dsp:nvSpPr>
        <dsp:cNvPr id="0" name=""/>
        <dsp:cNvSpPr/>
      </dsp:nvSpPr>
      <dsp:spPr>
        <a:xfrm>
          <a:off x="0" y="0"/>
          <a:ext cx="7922734" cy="6873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is a cost management tool offered by AWS that allows you to set custom cost and usage budgets for your AWS resources and receive alerts when you exceed them. This can help you monitor and control your costs and take action to avoid unexpected expenses.</a:t>
          </a:r>
        </a:p>
      </dsp:txBody>
      <dsp:txXfrm>
        <a:off x="20131" y="20131"/>
        <a:ext cx="7122979" cy="647062"/>
      </dsp:txXfrm>
    </dsp:sp>
    <dsp:sp modelId="{7B1DDC4D-17D1-4B70-BB16-3BF64319DCC9}">
      <dsp:nvSpPr>
        <dsp:cNvPr id="0" name=""/>
        <dsp:cNvSpPr/>
      </dsp:nvSpPr>
      <dsp:spPr>
        <a:xfrm>
          <a:off x="663529" y="812292"/>
          <a:ext cx="7922734" cy="6873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With AWS Budgets, you can set monthly or quarterly budgets for individual cost categories or specific services and receive notifications when you reach a certain percentage of your budget. You can also set custom usage budgets based on usage metrics, such as the number of API requests or data transfer volume and receive alerts when you reach a certain percentage of your budgeted usage.</a:t>
          </a:r>
        </a:p>
      </dsp:txBody>
      <dsp:txXfrm>
        <a:off x="683660" y="832423"/>
        <a:ext cx="6772182" cy="647062"/>
      </dsp:txXfrm>
    </dsp:sp>
    <dsp:sp modelId="{4B5643C8-9012-4F5F-8B62-21E6DAB7769D}">
      <dsp:nvSpPr>
        <dsp:cNvPr id="0" name=""/>
        <dsp:cNvSpPr/>
      </dsp:nvSpPr>
      <dsp:spPr>
        <a:xfrm>
          <a:off x="1317154" y="1624584"/>
          <a:ext cx="7922734" cy="6873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Additionally, AWS Budgets allows you to create custom reports to track your spending and usage over time and compare your actual costs to your budgeted costs. This can help you identify areas where you may be overspending and take action to optimize your usage and reduce costs.</a:t>
          </a:r>
        </a:p>
      </dsp:txBody>
      <dsp:txXfrm>
        <a:off x="1337285" y="1644715"/>
        <a:ext cx="6782086" cy="647062"/>
      </dsp:txXfrm>
    </dsp:sp>
    <dsp:sp modelId="{96F4112E-CC4D-48E8-A101-205455B79764}">
      <dsp:nvSpPr>
        <dsp:cNvPr id="0" name=""/>
        <dsp:cNvSpPr/>
      </dsp:nvSpPr>
      <dsp:spPr>
        <a:xfrm>
          <a:off x="1980683" y="2436876"/>
          <a:ext cx="7922734" cy="6873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AWS Budgets is available for free and can be accessed through the AWS Management Console or the AWS Cost Management API. It is compatible with all AWS services and can be used with multiple AWS accounts, making it a useful tool for managing costs across your entire organization.</a:t>
          </a:r>
        </a:p>
      </dsp:txBody>
      <dsp:txXfrm>
        <a:off x="2000814" y="2457007"/>
        <a:ext cx="6772182" cy="647062"/>
      </dsp:txXfrm>
    </dsp:sp>
    <dsp:sp modelId="{456E7F97-8CA5-438E-8097-1E8CFDC2AC91}">
      <dsp:nvSpPr>
        <dsp:cNvPr id="0" name=""/>
        <dsp:cNvSpPr/>
      </dsp:nvSpPr>
      <dsp:spPr>
        <a:xfrm>
          <a:off x="7475973" y="526427"/>
          <a:ext cx="446760" cy="446760"/>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576494" y="526427"/>
        <a:ext cx="245718" cy="336187"/>
      </dsp:txXfrm>
    </dsp:sp>
    <dsp:sp modelId="{0A3A3D93-1EA5-4A4B-90A6-37740B4E0709}">
      <dsp:nvSpPr>
        <dsp:cNvPr id="0" name=""/>
        <dsp:cNvSpPr/>
      </dsp:nvSpPr>
      <dsp:spPr>
        <a:xfrm>
          <a:off x="8139502" y="1338720"/>
          <a:ext cx="446760" cy="446760"/>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240023" y="1338720"/>
        <a:ext cx="245718" cy="336187"/>
      </dsp:txXfrm>
    </dsp:sp>
    <dsp:sp modelId="{DC3EF810-E8BD-45A6-A52D-A7082C6492D2}">
      <dsp:nvSpPr>
        <dsp:cNvPr id="0" name=""/>
        <dsp:cNvSpPr/>
      </dsp:nvSpPr>
      <dsp:spPr>
        <a:xfrm>
          <a:off x="8793128" y="2151012"/>
          <a:ext cx="446760" cy="446760"/>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893649" y="2151012"/>
        <a:ext cx="245718" cy="3361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E23BE-E182-4789-BEAA-DA2657D2AA85}">
      <dsp:nvSpPr>
        <dsp:cNvPr id="0" name=""/>
        <dsp:cNvSpPr/>
      </dsp:nvSpPr>
      <dsp:spPr>
        <a:xfrm>
          <a:off x="0" y="67200"/>
          <a:ext cx="9903419" cy="795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Before deploying applications to cloud, it is necessary to consider your business requirements. Following are the issues one must have to think about:</a:t>
          </a:r>
        </a:p>
      </dsp:txBody>
      <dsp:txXfrm>
        <a:off x="38838" y="106038"/>
        <a:ext cx="9825743" cy="717924"/>
      </dsp:txXfrm>
    </dsp:sp>
    <dsp:sp modelId="{B3ED4265-EB3A-4848-A8FB-999F539ABE24}">
      <dsp:nvSpPr>
        <dsp:cNvPr id="0" name=""/>
        <dsp:cNvSpPr/>
      </dsp:nvSpPr>
      <dsp:spPr>
        <a:xfrm>
          <a:off x="0" y="862800"/>
          <a:ext cx="9903419" cy="219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434"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Data Security and Privacy Requirement</a:t>
          </a:r>
        </a:p>
        <a:p>
          <a:pPr marL="171450" lvl="1" indent="-171450" algn="l" defTabSz="711200">
            <a:lnSpc>
              <a:spcPct val="90000"/>
            </a:lnSpc>
            <a:spcBef>
              <a:spcPct val="0"/>
            </a:spcBef>
            <a:spcAft>
              <a:spcPct val="20000"/>
            </a:spcAft>
            <a:buChar char="•"/>
          </a:pPr>
          <a:r>
            <a:rPr lang="en-US" sz="1600" kern="1200"/>
            <a:t>Budget Requirements</a:t>
          </a:r>
        </a:p>
        <a:p>
          <a:pPr marL="171450" lvl="1" indent="-171450" algn="l" defTabSz="711200">
            <a:lnSpc>
              <a:spcPct val="90000"/>
            </a:lnSpc>
            <a:spcBef>
              <a:spcPct val="0"/>
            </a:spcBef>
            <a:spcAft>
              <a:spcPct val="20000"/>
            </a:spcAft>
            <a:buChar char="•"/>
          </a:pPr>
          <a:r>
            <a:rPr lang="en-US" sz="1600" kern="1200"/>
            <a:t>Type of cloud - public, private or hybrid</a:t>
          </a:r>
        </a:p>
        <a:p>
          <a:pPr marL="171450" lvl="1" indent="-171450" algn="l" defTabSz="711200">
            <a:lnSpc>
              <a:spcPct val="90000"/>
            </a:lnSpc>
            <a:spcBef>
              <a:spcPct val="0"/>
            </a:spcBef>
            <a:spcAft>
              <a:spcPct val="20000"/>
            </a:spcAft>
            <a:buChar char="•"/>
          </a:pPr>
          <a:r>
            <a:rPr lang="en-US" sz="1600" kern="1200"/>
            <a:t>Data backup requirements</a:t>
          </a:r>
        </a:p>
        <a:p>
          <a:pPr marL="171450" lvl="1" indent="-171450" algn="l" defTabSz="711200">
            <a:lnSpc>
              <a:spcPct val="90000"/>
            </a:lnSpc>
            <a:spcBef>
              <a:spcPct val="0"/>
            </a:spcBef>
            <a:spcAft>
              <a:spcPct val="20000"/>
            </a:spcAft>
            <a:buChar char="•"/>
          </a:pPr>
          <a:r>
            <a:rPr lang="en-US" sz="1600" kern="1200"/>
            <a:t>Training requirements</a:t>
          </a:r>
        </a:p>
        <a:p>
          <a:pPr marL="171450" lvl="1" indent="-171450" algn="l" defTabSz="711200">
            <a:lnSpc>
              <a:spcPct val="90000"/>
            </a:lnSpc>
            <a:spcBef>
              <a:spcPct val="0"/>
            </a:spcBef>
            <a:spcAft>
              <a:spcPct val="20000"/>
            </a:spcAft>
            <a:buChar char="•"/>
          </a:pPr>
          <a:r>
            <a:rPr lang="en-US" sz="1600" kern="1200"/>
            <a:t>Dashboard and reporting requirements</a:t>
          </a:r>
        </a:p>
        <a:p>
          <a:pPr marL="171450" lvl="1" indent="-171450" algn="l" defTabSz="711200">
            <a:lnSpc>
              <a:spcPct val="90000"/>
            </a:lnSpc>
            <a:spcBef>
              <a:spcPct val="0"/>
            </a:spcBef>
            <a:spcAft>
              <a:spcPct val="20000"/>
            </a:spcAft>
            <a:buChar char="•"/>
          </a:pPr>
          <a:r>
            <a:rPr lang="en-US" sz="1600" kern="1200"/>
            <a:t>Client access requirements</a:t>
          </a:r>
        </a:p>
        <a:p>
          <a:pPr marL="171450" lvl="1" indent="-171450" algn="l" defTabSz="711200">
            <a:lnSpc>
              <a:spcPct val="90000"/>
            </a:lnSpc>
            <a:spcBef>
              <a:spcPct val="0"/>
            </a:spcBef>
            <a:spcAft>
              <a:spcPct val="20000"/>
            </a:spcAft>
            <a:buChar char="•"/>
          </a:pPr>
          <a:r>
            <a:rPr lang="en-US" sz="1600" kern="1200"/>
            <a:t>Data export requirements</a:t>
          </a:r>
        </a:p>
      </dsp:txBody>
      <dsp:txXfrm>
        <a:off x="0" y="862800"/>
        <a:ext cx="9903419" cy="21942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D28A9-586C-46B4-959C-F172B3BCB32C}">
      <dsp:nvSpPr>
        <dsp:cNvPr id="0" name=""/>
        <dsp:cNvSpPr/>
      </dsp:nvSpPr>
      <dsp:spPr>
        <a:xfrm>
          <a:off x="1025775" y="492977"/>
          <a:ext cx="815637" cy="7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7BFE6E-95A7-4BD3-8A98-CA7A76D19C0B}">
      <dsp:nvSpPr>
        <dsp:cNvPr id="0" name=""/>
        <dsp:cNvSpPr/>
      </dsp:nvSpPr>
      <dsp:spPr>
        <a:xfrm>
          <a:off x="1890350" y="424432"/>
          <a:ext cx="93798" cy="176349"/>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9D4A9E-A83E-4397-BA59-CCAACA373CB0}">
      <dsp:nvSpPr>
        <dsp:cNvPr id="0" name=""/>
        <dsp:cNvSpPr/>
      </dsp:nvSpPr>
      <dsp:spPr>
        <a:xfrm>
          <a:off x="516760" y="85952"/>
          <a:ext cx="814121" cy="81412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92" tIns="31592" rIns="31592" bIns="31592" numCol="1" spcCol="1270" anchor="ctr" anchorCtr="0">
          <a:noAutofit/>
        </a:bodyPr>
        <a:lstStyle/>
        <a:p>
          <a:pPr marL="0" lvl="0" indent="0" algn="ctr" defTabSz="1600200">
            <a:lnSpc>
              <a:spcPct val="90000"/>
            </a:lnSpc>
            <a:spcBef>
              <a:spcPct val="0"/>
            </a:spcBef>
            <a:spcAft>
              <a:spcPct val="35000"/>
            </a:spcAft>
            <a:buNone/>
          </a:pPr>
          <a:r>
            <a:rPr lang="en-US" sz="3600" kern="1200"/>
            <a:t>1</a:t>
          </a:r>
        </a:p>
      </dsp:txBody>
      <dsp:txXfrm>
        <a:off x="635985" y="205177"/>
        <a:ext cx="575671" cy="575671"/>
      </dsp:txXfrm>
    </dsp:sp>
    <dsp:sp modelId="{F5A89AE4-CA52-4ED3-8537-954FFDF2EB69}">
      <dsp:nvSpPr>
        <dsp:cNvPr id="0" name=""/>
        <dsp:cNvSpPr/>
      </dsp:nvSpPr>
      <dsp:spPr>
        <a:xfrm>
          <a:off x="6229" y="1065673"/>
          <a:ext cx="1835183" cy="28869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61" tIns="165100" rIns="144761" bIns="165100" numCol="1" spcCol="1270" anchor="t" anchorCtr="0">
          <a:noAutofit/>
        </a:bodyPr>
        <a:lstStyle/>
        <a:p>
          <a:pPr marL="0" lvl="0" indent="0" algn="l" defTabSz="488950">
            <a:lnSpc>
              <a:spcPct val="90000"/>
            </a:lnSpc>
            <a:spcBef>
              <a:spcPct val="0"/>
            </a:spcBef>
            <a:spcAft>
              <a:spcPct val="35000"/>
            </a:spcAft>
            <a:buNone/>
          </a:pPr>
          <a:r>
            <a:rPr lang="en-US" sz="1100" kern="1200"/>
            <a:t>Exam format: The AWS Certified Cloud Practitioner exam is a multiple-choice exam consisting of 65 questions that must be completed within 90 minutes. The exam is available in multiple languages and can be taken online or in-person at an authorized testing center.</a:t>
          </a:r>
        </a:p>
      </dsp:txBody>
      <dsp:txXfrm>
        <a:off x="6229" y="1432710"/>
        <a:ext cx="1835183" cy="2519937"/>
      </dsp:txXfrm>
    </dsp:sp>
    <dsp:sp modelId="{FC29F951-FABF-47B1-9856-879EC46A7440}">
      <dsp:nvSpPr>
        <dsp:cNvPr id="0" name=""/>
        <dsp:cNvSpPr/>
      </dsp:nvSpPr>
      <dsp:spPr>
        <a:xfrm>
          <a:off x="2045321" y="492977"/>
          <a:ext cx="1835183" cy="7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3A2A58-3EDD-4FDA-B715-16B981E2B461}">
      <dsp:nvSpPr>
        <dsp:cNvPr id="0" name=""/>
        <dsp:cNvSpPr/>
      </dsp:nvSpPr>
      <dsp:spPr>
        <a:xfrm>
          <a:off x="3929443" y="424432"/>
          <a:ext cx="93798" cy="176349"/>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6BE156-549C-4DD0-BA78-40A73496B202}">
      <dsp:nvSpPr>
        <dsp:cNvPr id="0" name=""/>
        <dsp:cNvSpPr/>
      </dsp:nvSpPr>
      <dsp:spPr>
        <a:xfrm>
          <a:off x="2555853" y="85952"/>
          <a:ext cx="814121" cy="81412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92" tIns="31592" rIns="31592" bIns="31592" numCol="1" spcCol="1270" anchor="ctr" anchorCtr="0">
          <a:noAutofit/>
        </a:bodyPr>
        <a:lstStyle/>
        <a:p>
          <a:pPr marL="0" lvl="0" indent="0" algn="ctr" defTabSz="1600200">
            <a:lnSpc>
              <a:spcPct val="90000"/>
            </a:lnSpc>
            <a:spcBef>
              <a:spcPct val="0"/>
            </a:spcBef>
            <a:spcAft>
              <a:spcPct val="35000"/>
            </a:spcAft>
            <a:buNone/>
          </a:pPr>
          <a:r>
            <a:rPr lang="en-US" sz="3600" kern="1200"/>
            <a:t>2</a:t>
          </a:r>
        </a:p>
      </dsp:txBody>
      <dsp:txXfrm>
        <a:off x="2675078" y="205177"/>
        <a:ext cx="575671" cy="575671"/>
      </dsp:txXfrm>
    </dsp:sp>
    <dsp:sp modelId="{47E6D578-74FA-41C3-A328-02366B46A175}">
      <dsp:nvSpPr>
        <dsp:cNvPr id="0" name=""/>
        <dsp:cNvSpPr/>
      </dsp:nvSpPr>
      <dsp:spPr>
        <a:xfrm>
          <a:off x="2045321" y="1065673"/>
          <a:ext cx="1835183" cy="28869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61" tIns="165100" rIns="144761" bIns="165100" numCol="1" spcCol="1270" anchor="t" anchorCtr="0">
          <a:noAutofit/>
        </a:bodyPr>
        <a:lstStyle/>
        <a:p>
          <a:pPr marL="0" lvl="0" indent="0" algn="l" defTabSz="488950">
            <a:lnSpc>
              <a:spcPct val="90000"/>
            </a:lnSpc>
            <a:spcBef>
              <a:spcPct val="0"/>
            </a:spcBef>
            <a:spcAft>
              <a:spcPct val="35000"/>
            </a:spcAft>
            <a:buNone/>
          </a:pPr>
          <a:r>
            <a:rPr lang="en-US" sz="1100" kern="1200"/>
            <a:t>Exam content: The exam covers four domains: Cloud Concepts (28%), Security and Compliance (24%), Technology (36%), and Billing and Pricing (12%). It's important to have a strong understanding of these domains and the specific topics covered in each.</a:t>
          </a:r>
        </a:p>
      </dsp:txBody>
      <dsp:txXfrm>
        <a:off x="2045321" y="1432710"/>
        <a:ext cx="1835183" cy="2519937"/>
      </dsp:txXfrm>
    </dsp:sp>
    <dsp:sp modelId="{957B27B4-BF6F-4B96-A7F1-C450BED7AB31}">
      <dsp:nvSpPr>
        <dsp:cNvPr id="0" name=""/>
        <dsp:cNvSpPr/>
      </dsp:nvSpPr>
      <dsp:spPr>
        <a:xfrm>
          <a:off x="4084414" y="492977"/>
          <a:ext cx="1835183" cy="7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6A29B5-5C48-464E-B1CF-505ED7207CA6}">
      <dsp:nvSpPr>
        <dsp:cNvPr id="0" name=""/>
        <dsp:cNvSpPr/>
      </dsp:nvSpPr>
      <dsp:spPr>
        <a:xfrm>
          <a:off x="5968536" y="424432"/>
          <a:ext cx="93798" cy="176349"/>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24E2B2-8BC3-4AD6-9697-601E7019AB56}">
      <dsp:nvSpPr>
        <dsp:cNvPr id="0" name=""/>
        <dsp:cNvSpPr/>
      </dsp:nvSpPr>
      <dsp:spPr>
        <a:xfrm>
          <a:off x="4594945" y="85952"/>
          <a:ext cx="814121" cy="81412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92" tIns="31592" rIns="31592" bIns="31592" numCol="1" spcCol="1270" anchor="ctr" anchorCtr="0">
          <a:noAutofit/>
        </a:bodyPr>
        <a:lstStyle/>
        <a:p>
          <a:pPr marL="0" lvl="0" indent="0" algn="ctr" defTabSz="1600200">
            <a:lnSpc>
              <a:spcPct val="90000"/>
            </a:lnSpc>
            <a:spcBef>
              <a:spcPct val="0"/>
            </a:spcBef>
            <a:spcAft>
              <a:spcPct val="35000"/>
            </a:spcAft>
            <a:buNone/>
          </a:pPr>
          <a:r>
            <a:rPr lang="en-US" sz="3600" kern="1200"/>
            <a:t>3</a:t>
          </a:r>
        </a:p>
      </dsp:txBody>
      <dsp:txXfrm>
        <a:off x="4714170" y="205177"/>
        <a:ext cx="575671" cy="575671"/>
      </dsp:txXfrm>
    </dsp:sp>
    <dsp:sp modelId="{66350474-6171-4CF1-AF55-39673B4640F4}">
      <dsp:nvSpPr>
        <dsp:cNvPr id="0" name=""/>
        <dsp:cNvSpPr/>
      </dsp:nvSpPr>
      <dsp:spPr>
        <a:xfrm>
          <a:off x="4084414" y="1065673"/>
          <a:ext cx="1835183" cy="28869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61" tIns="165100" rIns="144761" bIns="165100" numCol="1" spcCol="1270" anchor="t" anchorCtr="0">
          <a:noAutofit/>
        </a:bodyPr>
        <a:lstStyle/>
        <a:p>
          <a:pPr marL="0" lvl="0" indent="0" algn="l" defTabSz="488950">
            <a:lnSpc>
              <a:spcPct val="90000"/>
            </a:lnSpc>
            <a:spcBef>
              <a:spcPct val="0"/>
            </a:spcBef>
            <a:spcAft>
              <a:spcPct val="35000"/>
            </a:spcAft>
            <a:buNone/>
          </a:pPr>
          <a:r>
            <a:rPr lang="en-US" sz="1100" kern="1200"/>
            <a:t>Practice exams: As I mentioned earlier, taking practice exams is a great way to prepare for the real exam. Practice exams can help you identify areas where you need more study and get a feel for the format and types of questions that will be on the actual exam.</a:t>
          </a:r>
        </a:p>
      </dsp:txBody>
      <dsp:txXfrm>
        <a:off x="4084414" y="1432710"/>
        <a:ext cx="1835183" cy="2519937"/>
      </dsp:txXfrm>
    </dsp:sp>
    <dsp:sp modelId="{B665AE33-8FF9-4323-9598-510B6DC0E70A}">
      <dsp:nvSpPr>
        <dsp:cNvPr id="0" name=""/>
        <dsp:cNvSpPr/>
      </dsp:nvSpPr>
      <dsp:spPr>
        <a:xfrm>
          <a:off x="6123507" y="492977"/>
          <a:ext cx="1835183" cy="7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151135-D988-465A-9546-6136BAA48A8C}">
      <dsp:nvSpPr>
        <dsp:cNvPr id="0" name=""/>
        <dsp:cNvSpPr/>
      </dsp:nvSpPr>
      <dsp:spPr>
        <a:xfrm>
          <a:off x="8007629" y="424432"/>
          <a:ext cx="93798" cy="176349"/>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FB07AD-41EE-47C8-A2B6-69A1C9EB2E24}">
      <dsp:nvSpPr>
        <dsp:cNvPr id="0" name=""/>
        <dsp:cNvSpPr/>
      </dsp:nvSpPr>
      <dsp:spPr>
        <a:xfrm>
          <a:off x="6634038" y="85952"/>
          <a:ext cx="814121" cy="81412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92" tIns="31592" rIns="31592" bIns="31592" numCol="1" spcCol="1270" anchor="ctr" anchorCtr="0">
          <a:noAutofit/>
        </a:bodyPr>
        <a:lstStyle/>
        <a:p>
          <a:pPr marL="0" lvl="0" indent="0" algn="ctr" defTabSz="1600200">
            <a:lnSpc>
              <a:spcPct val="90000"/>
            </a:lnSpc>
            <a:spcBef>
              <a:spcPct val="0"/>
            </a:spcBef>
            <a:spcAft>
              <a:spcPct val="35000"/>
            </a:spcAft>
            <a:buNone/>
          </a:pPr>
          <a:r>
            <a:rPr lang="en-US" sz="3600" kern="1200"/>
            <a:t>4</a:t>
          </a:r>
        </a:p>
      </dsp:txBody>
      <dsp:txXfrm>
        <a:off x="6753263" y="205177"/>
        <a:ext cx="575671" cy="575671"/>
      </dsp:txXfrm>
    </dsp:sp>
    <dsp:sp modelId="{6D135FD7-D9FD-4510-B3EE-2CC651F5C885}">
      <dsp:nvSpPr>
        <dsp:cNvPr id="0" name=""/>
        <dsp:cNvSpPr/>
      </dsp:nvSpPr>
      <dsp:spPr>
        <a:xfrm>
          <a:off x="6123507" y="1065673"/>
          <a:ext cx="1835183" cy="28869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61" tIns="165100" rIns="144761" bIns="165100" numCol="1" spcCol="1270" anchor="t" anchorCtr="0">
          <a:noAutofit/>
        </a:bodyPr>
        <a:lstStyle/>
        <a:p>
          <a:pPr marL="0" lvl="0" indent="0" algn="l" defTabSz="488950">
            <a:lnSpc>
              <a:spcPct val="90000"/>
            </a:lnSpc>
            <a:spcBef>
              <a:spcPct val="0"/>
            </a:spcBef>
            <a:spcAft>
              <a:spcPct val="35000"/>
            </a:spcAft>
            <a:buNone/>
          </a:pPr>
          <a:r>
            <a:rPr lang="en-US" sz="1100" kern="1200"/>
            <a:t>Exam preparation resources: AWS provides a variety of preparation resources, including study guides, sample questions, and whitepapers. These resources can help you prepare for the exam and deepen your understanding of AWS services and concepts.</a:t>
          </a:r>
        </a:p>
      </dsp:txBody>
      <dsp:txXfrm>
        <a:off x="6123507" y="1432710"/>
        <a:ext cx="1835183" cy="2519937"/>
      </dsp:txXfrm>
    </dsp:sp>
    <dsp:sp modelId="{AEA3EFE1-1046-4B13-A8D6-125D1657593E}">
      <dsp:nvSpPr>
        <dsp:cNvPr id="0" name=""/>
        <dsp:cNvSpPr/>
      </dsp:nvSpPr>
      <dsp:spPr>
        <a:xfrm>
          <a:off x="8162600" y="492976"/>
          <a:ext cx="917591" cy="7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DA37D4-CCE3-435A-ACCB-4B64C86EB37D}">
      <dsp:nvSpPr>
        <dsp:cNvPr id="0" name=""/>
        <dsp:cNvSpPr/>
      </dsp:nvSpPr>
      <dsp:spPr>
        <a:xfrm>
          <a:off x="8673131" y="85952"/>
          <a:ext cx="814121" cy="81412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92" tIns="31592" rIns="31592" bIns="31592" numCol="1" spcCol="1270" anchor="ctr" anchorCtr="0">
          <a:noAutofit/>
        </a:bodyPr>
        <a:lstStyle/>
        <a:p>
          <a:pPr marL="0" lvl="0" indent="0" algn="ctr" defTabSz="1600200">
            <a:lnSpc>
              <a:spcPct val="90000"/>
            </a:lnSpc>
            <a:spcBef>
              <a:spcPct val="0"/>
            </a:spcBef>
            <a:spcAft>
              <a:spcPct val="35000"/>
            </a:spcAft>
            <a:buNone/>
          </a:pPr>
          <a:r>
            <a:rPr lang="en-US" sz="3600" kern="1200"/>
            <a:t>5</a:t>
          </a:r>
        </a:p>
      </dsp:txBody>
      <dsp:txXfrm>
        <a:off x="8792356" y="205177"/>
        <a:ext cx="575671" cy="575671"/>
      </dsp:txXfrm>
    </dsp:sp>
    <dsp:sp modelId="{09E80C47-B4E2-4083-A654-626AC812F829}">
      <dsp:nvSpPr>
        <dsp:cNvPr id="0" name=""/>
        <dsp:cNvSpPr/>
      </dsp:nvSpPr>
      <dsp:spPr>
        <a:xfrm>
          <a:off x="8162600" y="1065673"/>
          <a:ext cx="1835183" cy="28869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61" tIns="165100" rIns="144761" bIns="165100" numCol="1" spcCol="1270" anchor="t" anchorCtr="0">
          <a:noAutofit/>
        </a:bodyPr>
        <a:lstStyle/>
        <a:p>
          <a:pPr marL="0" lvl="0" indent="0" algn="l" defTabSz="488950">
            <a:lnSpc>
              <a:spcPct val="90000"/>
            </a:lnSpc>
            <a:spcBef>
              <a:spcPct val="0"/>
            </a:spcBef>
            <a:spcAft>
              <a:spcPct val="35000"/>
            </a:spcAft>
            <a:buNone/>
          </a:pPr>
          <a:r>
            <a:rPr lang="en-US" sz="1100" kern="1200"/>
            <a:t>Exam readiness assessment: AWS offers an Exam Readiness Assessment, which is a free online tool that can help you evaluate your readiness for the exam. The assessment includes a set of questions that are similar to those on the real exam and provides feedback on your performance.</a:t>
          </a:r>
        </a:p>
      </dsp:txBody>
      <dsp:txXfrm>
        <a:off x="8162600" y="1432710"/>
        <a:ext cx="1835183" cy="25199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2/20/2023</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2/20/2023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BF81A0-ADA6-4623-BE4F-40CFB8BBCB3D}" type="slidenum">
              <a:rPr lang="en-US" smtClean="0"/>
              <a:t>1</a:t>
            </a:fld>
            <a:endParaRPr lang="en-US"/>
          </a:p>
        </p:txBody>
      </p:sp>
    </p:spTree>
    <p:extLst>
      <p:ext uri="{BB962C8B-B14F-4D97-AF65-F5344CB8AC3E}">
        <p14:creationId xmlns:p14="http://schemas.microsoft.com/office/powerpoint/2010/main" val="285590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0556" y="609601"/>
            <a:ext cx="8673963" cy="3200400"/>
          </a:xfrm>
        </p:spPr>
        <p:txBody>
          <a:bodyPr anchor="b">
            <a:normAutofit/>
          </a:bodyPr>
          <a:lstStyle>
            <a:lvl1pPr algn="ctr">
              <a:defRPr sz="4799">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0556" y="3886200"/>
            <a:ext cx="8673963" cy="1905000"/>
          </a:xfrm>
        </p:spPr>
        <p:txBody>
          <a:bodyPr anchor="t">
            <a:normAutofit/>
          </a:bodyPr>
          <a:lstStyle>
            <a:lvl1pPr marL="0" indent="0" algn="ctr">
              <a:buNone/>
              <a:defRPr sz="2099">
                <a:gradFill flip="none" rotWithShape="1">
                  <a:gsLst>
                    <a:gs pos="0">
                      <a:schemeClr val="tx1"/>
                    </a:gs>
                    <a:gs pos="100000">
                      <a:schemeClr val="tx1">
                        <a:lumMod val="75000"/>
                      </a:schemeClr>
                    </a:gs>
                  </a:gsLst>
                  <a:lin ang="5400000" scaled="0"/>
                  <a:tileRect/>
                </a:gra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E3C847-D284-421D-B330-2D43513B0F9C}"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grpSp>
        <p:nvGrpSpPr>
          <p:cNvPr id="7" name="Group 6" descr="Stack of books">
            <a:extLst>
              <a:ext uri="{FF2B5EF4-FFF2-40B4-BE49-F238E27FC236}">
                <a16:creationId xmlns:a16="http://schemas.microsoft.com/office/drawing/2014/main" id="{F17E6E52-E79B-EA2D-3668-28DA0B668424}"/>
              </a:ext>
            </a:extLst>
          </p:cNvPr>
          <p:cNvGrpSpPr/>
          <p:nvPr userDrawn="1"/>
        </p:nvGrpSpPr>
        <p:grpSpPr>
          <a:xfrm>
            <a:off x="0" y="0"/>
            <a:ext cx="12190572" cy="6858000"/>
            <a:chOff x="0" y="0"/>
            <a:chExt cx="12190572" cy="6858000"/>
          </a:xfrm>
        </p:grpSpPr>
        <p:sp>
          <p:nvSpPr>
            <p:cNvPr id="8" name="Rectangle 7">
              <a:extLst>
                <a:ext uri="{FF2B5EF4-FFF2-40B4-BE49-F238E27FC236}">
                  <a16:creationId xmlns:a16="http://schemas.microsoft.com/office/drawing/2014/main" id="{0EDE72A0-4843-5192-ADB7-E5989C91A898}"/>
                </a:ext>
              </a:extLst>
            </p:cNvPr>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9" name="Group 8">
              <a:extLst>
                <a:ext uri="{FF2B5EF4-FFF2-40B4-BE49-F238E27FC236}">
                  <a16:creationId xmlns:a16="http://schemas.microsoft.com/office/drawing/2014/main" id="{9C58763A-4992-52DC-822A-46AFBADE3F40}"/>
                </a:ext>
              </a:extLst>
            </p:cNvPr>
            <p:cNvGrpSpPr/>
            <p:nvPr/>
          </p:nvGrpSpPr>
          <p:grpSpPr>
            <a:xfrm>
              <a:off x="0" y="0"/>
              <a:ext cx="4726044" cy="6858000"/>
              <a:chOff x="0" y="0"/>
              <a:chExt cx="4726044" cy="6858000"/>
            </a:xfrm>
          </p:grpSpPr>
          <p:pic>
            <p:nvPicPr>
              <p:cNvPr id="10" name="Picture 9" descr="Stack of books">
                <a:extLst>
                  <a:ext uri="{FF2B5EF4-FFF2-40B4-BE49-F238E27FC236}">
                    <a16:creationId xmlns:a16="http://schemas.microsoft.com/office/drawing/2014/main" id="{C65B9A05-6CF8-4D3B-96E5-F7816309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1" name="Rectangle 10">
                <a:extLst>
                  <a:ext uri="{FF2B5EF4-FFF2-40B4-BE49-F238E27FC236}">
                    <a16:creationId xmlns:a16="http://schemas.microsoft.com/office/drawing/2014/main" id="{B5E41F9E-3085-357D-502B-FC91147A096C}"/>
                  </a:ext>
                </a:extLst>
              </p:cNvPr>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541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6" y="4732865"/>
            <a:ext cx="9903420"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096" y="932112"/>
            <a:ext cx="8223802"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116" y="5299603"/>
            <a:ext cx="9903420" cy="493712"/>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EBFD46-0FD3-4428-ADEC-1DFD6489930D}" type="datetime1">
              <a:rPr lang="en-US" smtClean="0"/>
              <a:t>2/20/2023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31150495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5" y="609602"/>
            <a:ext cx="9903419" cy="3124199"/>
          </a:xfrm>
        </p:spPr>
        <p:txBody>
          <a:bodyPr anchor="ctr">
            <a:normAutofit/>
          </a:bodyPr>
          <a:lstStyle>
            <a:lvl1pPr algn="l">
              <a:defRPr sz="3199" b="0" cap="all"/>
            </a:lvl1pPr>
          </a:lstStyle>
          <a:p>
            <a:r>
              <a:rPr lang="en-US"/>
              <a:t>Click to edit Master title style</a:t>
            </a:r>
            <a:endParaRPr lang="en-US" dirty="0"/>
          </a:p>
        </p:txBody>
      </p:sp>
      <p:sp>
        <p:nvSpPr>
          <p:cNvPr id="3" name="Text Placeholder 2"/>
          <p:cNvSpPr>
            <a:spLocks noGrp="1"/>
          </p:cNvSpPr>
          <p:nvPr>
            <p:ph type="body" idx="1"/>
          </p:nvPr>
        </p:nvSpPr>
        <p:spPr>
          <a:xfrm>
            <a:off x="1141114" y="4343400"/>
            <a:ext cx="9903420" cy="1447800"/>
          </a:xfrm>
        </p:spPr>
        <p:txBody>
          <a:bodyPr anchor="ctr">
            <a:normAutofit/>
          </a:bodyPr>
          <a:lstStyle>
            <a:lvl1pPr marL="0" indent="0" algn="l">
              <a:buNone/>
              <a:defRPr sz="1999">
                <a:gradFill flip="none" rotWithShape="1">
                  <a:gsLst>
                    <a:gs pos="0">
                      <a:schemeClr val="tx1"/>
                    </a:gs>
                    <a:gs pos="100000">
                      <a:schemeClr val="tx1">
                        <a:lumMod val="75000"/>
                      </a:schemeClr>
                    </a:gs>
                  </a:gsLst>
                  <a:lin ang="5400000" scaled="0"/>
                  <a:tileRect/>
                </a:gra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BFD46-0FD3-4428-ADEC-1DFD6489930D}"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41508530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394" y="78682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accent1"/>
                </a:solidFill>
              </a:rPr>
              <a:t>“</a:t>
            </a:r>
          </a:p>
        </p:txBody>
      </p:sp>
      <p:sp>
        <p:nvSpPr>
          <p:cNvPr id="15" name="TextBox 14"/>
          <p:cNvSpPr txBox="1"/>
          <p:nvPr/>
        </p:nvSpPr>
        <p:spPr>
          <a:xfrm>
            <a:off x="10435094"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accent1"/>
                </a:solidFill>
              </a:rPr>
              <a:t>”</a:t>
            </a:r>
          </a:p>
        </p:txBody>
      </p:sp>
      <p:sp>
        <p:nvSpPr>
          <p:cNvPr id="2" name="Title 1"/>
          <p:cNvSpPr>
            <a:spLocks noGrp="1"/>
          </p:cNvSpPr>
          <p:nvPr>
            <p:ph type="title"/>
          </p:nvPr>
        </p:nvSpPr>
        <p:spPr>
          <a:xfrm>
            <a:off x="1445836" y="609602"/>
            <a:ext cx="9293977" cy="2743199"/>
          </a:xfrm>
        </p:spPr>
        <p:txBody>
          <a:bodyPr anchor="ctr">
            <a:normAutofit/>
          </a:bodyPr>
          <a:lstStyle>
            <a:lvl1pPr algn="l">
              <a:defRPr sz="3199"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376" y="3352800"/>
            <a:ext cx="8836900" cy="381000"/>
          </a:xfrm>
        </p:spPr>
        <p:txBody>
          <a:bodyPr anchor="ctr"/>
          <a:lstStyle>
            <a:lvl1pPr marL="0" indent="0">
              <a:buFontTx/>
              <a:buNone/>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Text Placeholder 2"/>
          <p:cNvSpPr>
            <a:spLocks noGrp="1"/>
          </p:cNvSpPr>
          <p:nvPr>
            <p:ph type="body" idx="1"/>
          </p:nvPr>
        </p:nvSpPr>
        <p:spPr>
          <a:xfrm>
            <a:off x="1141114" y="4343400"/>
            <a:ext cx="9903420" cy="1447800"/>
          </a:xfrm>
        </p:spPr>
        <p:txBody>
          <a:bodyPr vert="horz" lIns="91440" tIns="45720" rIns="91440" bIns="45720" rtlCol="0" anchor="ctr">
            <a:normAutofit/>
          </a:bodyPr>
          <a:lstStyle>
            <a:lvl1pPr>
              <a:buNone/>
              <a:defRPr lang="en-US" sz="1999">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2EBFD46-0FD3-4428-ADEC-1DFD6489930D}"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3563726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115" y="3308581"/>
            <a:ext cx="9903420" cy="1468800"/>
          </a:xfrm>
        </p:spPr>
        <p:txBody>
          <a:bodyPr anchor="b">
            <a:normAutofit/>
          </a:bodyPr>
          <a:lstStyle>
            <a:lvl1pPr algn="l">
              <a:defRPr sz="3199" b="0" cap="all"/>
            </a:lvl1pPr>
          </a:lstStyle>
          <a:p>
            <a:r>
              <a:rPr lang="en-US"/>
              <a:t>Click to edit Master title style</a:t>
            </a:r>
            <a:endParaRPr lang="en-US" dirty="0"/>
          </a:p>
        </p:txBody>
      </p:sp>
      <p:sp>
        <p:nvSpPr>
          <p:cNvPr id="3" name="Text Placeholder 2"/>
          <p:cNvSpPr>
            <a:spLocks noGrp="1"/>
          </p:cNvSpPr>
          <p:nvPr>
            <p:ph type="body" idx="1"/>
          </p:nvPr>
        </p:nvSpPr>
        <p:spPr>
          <a:xfrm>
            <a:off x="1141113" y="4777381"/>
            <a:ext cx="9903421" cy="860400"/>
          </a:xfrm>
        </p:spPr>
        <p:txBody>
          <a:bodyPr vert="horz" lIns="91440" tIns="45720" rIns="91440" bIns="45720" rtlCol="0" anchor="t">
            <a:normAutofit/>
          </a:bodyPr>
          <a:lstStyle>
            <a:lvl1pPr>
              <a:defRPr lang="en-US" sz="1999">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2EBFD46-0FD3-4428-ADEC-1DFD6489930D}"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29300226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394" y="78682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accent1"/>
                </a:solidFill>
              </a:rPr>
              <a:t>“</a:t>
            </a:r>
          </a:p>
        </p:txBody>
      </p:sp>
      <p:sp>
        <p:nvSpPr>
          <p:cNvPr id="15" name="TextBox 14"/>
          <p:cNvSpPr txBox="1"/>
          <p:nvPr/>
        </p:nvSpPr>
        <p:spPr>
          <a:xfrm>
            <a:off x="10435094"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accent1"/>
                </a:solidFill>
              </a:rPr>
              <a:t>”</a:t>
            </a:r>
          </a:p>
        </p:txBody>
      </p:sp>
      <p:sp>
        <p:nvSpPr>
          <p:cNvPr id="2" name="Title 1"/>
          <p:cNvSpPr>
            <a:spLocks noGrp="1"/>
          </p:cNvSpPr>
          <p:nvPr>
            <p:ph type="title"/>
          </p:nvPr>
        </p:nvSpPr>
        <p:spPr>
          <a:xfrm>
            <a:off x="1445836" y="609602"/>
            <a:ext cx="9293977" cy="2743199"/>
          </a:xfrm>
        </p:spPr>
        <p:txBody>
          <a:bodyPr anchor="ctr">
            <a:normAutofit/>
          </a:bodyPr>
          <a:lstStyle>
            <a:lvl1pPr algn="l">
              <a:defRPr sz="3199"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115" y="3886200"/>
            <a:ext cx="9903420" cy="889000"/>
          </a:xfrm>
        </p:spPr>
        <p:txBody>
          <a:bodyPr vert="horz" lIns="91440" tIns="45720" rIns="91440" bIns="45720" rtlCol="0" anchor="b">
            <a:normAutofit/>
          </a:bodyPr>
          <a:lstStyle>
            <a:lvl1pPr>
              <a:buNone/>
              <a:defRPr lang="en-US" sz="2399"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114" y="4775200"/>
            <a:ext cx="9903420" cy="1016000"/>
          </a:xfrm>
        </p:spPr>
        <p:txBody>
          <a:bodyPr anchor="t">
            <a:normAutofit/>
          </a:bodyPr>
          <a:lstStyle>
            <a:lvl1pPr marL="0" indent="0" algn="l">
              <a:buNone/>
              <a:defRPr sz="1799">
                <a:gradFill flip="none" rotWithShape="1">
                  <a:gsLst>
                    <a:gs pos="0">
                      <a:schemeClr val="tx1"/>
                    </a:gs>
                    <a:gs pos="100000">
                      <a:schemeClr val="tx1">
                        <a:lumMod val="75000"/>
                      </a:schemeClr>
                    </a:gs>
                  </a:gsLst>
                  <a:lin ang="5400000" scaled="0"/>
                  <a:tileRect/>
                </a:gra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BFD46-0FD3-4428-ADEC-1DFD6489930D}"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299357932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115" y="609602"/>
            <a:ext cx="990341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115" y="3505200"/>
            <a:ext cx="9903420" cy="838200"/>
          </a:xfrm>
        </p:spPr>
        <p:txBody>
          <a:bodyPr vert="horz" lIns="91440" tIns="45720" rIns="91440" bIns="45720" rtlCol="0" anchor="b">
            <a:normAutofit/>
          </a:bodyPr>
          <a:lstStyle>
            <a:lvl1pPr>
              <a:buNone/>
              <a:defRPr lang="en-US" sz="2799"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114" y="4343400"/>
            <a:ext cx="9903420" cy="1447800"/>
          </a:xfrm>
        </p:spPr>
        <p:txBody>
          <a:bodyPr anchor="t">
            <a:normAutofit/>
          </a:bodyPr>
          <a:lstStyle>
            <a:lvl1pPr marL="0" indent="0" algn="l">
              <a:buNone/>
              <a:defRPr sz="1799">
                <a:gradFill flip="none" rotWithShape="1">
                  <a:gsLst>
                    <a:gs pos="0">
                      <a:schemeClr val="tx1"/>
                    </a:gs>
                    <a:gs pos="100000">
                      <a:schemeClr val="tx1">
                        <a:lumMod val="75000"/>
                      </a:schemeClr>
                    </a:gs>
                  </a:gsLst>
                  <a:lin ang="5400000" scaled="0"/>
                  <a:tileRect/>
                </a:gra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BFD46-0FD3-4428-ADEC-1DFD6489930D}"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14872119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116" y="609600"/>
            <a:ext cx="990341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87518-40ED-4895-8580-DE2A722FC423}"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305040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597" y="609600"/>
            <a:ext cx="220993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115" y="609600"/>
            <a:ext cx="7541835"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D9F34-BDBC-4273-B9BC-22458F940BE7}"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344818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785147-19A6-4970-A04E-ED9B1D83C0F1}"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A60BA0E-20D0-4E7C-B286-26C960A6788F}" type="slidenum">
              <a:rPr lang="en-US" smtClean="0"/>
              <a:t>‹#›</a:t>
            </a:fld>
            <a:endParaRPr lang="en-US"/>
          </a:p>
        </p:txBody>
      </p:sp>
    </p:spTree>
    <p:extLst>
      <p:ext uri="{BB962C8B-B14F-4D97-AF65-F5344CB8AC3E}">
        <p14:creationId xmlns:p14="http://schemas.microsoft.com/office/powerpoint/2010/main" val="141353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0557" y="3308581"/>
            <a:ext cx="8684538" cy="1468800"/>
          </a:xfrm>
        </p:spPr>
        <p:txBody>
          <a:bodyPr anchor="b"/>
          <a:lstStyle>
            <a:lvl1pPr algn="r">
              <a:defRPr sz="3999" b="0" cap="all"/>
            </a:lvl1pPr>
          </a:lstStyle>
          <a:p>
            <a:r>
              <a:rPr lang="en-US"/>
              <a:t>Click to edit Master title style</a:t>
            </a:r>
            <a:endParaRPr lang="en-US" dirty="0"/>
          </a:p>
        </p:txBody>
      </p:sp>
      <p:sp>
        <p:nvSpPr>
          <p:cNvPr id="3" name="Text Placeholder 2"/>
          <p:cNvSpPr>
            <a:spLocks noGrp="1"/>
          </p:cNvSpPr>
          <p:nvPr>
            <p:ph type="body" idx="1"/>
          </p:nvPr>
        </p:nvSpPr>
        <p:spPr>
          <a:xfrm>
            <a:off x="1750555" y="4777381"/>
            <a:ext cx="8684539" cy="860400"/>
          </a:xfrm>
        </p:spPr>
        <p:txBody>
          <a:bodyPr anchor="t">
            <a:normAutofit/>
          </a:bodyPr>
          <a:lstStyle>
            <a:lvl1pPr marL="0" indent="0" algn="r">
              <a:buNone/>
              <a:defRPr sz="1999">
                <a:gradFill flip="none" rotWithShape="1">
                  <a:gsLst>
                    <a:gs pos="0">
                      <a:schemeClr val="tx1"/>
                    </a:gs>
                    <a:gs pos="100000">
                      <a:schemeClr val="tx1">
                        <a:lumMod val="75000"/>
                      </a:schemeClr>
                    </a:gs>
                  </a:gsLst>
                  <a:lin ang="5400000" scaled="0"/>
                  <a:tileRect/>
                </a:gra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41008-E89D-49CD-9BF4-E6F3FE09F7AC}" type="datetime1">
              <a:rPr lang="en-US" smtClean="0"/>
              <a:t>2/20/2023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40686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115" y="2667000"/>
            <a:ext cx="4875530" cy="3124201"/>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69005" y="2667000"/>
            <a:ext cx="4875530" cy="3124200"/>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9E199F-4583-41EB-929F-5865E95EECAA}" type="datetime1">
              <a:rPr lang="en-US" smtClean="0"/>
              <a:t>2/20/2023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141679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8908" y="2658533"/>
            <a:ext cx="4587736"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115" y="3243263"/>
            <a:ext cx="4875530" cy="2547937"/>
          </a:xfrm>
        </p:spPr>
        <p:txBody>
          <a:bodyPr anchor="t">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1455" y="2667000"/>
            <a:ext cx="4603081"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006" y="3243263"/>
            <a:ext cx="4875531" cy="2547937"/>
          </a:xfrm>
        </p:spPr>
        <p:txBody>
          <a:bodyPr anchor="t">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E652EB-356C-4482-B27C-7C8E08F5D88F}" type="datetime1">
              <a:rPr lang="en-US" smtClean="0"/>
              <a:t>2/20/2023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58937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B0895E-43C3-4560-B59A-90049317E860}" type="datetime1">
              <a:rPr lang="en-US" smtClean="0"/>
              <a:t>2/20/2023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149074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78C32-B81D-4A68-A851-5185C690F024}" type="datetime1">
              <a:rPr lang="en-US" smtClean="0"/>
              <a:t>2/20/2023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405541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4" y="1600200"/>
            <a:ext cx="3548197" cy="1371600"/>
          </a:xfrm>
        </p:spPr>
        <p:txBody>
          <a:bodyPr anchor="b">
            <a:normAutofit/>
          </a:bodyPr>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5102483" y="609601"/>
            <a:ext cx="5942053" cy="51816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114" y="2971800"/>
            <a:ext cx="3548197" cy="1828800"/>
          </a:xfrm>
        </p:spPr>
        <p:txBody>
          <a:bodyPr>
            <a:normAutofit/>
          </a:bodyPr>
          <a:lstStyle>
            <a:lvl1pPr marL="0" indent="0">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765D79-EF31-4E8F-A1BE-AF31805C2859}" type="datetime1">
              <a:rPr lang="en-US" smtClean="0"/>
              <a:t>2/20/2023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36185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4" y="1600200"/>
            <a:ext cx="5332612" cy="1371600"/>
          </a:xfrm>
        </p:spPr>
        <p:txBody>
          <a:bodyPr anchor="b">
            <a:normAutofit/>
          </a:bodyPr>
          <a:lstStyle>
            <a:lvl1pPr algn="l">
              <a:defRPr sz="2799"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1797" y="-18288"/>
            <a:ext cx="3275746"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114" y="2971800"/>
            <a:ext cx="5332612" cy="1828800"/>
          </a:xfrm>
        </p:spPr>
        <p:txBody>
          <a:bodyP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7545" y="5883276"/>
            <a:ext cx="914162" cy="365125"/>
          </a:xfrm>
        </p:spPr>
        <p:txBody>
          <a:bodyPr/>
          <a:lstStyle/>
          <a:p>
            <a:fld id="{932FBA3B-941F-4778-A0CB-865223FDAE69}" type="datetime1">
              <a:rPr lang="en-US" smtClean="0"/>
              <a:t>2/20/2023</a:t>
            </a:fld>
            <a:endParaRPr lang="en-US"/>
          </a:p>
        </p:txBody>
      </p:sp>
      <p:sp>
        <p:nvSpPr>
          <p:cNvPr id="6" name="Footer Placeholder 5"/>
          <p:cNvSpPr>
            <a:spLocks noGrp="1"/>
          </p:cNvSpPr>
          <p:nvPr>
            <p:ph type="ftr" sz="quarter" idx="11"/>
          </p:nvPr>
        </p:nvSpPr>
        <p:spPr>
          <a:xfrm>
            <a:off x="1141115" y="5883276"/>
            <a:ext cx="5104070"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739815" y="5883276"/>
            <a:ext cx="322483" cy="365125"/>
          </a:xfrm>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2239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116" y="609600"/>
            <a:ext cx="990341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116" y="2667000"/>
            <a:ext cx="990341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5311" y="5883276"/>
            <a:ext cx="1599783"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2EBFD46-0FD3-4428-ADEC-1DFD6489930D}" type="datetime1">
              <a:rPr lang="en-US" smtClean="0"/>
              <a:t>2/20/2023</a:t>
            </a:fld>
            <a:endParaRPr lang="en-US"/>
          </a:p>
        </p:txBody>
      </p:sp>
      <p:sp>
        <p:nvSpPr>
          <p:cNvPr id="5" name="Footer Placeholder 4"/>
          <p:cNvSpPr>
            <a:spLocks noGrp="1"/>
          </p:cNvSpPr>
          <p:nvPr>
            <p:ph type="ftr" sz="quarter" idx="3"/>
          </p:nvPr>
        </p:nvSpPr>
        <p:spPr>
          <a:xfrm>
            <a:off x="1141115" y="5883276"/>
            <a:ext cx="7541835"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511275" y="5883276"/>
            <a:ext cx="551023"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18196251"/>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063" rtl="0" eaLnBrk="1" latinLnBrk="0" hangingPunct="1">
        <a:spcBef>
          <a:spcPct val="0"/>
        </a:spcBef>
        <a:buNone/>
        <a:defRPr sz="3199"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ct val="20000"/>
        </a:spcBef>
        <a:spcAft>
          <a:spcPts val="600"/>
        </a:spcAft>
        <a:buClr>
          <a:schemeClr val="tx1"/>
        </a:buClr>
        <a:buSzPct val="100000"/>
        <a:buFont typeface="Arial"/>
        <a:buChar char="•"/>
        <a:defRPr sz="1999"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727" indent="-285664" algn="l" defTabSz="457063" rtl="0" eaLnBrk="1" latinLnBrk="0" hangingPunct="1">
        <a:spcBef>
          <a:spcPct val="20000"/>
        </a:spcBef>
        <a:spcAft>
          <a:spcPts val="600"/>
        </a:spcAft>
        <a:buClr>
          <a:schemeClr val="tx1"/>
        </a:buClr>
        <a:buSzPct val="100000"/>
        <a:buFont typeface="Arial"/>
        <a:buChar char="•"/>
        <a:defRPr sz="1799"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199790" indent="-285664" algn="l" defTabSz="457063"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2587" indent="-171399" algn="l" defTabSz="457063"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999650" indent="-171399" algn="l" defTabSz="457063"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3846" indent="-228531" algn="l" defTabSz="457063"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0908" indent="-228531" algn="l" defTabSz="457063"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7971" indent="-228531" algn="l" defTabSz="457063"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5034" indent="-228531" algn="l" defTabSz="457063"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chmod-calculator.com/"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1.xml"/><Relationship Id="rId4" Type="http://schemas.openxmlformats.org/officeDocument/2006/relationships/image" Target="../media/image36.sv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ounded Rectangle 9">
            <a:extLst>
              <a:ext uri="{FF2B5EF4-FFF2-40B4-BE49-F238E27FC236}">
                <a16:creationId xmlns:a16="http://schemas.microsoft.com/office/drawing/2014/main" id="{BCA2EB72-13DC-4DC6-B461-3B036C55B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99" y="643467"/>
            <a:ext cx="10902226" cy="5571066"/>
          </a:xfrm>
          <a:prstGeom prst="roundRect">
            <a:avLst>
              <a:gd name="adj" fmla="val 2627"/>
            </a:avLst>
          </a:prstGeom>
          <a:solidFill>
            <a:schemeClr val="bg2">
              <a:lumMod val="75000"/>
            </a:schemeClr>
          </a:solidFill>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1115" y="965199"/>
            <a:ext cx="6073970" cy="4918075"/>
          </a:xfrm>
        </p:spPr>
        <p:txBody>
          <a:bodyPr anchor="ctr">
            <a:normAutofit/>
          </a:bodyPr>
          <a:lstStyle/>
          <a:p>
            <a:pPr algn="r"/>
            <a:r>
              <a:rPr lang="en-US" sz="5300"/>
              <a:t>Aws practitioner </a:t>
            </a:r>
          </a:p>
        </p:txBody>
      </p:sp>
      <p:sp>
        <p:nvSpPr>
          <p:cNvPr id="3" name="Subtitle 2"/>
          <p:cNvSpPr>
            <a:spLocks noGrp="1"/>
          </p:cNvSpPr>
          <p:nvPr>
            <p:ph type="subTitle" idx="1"/>
          </p:nvPr>
        </p:nvSpPr>
        <p:spPr>
          <a:xfrm>
            <a:off x="7889066" y="965199"/>
            <a:ext cx="2949996" cy="4918075"/>
          </a:xfrm>
        </p:spPr>
        <p:txBody>
          <a:bodyPr anchor="ctr">
            <a:normAutofit/>
          </a:bodyPr>
          <a:lstStyle/>
          <a:p>
            <a:pPr algn="l"/>
            <a:r>
              <a:rPr lang="en-US" dirty="0"/>
              <a:t>Course material </a:t>
            </a:r>
            <a:endParaRPr lang="en-US"/>
          </a:p>
        </p:txBody>
      </p:sp>
      <p:cxnSp>
        <p:nvCxnSpPr>
          <p:cNvPr id="10" name="Straight Connector 9">
            <a:extLst>
              <a:ext uri="{FF2B5EF4-FFF2-40B4-BE49-F238E27FC236}">
                <a16:creationId xmlns:a16="http://schemas.microsoft.com/office/drawing/2014/main" id="{C8F75BF3-096E-451E-A222-96A7F09468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735" y="2011680"/>
            <a:ext cx="0" cy="28346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41115" y="609600"/>
            <a:ext cx="9903419" cy="1065451"/>
          </a:xfrm>
        </p:spPr>
        <p:txBody>
          <a:bodyPr>
            <a:normAutofit/>
          </a:bodyPr>
          <a:lstStyle/>
          <a:p>
            <a:pPr algn="ctr"/>
            <a:r>
              <a:rPr lang="en-US">
                <a:solidFill>
                  <a:srgbClr val="BFBFBF"/>
                </a:solidFill>
              </a:rPr>
              <a:t>4. Linux Operating Systems</a:t>
            </a:r>
          </a:p>
        </p:txBody>
      </p:sp>
      <p:sp>
        <p:nvSpPr>
          <p:cNvPr id="3" name="Content Placeholder 2"/>
          <p:cNvSpPr>
            <a:spLocks noGrp="1"/>
          </p:cNvSpPr>
          <p:nvPr>
            <p:ph idx="1"/>
          </p:nvPr>
        </p:nvSpPr>
        <p:spPr>
          <a:xfrm>
            <a:off x="1141115" y="2666999"/>
            <a:ext cx="9903419" cy="3124201"/>
          </a:xfrm>
        </p:spPr>
        <p:txBody>
          <a:bodyPr>
            <a:normAutofit/>
          </a:bodyPr>
          <a:lstStyle/>
          <a:p>
            <a:pPr marL="0" indent="0">
              <a:buNone/>
            </a:pPr>
            <a:r>
              <a:rPr lang="en-US" dirty="0"/>
              <a:t>Since AWS is mostly based on Linux systems, you will need to have a good understanding of Linux commands and how to manage Linux-based systems. This includes using command-line tools to manage files, directories, and processes.</a:t>
            </a:r>
          </a:p>
        </p:txBody>
      </p:sp>
    </p:spTree>
    <p:extLst>
      <p:ext uri="{BB962C8B-B14F-4D97-AF65-F5344CB8AC3E}">
        <p14:creationId xmlns:p14="http://schemas.microsoft.com/office/powerpoint/2010/main" val="1484067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CD319-87E0-BE59-614E-062927D630E4}"/>
              </a:ext>
            </a:extLst>
          </p:cNvPr>
          <p:cNvSpPr>
            <a:spLocks noGrp="1"/>
          </p:cNvSpPr>
          <p:nvPr>
            <p:ph type="title"/>
          </p:nvPr>
        </p:nvSpPr>
        <p:spPr/>
        <p:txBody>
          <a:bodyPr>
            <a:noAutofit/>
          </a:bodyPr>
          <a:lstStyle/>
          <a:p>
            <a:r>
              <a:rPr lang="en-US" sz="3200" dirty="0"/>
              <a:t>CloudFront offers various features, including:</a:t>
            </a:r>
            <a:br>
              <a:rPr lang="en-US" sz="3200" dirty="0"/>
            </a:br>
            <a:endParaRPr lang="en-IL" sz="3200" dirty="0"/>
          </a:p>
        </p:txBody>
      </p:sp>
      <p:sp>
        <p:nvSpPr>
          <p:cNvPr id="3" name="Content Placeholder 2">
            <a:extLst>
              <a:ext uri="{FF2B5EF4-FFF2-40B4-BE49-F238E27FC236}">
                <a16:creationId xmlns:a16="http://schemas.microsoft.com/office/drawing/2014/main" id="{02747E40-6C7A-9B82-2288-B31E00D6EDA8}"/>
              </a:ext>
            </a:extLst>
          </p:cNvPr>
          <p:cNvSpPr>
            <a:spLocks noGrp="1"/>
          </p:cNvSpPr>
          <p:nvPr>
            <p:ph idx="1"/>
          </p:nvPr>
        </p:nvSpPr>
        <p:spPr/>
        <p:txBody>
          <a:bodyPr>
            <a:normAutofit fontScale="77500" lnSpcReduction="20000"/>
          </a:bodyPr>
          <a:lstStyle/>
          <a:p>
            <a:endParaRPr lang="en-US" dirty="0"/>
          </a:p>
          <a:p>
            <a:r>
              <a:rPr lang="en-US" dirty="0"/>
              <a:t>Low latency and high transfer speeds: CloudFront has a large number of edge locations distributed globally, which means content is delivered to users with minimal latency and high transfer speeds.</a:t>
            </a:r>
          </a:p>
          <a:p>
            <a:r>
              <a:rPr lang="en-US" dirty="0"/>
              <a:t>Security: CloudFront provides security features such as HTTPS support, field-level encryption, and integration with AWS Web Application Firewall (WAF) and AWS Shield Advanced to help protect against DDoS attacks.</a:t>
            </a:r>
          </a:p>
          <a:p>
            <a:r>
              <a:rPr lang="en-US" dirty="0"/>
              <a:t>Origin failover: CloudFront can be configured to automatically switch to an alternate origin server in the event of an outage or other failure.</a:t>
            </a:r>
          </a:p>
          <a:p>
            <a:r>
              <a:rPr lang="en-US" dirty="0"/>
              <a:t>Geo-restriction: CloudFront can be configured to restrict content delivery to specific geographic locations, using a combination of geographic restrictions and geolocation headers.</a:t>
            </a:r>
          </a:p>
          <a:p>
            <a:r>
              <a:rPr lang="en-US" dirty="0"/>
              <a:t>Real-time logs: CloudFront provides real-time logs of content delivery and usage metrics, which can be used to monitor and optimize performance.</a:t>
            </a:r>
            <a:endParaRPr lang="en-IL" dirty="0"/>
          </a:p>
        </p:txBody>
      </p:sp>
    </p:spTree>
    <p:extLst>
      <p:ext uri="{BB962C8B-B14F-4D97-AF65-F5344CB8AC3E}">
        <p14:creationId xmlns:p14="http://schemas.microsoft.com/office/powerpoint/2010/main" val="367111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17218-80E1-8D84-7115-AA1DDFF98450}"/>
              </a:ext>
            </a:extLst>
          </p:cNvPr>
          <p:cNvSpPr>
            <a:spLocks noGrp="1"/>
          </p:cNvSpPr>
          <p:nvPr>
            <p:ph type="title"/>
          </p:nvPr>
        </p:nvSpPr>
        <p:spPr/>
        <p:txBody>
          <a:bodyPr/>
          <a:lstStyle/>
          <a:p>
            <a:r>
              <a:rPr lang="en-US" dirty="0"/>
              <a:t>pricing, </a:t>
            </a:r>
            <a:endParaRPr lang="en-IL" dirty="0"/>
          </a:p>
        </p:txBody>
      </p:sp>
      <p:sp>
        <p:nvSpPr>
          <p:cNvPr id="3" name="Content Placeholder 2">
            <a:extLst>
              <a:ext uri="{FF2B5EF4-FFF2-40B4-BE49-F238E27FC236}">
                <a16:creationId xmlns:a16="http://schemas.microsoft.com/office/drawing/2014/main" id="{6D2A3CC7-5BD5-67A7-309F-19D5A5023B54}"/>
              </a:ext>
            </a:extLst>
          </p:cNvPr>
          <p:cNvSpPr>
            <a:spLocks noGrp="1"/>
          </p:cNvSpPr>
          <p:nvPr>
            <p:ph idx="1"/>
          </p:nvPr>
        </p:nvSpPr>
        <p:spPr/>
        <p:txBody>
          <a:bodyPr/>
          <a:lstStyle/>
          <a:p>
            <a:r>
              <a:rPr lang="en-US" dirty="0"/>
              <a:t>As for pricing, CloudFront charges for data transfer, requests, and invalidations. The pricing varies by region and usage volume, with lower prices for higher usage.</a:t>
            </a:r>
            <a:endParaRPr lang="en-IL" dirty="0"/>
          </a:p>
        </p:txBody>
      </p:sp>
    </p:spTree>
    <p:extLst>
      <p:ext uri="{BB962C8B-B14F-4D97-AF65-F5344CB8AC3E}">
        <p14:creationId xmlns:p14="http://schemas.microsoft.com/office/powerpoint/2010/main" val="4509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C3147-8DCA-56E3-AA96-22E592491016}"/>
              </a:ext>
            </a:extLst>
          </p:cNvPr>
          <p:cNvSpPr>
            <a:spLocks noGrp="1"/>
          </p:cNvSpPr>
          <p:nvPr>
            <p:ph type="title"/>
          </p:nvPr>
        </p:nvSpPr>
        <p:spPr/>
        <p:txBody>
          <a:bodyPr/>
          <a:lstStyle/>
          <a:p>
            <a:r>
              <a:rPr lang="en-US" dirty="0"/>
              <a:t> CloudFront security</a:t>
            </a:r>
            <a:endParaRPr lang="en-IL" dirty="0"/>
          </a:p>
        </p:txBody>
      </p:sp>
      <p:sp>
        <p:nvSpPr>
          <p:cNvPr id="3" name="Content Placeholder 2">
            <a:extLst>
              <a:ext uri="{FF2B5EF4-FFF2-40B4-BE49-F238E27FC236}">
                <a16:creationId xmlns:a16="http://schemas.microsoft.com/office/drawing/2014/main" id="{B04BF31B-5174-1D46-4FBE-6BE13286D805}"/>
              </a:ext>
            </a:extLst>
          </p:cNvPr>
          <p:cNvSpPr>
            <a:spLocks noGrp="1"/>
          </p:cNvSpPr>
          <p:nvPr>
            <p:ph idx="1"/>
          </p:nvPr>
        </p:nvSpPr>
        <p:spPr/>
        <p:txBody>
          <a:bodyPr/>
          <a:lstStyle/>
          <a:p>
            <a:r>
              <a:rPr lang="en-US" dirty="0"/>
              <a:t>To ensure the security of your content, CloudFront offers several security requirements and implementations, such as integration with AWS WAF and AWS Shield Advanced, as well as support for SSL/TLS encryption. Additionally, you can use AWS Identity and Access Management (IAM) to manage access to CloudFront and other AWS services. CloudFront also supports field-level encryption, which enables you to encrypt sensitive data at the field level, without having to encrypt the entire payload.</a:t>
            </a:r>
            <a:endParaRPr lang="en-IL" dirty="0"/>
          </a:p>
        </p:txBody>
      </p:sp>
    </p:spTree>
    <p:extLst>
      <p:ext uri="{BB962C8B-B14F-4D97-AF65-F5344CB8AC3E}">
        <p14:creationId xmlns:p14="http://schemas.microsoft.com/office/powerpoint/2010/main" val="5799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FA7E-C1DE-C250-6D88-BFD3B1B96804}"/>
              </a:ext>
            </a:extLst>
          </p:cNvPr>
          <p:cNvSpPr>
            <a:spLocks noGrp="1"/>
          </p:cNvSpPr>
          <p:nvPr>
            <p:ph type="title"/>
          </p:nvPr>
        </p:nvSpPr>
        <p:spPr/>
        <p:txBody>
          <a:bodyPr/>
          <a:lstStyle/>
          <a:p>
            <a:r>
              <a:rPr lang="en-US" dirty="0"/>
              <a:t>Implementation &amp; Integrations </a:t>
            </a:r>
            <a:endParaRPr lang="en-IL" dirty="0"/>
          </a:p>
        </p:txBody>
      </p:sp>
      <p:sp>
        <p:nvSpPr>
          <p:cNvPr id="3" name="Content Placeholder 2">
            <a:extLst>
              <a:ext uri="{FF2B5EF4-FFF2-40B4-BE49-F238E27FC236}">
                <a16:creationId xmlns:a16="http://schemas.microsoft.com/office/drawing/2014/main" id="{DF39193E-69FD-8C78-2562-FD2719988A88}"/>
              </a:ext>
            </a:extLst>
          </p:cNvPr>
          <p:cNvSpPr>
            <a:spLocks noGrp="1"/>
          </p:cNvSpPr>
          <p:nvPr>
            <p:ph idx="1"/>
          </p:nvPr>
        </p:nvSpPr>
        <p:spPr/>
        <p:txBody>
          <a:bodyPr/>
          <a:lstStyle/>
          <a:p>
            <a:r>
              <a:rPr lang="en-US" dirty="0"/>
              <a:t>In terms of implementation, CloudFront can be easily integrated with other AWS services, such as S3, EC2, and Lambda, to provide dynamic content and serverless applications. You can use CloudFront to distribute static and dynamic web content, as well as video and audio streams, and APIs. CloudFront also supports custom SSL certificates, which enables you to use your own SSL/TLS certificates to secure your content delivery.</a:t>
            </a:r>
            <a:endParaRPr lang="en-IL" dirty="0"/>
          </a:p>
        </p:txBody>
      </p:sp>
    </p:spTree>
    <p:extLst>
      <p:ext uri="{BB962C8B-B14F-4D97-AF65-F5344CB8AC3E}">
        <p14:creationId xmlns:p14="http://schemas.microsoft.com/office/powerpoint/2010/main" val="76194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C90ED-4922-906B-D18E-97600C3E78E7}"/>
              </a:ext>
            </a:extLst>
          </p:cNvPr>
          <p:cNvSpPr>
            <a:spLocks noGrp="1"/>
          </p:cNvSpPr>
          <p:nvPr>
            <p:ph type="title"/>
          </p:nvPr>
        </p:nvSpPr>
        <p:spPr/>
        <p:txBody>
          <a:bodyPr/>
          <a:lstStyle/>
          <a:p>
            <a:r>
              <a:rPr lang="en-US" dirty="0"/>
              <a:t>AWS CLOUDE SECURITY </a:t>
            </a:r>
            <a:endParaRPr lang="en-IL" dirty="0"/>
          </a:p>
        </p:txBody>
      </p:sp>
      <p:pic>
        <p:nvPicPr>
          <p:cNvPr id="3" name="Picture Placeholder 2" descr="A picture containing nature, outdoor, air, smoke&#10;&#10;Description automatically generated">
            <a:extLst>
              <a:ext uri="{FF2B5EF4-FFF2-40B4-BE49-F238E27FC236}">
                <a16:creationId xmlns:a16="http://schemas.microsoft.com/office/drawing/2014/main" id="{17512016-A211-9925-8FB7-828A389791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4160" r="34160"/>
          <a:stretch>
            <a:fillRect/>
          </a:stretch>
        </p:blipFill>
        <p:spPr/>
      </p:pic>
      <p:sp>
        <p:nvSpPr>
          <p:cNvPr id="6" name="Text Placeholder 5">
            <a:extLst>
              <a:ext uri="{FF2B5EF4-FFF2-40B4-BE49-F238E27FC236}">
                <a16:creationId xmlns:a16="http://schemas.microsoft.com/office/drawing/2014/main" id="{6D2962CB-C293-B4AB-E7F3-5A81AA3A582E}"/>
              </a:ext>
            </a:extLst>
          </p:cNvPr>
          <p:cNvSpPr>
            <a:spLocks noGrp="1"/>
          </p:cNvSpPr>
          <p:nvPr>
            <p:ph type="body" sz="half" idx="2"/>
          </p:nvPr>
        </p:nvSpPr>
        <p:spPr/>
        <p:txBody>
          <a:bodyPr/>
          <a:lstStyle/>
          <a:p>
            <a:endParaRPr lang="en-IL" dirty="0"/>
          </a:p>
        </p:txBody>
      </p:sp>
    </p:spTree>
    <p:extLst>
      <p:ext uri="{BB962C8B-B14F-4D97-AF65-F5344CB8AC3E}">
        <p14:creationId xmlns:p14="http://schemas.microsoft.com/office/powerpoint/2010/main" val="35811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BAB3-70F2-87A0-16E4-847CC0E4A3CF}"/>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0149E981-D6CD-C680-147F-1D6920759316}"/>
              </a:ext>
            </a:extLst>
          </p:cNvPr>
          <p:cNvSpPr>
            <a:spLocks noGrp="1"/>
          </p:cNvSpPr>
          <p:nvPr>
            <p:ph idx="1"/>
          </p:nvPr>
        </p:nvSpPr>
        <p:spPr/>
        <p:txBody>
          <a:bodyPr/>
          <a:lstStyle/>
          <a:p>
            <a:r>
              <a:rPr lang="en-US" dirty="0"/>
              <a:t>Cloud security and compliance are critical aspects of using cloud computing services such as those provided by AWS. As a user of these services, it is important to understand the security measures and compliance requirements to ensure that your data and applications are protected.</a:t>
            </a:r>
            <a:endParaRPr lang="en-IL" dirty="0"/>
          </a:p>
        </p:txBody>
      </p:sp>
    </p:spTree>
    <p:extLst>
      <p:ext uri="{BB962C8B-B14F-4D97-AF65-F5344CB8AC3E}">
        <p14:creationId xmlns:p14="http://schemas.microsoft.com/office/powerpoint/2010/main" val="240459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72BC-60C7-19B0-CBC6-BD44E7931923}"/>
              </a:ext>
            </a:extLst>
          </p:cNvPr>
          <p:cNvSpPr>
            <a:spLocks noGrp="1"/>
          </p:cNvSpPr>
          <p:nvPr>
            <p:ph type="title"/>
          </p:nvPr>
        </p:nvSpPr>
        <p:spPr/>
        <p:txBody>
          <a:bodyPr/>
          <a:lstStyle/>
          <a:p>
            <a:r>
              <a:rPr lang="en-US" dirty="0"/>
              <a:t>cloud security is identity and access management (IAM)</a:t>
            </a:r>
            <a:endParaRPr lang="en-IL" dirty="0"/>
          </a:p>
        </p:txBody>
      </p:sp>
      <p:sp>
        <p:nvSpPr>
          <p:cNvPr id="3" name="Content Placeholder 2">
            <a:extLst>
              <a:ext uri="{FF2B5EF4-FFF2-40B4-BE49-F238E27FC236}">
                <a16:creationId xmlns:a16="http://schemas.microsoft.com/office/drawing/2014/main" id="{63FF923A-85A7-E217-240F-FC63D21F575C}"/>
              </a:ext>
            </a:extLst>
          </p:cNvPr>
          <p:cNvSpPr>
            <a:spLocks noGrp="1"/>
          </p:cNvSpPr>
          <p:nvPr>
            <p:ph idx="1"/>
          </p:nvPr>
        </p:nvSpPr>
        <p:spPr/>
        <p:txBody>
          <a:bodyPr/>
          <a:lstStyle/>
          <a:p>
            <a:r>
              <a:rPr lang="en-US" dirty="0"/>
              <a:t>One important aspect of cloud security is identity and access management (IAM), which enables you to manage user access to AWS resources. With IAM, you can create and manage user accounts, assign permissions, and set up multi-factor authentication to protect against unauthorized access. Understanding IAM is essential for ensuring that your AWS environment is secure and that your data is protected.</a:t>
            </a:r>
            <a:endParaRPr lang="en-IL" dirty="0"/>
          </a:p>
        </p:txBody>
      </p:sp>
    </p:spTree>
    <p:extLst>
      <p:ext uri="{BB962C8B-B14F-4D97-AF65-F5344CB8AC3E}">
        <p14:creationId xmlns:p14="http://schemas.microsoft.com/office/powerpoint/2010/main" val="315672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F4E8-995F-3A58-9CC5-ACB4E2135B07}"/>
              </a:ext>
            </a:extLst>
          </p:cNvPr>
          <p:cNvSpPr>
            <a:spLocks noGrp="1"/>
          </p:cNvSpPr>
          <p:nvPr>
            <p:ph type="title"/>
          </p:nvPr>
        </p:nvSpPr>
        <p:spPr/>
        <p:txBody>
          <a:bodyPr/>
          <a:lstStyle/>
          <a:p>
            <a:r>
              <a:rPr lang="en-US" dirty="0"/>
              <a:t> features IAM </a:t>
            </a:r>
            <a:endParaRPr lang="en-IL" dirty="0"/>
          </a:p>
        </p:txBody>
      </p:sp>
      <p:sp>
        <p:nvSpPr>
          <p:cNvPr id="3" name="Content Placeholder 2">
            <a:extLst>
              <a:ext uri="{FF2B5EF4-FFF2-40B4-BE49-F238E27FC236}">
                <a16:creationId xmlns:a16="http://schemas.microsoft.com/office/drawing/2014/main" id="{047A3901-EC92-0BB4-6923-E6A520053E8D}"/>
              </a:ext>
            </a:extLst>
          </p:cNvPr>
          <p:cNvSpPr>
            <a:spLocks noGrp="1"/>
          </p:cNvSpPr>
          <p:nvPr>
            <p:ph idx="1"/>
          </p:nvPr>
        </p:nvSpPr>
        <p:spPr/>
        <p:txBody>
          <a:bodyPr>
            <a:normAutofit fontScale="77500" lnSpcReduction="20000"/>
          </a:bodyPr>
          <a:lstStyle/>
          <a:p>
            <a:r>
              <a:rPr lang="en-US" dirty="0"/>
              <a:t>AWS Identity and Access Management (IAM) provides a range of features to help you manage user access to AWS resources, including:</a:t>
            </a:r>
          </a:p>
          <a:p>
            <a:r>
              <a:rPr lang="en-US" dirty="0"/>
              <a:t>Centralized control: IAM allows you to manage user access across multiple AWS services and accounts from a single location.</a:t>
            </a:r>
          </a:p>
          <a:p>
            <a:r>
              <a:rPr lang="en-US" dirty="0"/>
              <a:t>Fine-grained access control: IAM enables you to grant or deny access to specific AWS resources based on the user's role or permissions.</a:t>
            </a:r>
          </a:p>
          <a:p>
            <a:r>
              <a:rPr lang="en-US" dirty="0"/>
              <a:t>Multi-factor authentication (MFA): IAM supports MFA, which adds an extra layer of security to user accounts by requiring users to enter a unique code generated by a physical or virtual MFA device in addition to their username and password.</a:t>
            </a:r>
          </a:p>
          <a:p>
            <a:r>
              <a:rPr lang="en-US" dirty="0"/>
              <a:t>Integration with other AWS services: IAM can be integrated with other AWS services, such as AWS Key Management Service (KMS), to help you manage access to sensitive data.</a:t>
            </a:r>
          </a:p>
          <a:p>
            <a:r>
              <a:rPr lang="en-US" dirty="0"/>
              <a:t>Compliance with security standards: IAM supports a range of compliance frameworks, including SOC 2 and HIPAA, to help you meet your security and compliance requirements.</a:t>
            </a:r>
            <a:endParaRPr lang="en-IL" dirty="0"/>
          </a:p>
        </p:txBody>
      </p:sp>
    </p:spTree>
    <p:extLst>
      <p:ext uri="{BB962C8B-B14F-4D97-AF65-F5344CB8AC3E}">
        <p14:creationId xmlns:p14="http://schemas.microsoft.com/office/powerpoint/2010/main" val="107602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FD02-6C0F-E76C-1940-03407E4BFE69}"/>
              </a:ext>
            </a:extLst>
          </p:cNvPr>
          <p:cNvSpPr>
            <a:spLocks noGrp="1"/>
          </p:cNvSpPr>
          <p:nvPr>
            <p:ph type="title"/>
          </p:nvPr>
        </p:nvSpPr>
        <p:spPr/>
        <p:txBody>
          <a:bodyPr/>
          <a:lstStyle/>
          <a:p>
            <a:r>
              <a:rPr lang="en-US" dirty="0"/>
              <a:t>cost of using IAM </a:t>
            </a:r>
            <a:endParaRPr lang="en-IL" dirty="0"/>
          </a:p>
        </p:txBody>
      </p:sp>
      <p:sp>
        <p:nvSpPr>
          <p:cNvPr id="3" name="Content Placeholder 2">
            <a:extLst>
              <a:ext uri="{FF2B5EF4-FFF2-40B4-BE49-F238E27FC236}">
                <a16:creationId xmlns:a16="http://schemas.microsoft.com/office/drawing/2014/main" id="{5B2A790B-216D-C9A0-A807-B2BB177B4FAE}"/>
              </a:ext>
            </a:extLst>
          </p:cNvPr>
          <p:cNvSpPr>
            <a:spLocks noGrp="1"/>
          </p:cNvSpPr>
          <p:nvPr>
            <p:ph idx="1"/>
          </p:nvPr>
        </p:nvSpPr>
        <p:spPr/>
        <p:txBody>
          <a:bodyPr/>
          <a:lstStyle/>
          <a:p>
            <a:r>
              <a:rPr lang="en-US" dirty="0"/>
              <a:t>The cost of using IAM is included in the overall cost of using AWS services. There are no separate charges for using IAM.</a:t>
            </a:r>
            <a:endParaRPr lang="en-IL" dirty="0"/>
          </a:p>
        </p:txBody>
      </p:sp>
    </p:spTree>
    <p:extLst>
      <p:ext uri="{BB962C8B-B14F-4D97-AF65-F5344CB8AC3E}">
        <p14:creationId xmlns:p14="http://schemas.microsoft.com/office/powerpoint/2010/main" val="128527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5E4C-5F12-1F65-6970-58E507B8EE66}"/>
              </a:ext>
            </a:extLst>
          </p:cNvPr>
          <p:cNvSpPr>
            <a:spLocks noGrp="1"/>
          </p:cNvSpPr>
          <p:nvPr>
            <p:ph type="title"/>
          </p:nvPr>
        </p:nvSpPr>
        <p:spPr/>
        <p:txBody>
          <a:bodyPr/>
          <a:lstStyle/>
          <a:p>
            <a:r>
              <a:rPr lang="en-US" dirty="0"/>
              <a:t> </a:t>
            </a:r>
            <a:r>
              <a:rPr lang="en-US" sz="3200" dirty="0"/>
              <a:t>use cases for IAM include:</a:t>
            </a:r>
            <a:br>
              <a:rPr lang="en-US" sz="3200" dirty="0"/>
            </a:br>
            <a:endParaRPr lang="en-IL" dirty="0"/>
          </a:p>
        </p:txBody>
      </p:sp>
      <p:sp>
        <p:nvSpPr>
          <p:cNvPr id="3" name="Content Placeholder 2">
            <a:extLst>
              <a:ext uri="{FF2B5EF4-FFF2-40B4-BE49-F238E27FC236}">
                <a16:creationId xmlns:a16="http://schemas.microsoft.com/office/drawing/2014/main" id="{2C75DDFA-E28F-D11E-993B-969D05135166}"/>
              </a:ext>
            </a:extLst>
          </p:cNvPr>
          <p:cNvSpPr>
            <a:spLocks noGrp="1"/>
          </p:cNvSpPr>
          <p:nvPr>
            <p:ph idx="1"/>
          </p:nvPr>
        </p:nvSpPr>
        <p:spPr/>
        <p:txBody>
          <a:bodyPr>
            <a:normAutofit fontScale="77500" lnSpcReduction="20000"/>
          </a:bodyPr>
          <a:lstStyle/>
          <a:p>
            <a:endParaRPr lang="en-US" dirty="0"/>
          </a:p>
          <a:p>
            <a:r>
              <a:rPr lang="en-US" dirty="0"/>
              <a:t>Managing access to AWS resources: IAM enables you to create and manage user accounts, assign permissions, and set up MFA to protect against unauthorized access.</a:t>
            </a:r>
          </a:p>
          <a:p>
            <a:r>
              <a:rPr lang="en-US" dirty="0"/>
              <a:t>Implementing least privilege: IAM allows you to grant the minimum level of access required to perform a task, which can help reduce the risk of unauthorized access or accidental data exposure.</a:t>
            </a:r>
          </a:p>
          <a:p>
            <a:r>
              <a:rPr lang="en-US" dirty="0"/>
              <a:t>Implementing role-based access control: IAM enables you to create roles that define a set of permissions for a specific task or job function, which can help simplify the management of user access.</a:t>
            </a:r>
          </a:p>
          <a:p>
            <a:r>
              <a:rPr lang="en-US" dirty="0"/>
              <a:t>AWS services that are connected to IAM include Amazon S3, Amazon EC2, Amazon RDS, and AWS Lambda, among others.</a:t>
            </a:r>
          </a:p>
          <a:p>
            <a:r>
              <a:rPr lang="en-US" dirty="0"/>
              <a:t>Overall, understanding IAM is critical for ensuring the security and compliance of your AWS environment, as well as for managing user access to your AWS resources.</a:t>
            </a:r>
            <a:endParaRPr lang="en-IL" dirty="0"/>
          </a:p>
        </p:txBody>
      </p:sp>
    </p:spTree>
    <p:extLst>
      <p:ext uri="{BB962C8B-B14F-4D97-AF65-F5344CB8AC3E}">
        <p14:creationId xmlns:p14="http://schemas.microsoft.com/office/powerpoint/2010/main" val="294323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D87103-B6E6-0E63-E804-46A6ECD1E97B}"/>
              </a:ext>
            </a:extLst>
          </p:cNvPr>
          <p:cNvSpPr>
            <a:spLocks noGrp="1"/>
          </p:cNvSpPr>
          <p:nvPr>
            <p:ph type="title"/>
          </p:nvPr>
        </p:nvSpPr>
        <p:spPr>
          <a:xfrm>
            <a:off x="1141115" y="609600"/>
            <a:ext cx="9903419" cy="1065451"/>
          </a:xfrm>
        </p:spPr>
        <p:txBody>
          <a:bodyPr>
            <a:normAutofit/>
          </a:bodyPr>
          <a:lstStyle/>
          <a:p>
            <a:pPr algn="ctr"/>
            <a:r>
              <a:rPr lang="en-US">
                <a:solidFill>
                  <a:srgbClr val="BFBFBF"/>
                </a:solidFill>
              </a:rPr>
              <a:t>5.Git for Version Control</a:t>
            </a:r>
            <a:endParaRPr lang="en-IL">
              <a:solidFill>
                <a:srgbClr val="BFBFBF"/>
              </a:solidFill>
            </a:endParaRPr>
          </a:p>
        </p:txBody>
      </p:sp>
      <p:sp>
        <p:nvSpPr>
          <p:cNvPr id="3" name="Content Placeholder 2">
            <a:extLst>
              <a:ext uri="{FF2B5EF4-FFF2-40B4-BE49-F238E27FC236}">
                <a16:creationId xmlns:a16="http://schemas.microsoft.com/office/drawing/2014/main" id="{317046D0-8AF1-8920-E31B-965D05B1097B}"/>
              </a:ext>
            </a:extLst>
          </p:cNvPr>
          <p:cNvSpPr>
            <a:spLocks noGrp="1"/>
          </p:cNvSpPr>
          <p:nvPr>
            <p:ph idx="1"/>
          </p:nvPr>
        </p:nvSpPr>
        <p:spPr>
          <a:xfrm>
            <a:off x="1141115" y="2666999"/>
            <a:ext cx="9903419" cy="3124201"/>
          </a:xfrm>
        </p:spPr>
        <p:txBody>
          <a:bodyPr>
            <a:normAutofit/>
          </a:bodyPr>
          <a:lstStyle/>
          <a:p>
            <a:pPr marL="0" indent="0">
              <a:buNone/>
            </a:pPr>
            <a:r>
              <a:rPr lang="en-US" dirty="0"/>
              <a:t>You should be familiar with Git, which is a version control system used to manage source code. You will use Git to track changes to your code, collaborate with others, and deploy code to AWS.</a:t>
            </a:r>
            <a:endParaRPr lang="en-IL" dirty="0"/>
          </a:p>
        </p:txBody>
      </p:sp>
    </p:spTree>
    <p:extLst>
      <p:ext uri="{BB962C8B-B14F-4D97-AF65-F5344CB8AC3E}">
        <p14:creationId xmlns:p14="http://schemas.microsoft.com/office/powerpoint/2010/main" val="1488484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7BEC-2EEF-EAF6-A986-14944B97439E}"/>
              </a:ext>
            </a:extLst>
          </p:cNvPr>
          <p:cNvSpPr>
            <a:spLocks noGrp="1"/>
          </p:cNvSpPr>
          <p:nvPr>
            <p:ph type="title"/>
          </p:nvPr>
        </p:nvSpPr>
        <p:spPr/>
        <p:txBody>
          <a:bodyPr>
            <a:normAutofit/>
          </a:bodyPr>
          <a:lstStyle/>
          <a:p>
            <a:r>
              <a:rPr lang="en-US" sz="2800" dirty="0"/>
              <a:t>OTH AWS Shield:</a:t>
            </a:r>
            <a:br>
              <a:rPr lang="en-US" sz="2800" dirty="0"/>
            </a:br>
            <a:r>
              <a:rPr lang="en-US" sz="2800" dirty="0"/>
              <a:t>ER SECURITY SERVICES OFFERED BY AWS </a:t>
            </a:r>
            <a:endParaRPr lang="en-IL" sz="2800" dirty="0"/>
          </a:p>
        </p:txBody>
      </p:sp>
      <p:sp>
        <p:nvSpPr>
          <p:cNvPr id="3" name="Content Placeholder 2">
            <a:extLst>
              <a:ext uri="{FF2B5EF4-FFF2-40B4-BE49-F238E27FC236}">
                <a16:creationId xmlns:a16="http://schemas.microsoft.com/office/drawing/2014/main" id="{B3C32DFF-3EA7-DEFA-152B-433FC22AF027}"/>
              </a:ext>
            </a:extLst>
          </p:cNvPr>
          <p:cNvSpPr>
            <a:spLocks noGrp="1"/>
          </p:cNvSpPr>
          <p:nvPr>
            <p:ph idx="1"/>
          </p:nvPr>
        </p:nvSpPr>
        <p:spPr/>
        <p:txBody>
          <a:bodyPr>
            <a:normAutofit fontScale="77500" lnSpcReduction="20000"/>
          </a:bodyPr>
          <a:lstStyle/>
          <a:p>
            <a:r>
              <a:rPr lang="en-US" dirty="0"/>
              <a:t>AWS Shield provides protection against Distributed Denial of Service (DDoS) attacks by detecting and mitigating attacks in real-time. AWS Shield offers Standard and Advanced tiers, with the latter providing additional features such as 24/7 support and protection against larger DDoS attacks.</a:t>
            </a:r>
          </a:p>
          <a:p>
            <a:r>
              <a:rPr lang="en-US" dirty="0"/>
              <a:t>Features: AWS Shield offers automatic protection against common DDoS attacks, such as SYN floods and UDP floods. It also provides visibility into attack traffic and allows customers to create custom rules to block traffic.</a:t>
            </a:r>
          </a:p>
          <a:p>
            <a:r>
              <a:rPr lang="en-US" dirty="0"/>
              <a:t>Benefits: AWS Shield helps to ensure the availability of your applications and services by mitigating DDoS attacks. It can also help to reduce the operational costs of maintaining your own DDoS protection infrastructure.</a:t>
            </a:r>
          </a:p>
          <a:p>
            <a:r>
              <a:rPr lang="en-US" dirty="0"/>
              <a:t>Pricing: AWS Shield Standard is offered for free to all AWS customers. AWS Shield Advanced is priced based on the level of protection needed and the volume of traffic.</a:t>
            </a:r>
          </a:p>
          <a:p>
            <a:r>
              <a:rPr lang="en-US" dirty="0"/>
              <a:t>Use cases: AWS Shield is ideal for organizations that need to protect their web applications from DDoS attacks, particularly those with high-traffic websites or applications.</a:t>
            </a:r>
            <a:endParaRPr lang="en-IL" dirty="0"/>
          </a:p>
        </p:txBody>
      </p:sp>
    </p:spTree>
    <p:extLst>
      <p:ext uri="{BB962C8B-B14F-4D97-AF65-F5344CB8AC3E}">
        <p14:creationId xmlns:p14="http://schemas.microsoft.com/office/powerpoint/2010/main" val="31707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8B03-F50F-5A6F-F005-76A7D03AEC76}"/>
              </a:ext>
            </a:extLst>
          </p:cNvPr>
          <p:cNvSpPr>
            <a:spLocks noGrp="1"/>
          </p:cNvSpPr>
          <p:nvPr>
            <p:ph type="title"/>
          </p:nvPr>
        </p:nvSpPr>
        <p:spPr/>
        <p:txBody>
          <a:bodyPr/>
          <a:lstStyle/>
          <a:p>
            <a:r>
              <a:rPr lang="en-US" dirty="0"/>
              <a:t>Amazon Inspector:</a:t>
            </a:r>
            <a:br>
              <a:rPr lang="en-US" dirty="0"/>
            </a:br>
            <a:endParaRPr lang="en-IL" dirty="0"/>
          </a:p>
        </p:txBody>
      </p:sp>
      <p:sp>
        <p:nvSpPr>
          <p:cNvPr id="3" name="Content Placeholder 2">
            <a:extLst>
              <a:ext uri="{FF2B5EF4-FFF2-40B4-BE49-F238E27FC236}">
                <a16:creationId xmlns:a16="http://schemas.microsoft.com/office/drawing/2014/main" id="{0C4424AC-882D-97B4-34D5-AACC25F1FDBA}"/>
              </a:ext>
            </a:extLst>
          </p:cNvPr>
          <p:cNvSpPr>
            <a:spLocks noGrp="1"/>
          </p:cNvSpPr>
          <p:nvPr>
            <p:ph idx="1"/>
          </p:nvPr>
        </p:nvSpPr>
        <p:spPr/>
        <p:txBody>
          <a:bodyPr>
            <a:normAutofit fontScale="77500" lnSpcReduction="20000"/>
          </a:bodyPr>
          <a:lstStyle/>
          <a:p>
            <a:pPr marL="0" indent="0">
              <a:buNone/>
            </a:pPr>
            <a:r>
              <a:rPr lang="en-US" dirty="0"/>
              <a:t>Amazon Inspector is a security assessment service that automatically assesses applications for security vulnerabilities and compliance with industry standards. It analyzes the configuration of AWS resources, as well as the operating system, network, and applications.</a:t>
            </a:r>
          </a:p>
          <a:p>
            <a:pPr marL="0" indent="0">
              <a:buNone/>
            </a:pPr>
            <a:r>
              <a:rPr lang="en-US" dirty="0"/>
              <a:t>Features: Amazon Inspector provides pre-built rules packages for common security standards and regulations, such as PCI DSS and HIPAA. It also offers automated assessments and provides detailed findings with remediation guidance.</a:t>
            </a:r>
          </a:p>
          <a:p>
            <a:pPr marL="0" indent="0">
              <a:buNone/>
            </a:pPr>
            <a:r>
              <a:rPr lang="en-US" dirty="0"/>
              <a:t>Benefits: Amazon Inspector helps to improve the security posture of your AWS environment by identifying and prioritizing security vulnerabilities. It can also help to meet compliance requirements and reduce the risk of security incidents.</a:t>
            </a:r>
          </a:p>
          <a:p>
            <a:pPr marL="0" indent="0">
              <a:buNone/>
            </a:pPr>
            <a:r>
              <a:rPr lang="en-US" dirty="0"/>
              <a:t>Pricing: Amazon Inspector is priced based on the number of assessments and the number of rules packages used.</a:t>
            </a:r>
          </a:p>
          <a:p>
            <a:pPr marL="0" indent="0">
              <a:buNone/>
            </a:pPr>
            <a:r>
              <a:rPr lang="en-US" dirty="0"/>
              <a:t>Use cases: Amazon Inspector is ideal for organizations that need to ensure the security of their AWS resources and applications, particularly those that need to meet regulatory requirements.</a:t>
            </a:r>
            <a:endParaRPr lang="en-IL" dirty="0"/>
          </a:p>
        </p:txBody>
      </p:sp>
    </p:spTree>
    <p:extLst>
      <p:ext uri="{BB962C8B-B14F-4D97-AF65-F5344CB8AC3E}">
        <p14:creationId xmlns:p14="http://schemas.microsoft.com/office/powerpoint/2010/main" val="209677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796EA-1A8C-1ACB-EAF0-7A28D47E10CE}"/>
              </a:ext>
            </a:extLst>
          </p:cNvPr>
          <p:cNvSpPr>
            <a:spLocks noGrp="1"/>
          </p:cNvSpPr>
          <p:nvPr>
            <p:ph type="title"/>
          </p:nvPr>
        </p:nvSpPr>
        <p:spPr/>
        <p:txBody>
          <a:bodyPr/>
          <a:lstStyle/>
          <a:p>
            <a:r>
              <a:rPr lang="en-US" dirty="0"/>
              <a:t>AWS WAF:</a:t>
            </a:r>
            <a:br>
              <a:rPr lang="en-US" dirty="0"/>
            </a:br>
            <a:endParaRPr lang="en-IL" dirty="0"/>
          </a:p>
        </p:txBody>
      </p:sp>
      <p:sp>
        <p:nvSpPr>
          <p:cNvPr id="3" name="Content Placeholder 2">
            <a:extLst>
              <a:ext uri="{FF2B5EF4-FFF2-40B4-BE49-F238E27FC236}">
                <a16:creationId xmlns:a16="http://schemas.microsoft.com/office/drawing/2014/main" id="{73B02E29-456D-9233-5562-D24A0FD5B3E8}"/>
              </a:ext>
            </a:extLst>
          </p:cNvPr>
          <p:cNvSpPr>
            <a:spLocks noGrp="1"/>
          </p:cNvSpPr>
          <p:nvPr>
            <p:ph idx="1"/>
          </p:nvPr>
        </p:nvSpPr>
        <p:spPr/>
        <p:txBody>
          <a:bodyPr>
            <a:normAutofit fontScale="85000" lnSpcReduction="20000"/>
          </a:bodyPr>
          <a:lstStyle/>
          <a:p>
            <a:r>
              <a:rPr lang="en-US" dirty="0"/>
              <a:t>AWS WAF (Web Application Firewall) is a web application firewall that helps to protect web applications from common web exploits, such as SQL injection and cross-site scripting (XSS). It integrates with other AWS services, such as Amazon CloudFront and Application Load Balancer, to provide protection at the network edge.</a:t>
            </a:r>
          </a:p>
          <a:p>
            <a:r>
              <a:rPr lang="en-US" dirty="0"/>
              <a:t>Features: AWS WAF offers pre-built rules to protect against common web exploits. It also allows customers to create custom rules to block specific types of traffic.</a:t>
            </a:r>
          </a:p>
          <a:p>
            <a:r>
              <a:rPr lang="en-US" dirty="0"/>
              <a:t>Benefits: AWS WAF helps to protect web applications from common web exploits, which can help to prevent data breaches and other security incidents. It can also help to reduce the operational costs of maintaining a web application firewall infrastructure.</a:t>
            </a:r>
          </a:p>
          <a:p>
            <a:r>
              <a:rPr lang="en-US" dirty="0"/>
              <a:t>Pricing: AWS WAF is priced based on the number of web requests processed.</a:t>
            </a:r>
          </a:p>
          <a:p>
            <a:r>
              <a:rPr lang="en-US" dirty="0"/>
              <a:t>Use cases: AWS WAF is ideal for organizations that need to protect their web applications from common web exploits, particularly those that process sensitive data.</a:t>
            </a:r>
            <a:endParaRPr lang="en-IL" dirty="0"/>
          </a:p>
        </p:txBody>
      </p:sp>
    </p:spTree>
    <p:extLst>
      <p:ext uri="{BB962C8B-B14F-4D97-AF65-F5344CB8AC3E}">
        <p14:creationId xmlns:p14="http://schemas.microsoft.com/office/powerpoint/2010/main" val="289513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85E4-4301-B89F-7BB7-64CC07B47797}"/>
              </a:ext>
            </a:extLst>
          </p:cNvPr>
          <p:cNvSpPr>
            <a:spLocks noGrp="1"/>
          </p:cNvSpPr>
          <p:nvPr>
            <p:ph type="title"/>
          </p:nvPr>
        </p:nvSpPr>
        <p:spPr/>
        <p:txBody>
          <a:bodyPr/>
          <a:lstStyle/>
          <a:p>
            <a:r>
              <a:rPr lang="en-US" dirty="0"/>
              <a:t>Amazon </a:t>
            </a:r>
            <a:r>
              <a:rPr lang="en-US" dirty="0" err="1"/>
              <a:t>GuardDuty</a:t>
            </a:r>
            <a:r>
              <a:rPr lang="en-US" dirty="0"/>
              <a:t>:</a:t>
            </a:r>
            <a:br>
              <a:rPr lang="en-US" dirty="0"/>
            </a:br>
            <a:endParaRPr lang="en-IL" dirty="0"/>
          </a:p>
        </p:txBody>
      </p:sp>
      <p:sp>
        <p:nvSpPr>
          <p:cNvPr id="3" name="Content Placeholder 2">
            <a:extLst>
              <a:ext uri="{FF2B5EF4-FFF2-40B4-BE49-F238E27FC236}">
                <a16:creationId xmlns:a16="http://schemas.microsoft.com/office/drawing/2014/main" id="{0F7E2308-8AE3-F83B-DFCC-755321B4A138}"/>
              </a:ext>
            </a:extLst>
          </p:cNvPr>
          <p:cNvSpPr>
            <a:spLocks noGrp="1"/>
          </p:cNvSpPr>
          <p:nvPr>
            <p:ph idx="1"/>
          </p:nvPr>
        </p:nvSpPr>
        <p:spPr/>
        <p:txBody>
          <a:bodyPr>
            <a:normAutofit fontScale="85000" lnSpcReduction="20000"/>
          </a:bodyPr>
          <a:lstStyle/>
          <a:p>
            <a:r>
              <a:rPr lang="en-US" dirty="0"/>
              <a:t>Amazon </a:t>
            </a:r>
            <a:r>
              <a:rPr lang="en-US" dirty="0" err="1"/>
              <a:t>GuardDuty</a:t>
            </a:r>
            <a:r>
              <a:rPr lang="en-US" dirty="0"/>
              <a:t> is a threat detection service that continuously monitors your AWS environment for malicious activity. It analyzes log data from AWS services, such as VPC flow logs and DNS logs, to identify potential security threats.</a:t>
            </a:r>
          </a:p>
          <a:p>
            <a:r>
              <a:rPr lang="en-US" dirty="0"/>
              <a:t>Features: Amazon </a:t>
            </a:r>
            <a:r>
              <a:rPr lang="en-US" dirty="0" err="1"/>
              <a:t>GuardDuty</a:t>
            </a:r>
            <a:r>
              <a:rPr lang="en-US" dirty="0"/>
              <a:t> uses machine learning and other techniques to identify potential security threats, such as compromised EC2 instances and unauthorized access attempts. It also provides detailed findings with remediation guidance.</a:t>
            </a:r>
          </a:p>
          <a:p>
            <a:r>
              <a:rPr lang="en-US" dirty="0"/>
              <a:t>Benefits: Amazon </a:t>
            </a:r>
            <a:r>
              <a:rPr lang="en-US" dirty="0" err="1"/>
              <a:t>GuardDuty</a:t>
            </a:r>
            <a:r>
              <a:rPr lang="en-US" dirty="0"/>
              <a:t> helps to improve the security posture of your AWS environment by detecting potential security threats. It can also help to reduce the time and effort required to detect and respond to security incidents.</a:t>
            </a:r>
          </a:p>
          <a:p>
            <a:r>
              <a:rPr lang="en-US" dirty="0"/>
              <a:t>Pricing: Amazon </a:t>
            </a:r>
            <a:r>
              <a:rPr lang="en-US" dirty="0" err="1"/>
              <a:t>GuardDuty</a:t>
            </a:r>
            <a:r>
              <a:rPr lang="en-US" dirty="0"/>
              <a:t> is priced based on the volume of data analyzed.</a:t>
            </a:r>
          </a:p>
          <a:p>
            <a:r>
              <a:rPr lang="en-US" dirty="0"/>
              <a:t>Use cases: Amazon </a:t>
            </a:r>
            <a:r>
              <a:rPr lang="en-US" dirty="0" err="1"/>
              <a:t>GuardDuty</a:t>
            </a:r>
            <a:r>
              <a:rPr lang="en-US" dirty="0"/>
              <a:t> is ideal for organizations that need to improve their threat detection capabilities and reduce the risk of security incidents.</a:t>
            </a:r>
            <a:endParaRPr lang="en-IL" dirty="0"/>
          </a:p>
        </p:txBody>
      </p:sp>
    </p:spTree>
    <p:extLst>
      <p:ext uri="{BB962C8B-B14F-4D97-AF65-F5344CB8AC3E}">
        <p14:creationId xmlns:p14="http://schemas.microsoft.com/office/powerpoint/2010/main" val="249283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44013-1D5B-45E6-7162-974DEBD0DA3C}"/>
              </a:ext>
            </a:extLst>
          </p:cNvPr>
          <p:cNvSpPr>
            <a:spLocks noGrp="1"/>
          </p:cNvSpPr>
          <p:nvPr>
            <p:ph type="title"/>
          </p:nvPr>
        </p:nvSpPr>
        <p:spPr/>
        <p:txBody>
          <a:bodyPr/>
          <a:lstStyle/>
          <a:p>
            <a:r>
              <a:rPr lang="en-US" dirty="0"/>
              <a:t>AWS Certificate Manager (ACM): </a:t>
            </a:r>
            <a:endParaRPr lang="en-IL" dirty="0"/>
          </a:p>
        </p:txBody>
      </p:sp>
      <p:sp>
        <p:nvSpPr>
          <p:cNvPr id="3" name="Content Placeholder 2">
            <a:extLst>
              <a:ext uri="{FF2B5EF4-FFF2-40B4-BE49-F238E27FC236}">
                <a16:creationId xmlns:a16="http://schemas.microsoft.com/office/drawing/2014/main" id="{EA538D86-04B9-38F4-E71C-4D421987D717}"/>
              </a:ext>
            </a:extLst>
          </p:cNvPr>
          <p:cNvSpPr>
            <a:spLocks noGrp="1"/>
          </p:cNvSpPr>
          <p:nvPr>
            <p:ph idx="1"/>
          </p:nvPr>
        </p:nvSpPr>
        <p:spPr/>
        <p:txBody>
          <a:bodyPr>
            <a:normAutofit fontScale="85000" lnSpcReduction="20000"/>
          </a:bodyPr>
          <a:lstStyle/>
          <a:p>
            <a:r>
              <a:rPr lang="en-US" dirty="0"/>
              <a:t>ACM makes it easy to provision, manage, and deploy Secure Sockets Layer/Transport Layer Security (SSL/TLS) certificates for use with AWS services. ACM provides an automated and managed approach to deploying SSL/TLS certificates, which helps organizations to maintain compliance with security best practices and avoid security risks.</a:t>
            </a:r>
          </a:p>
          <a:p>
            <a:r>
              <a:rPr lang="en-US" dirty="0"/>
              <a:t>Features: ACM automates the process of renewing and deploying SSL/TLS certificates, provides integrated support for AWS services, and allows you to track the status of your certificates.</a:t>
            </a:r>
          </a:p>
          <a:p>
            <a:r>
              <a:rPr lang="en-US" dirty="0"/>
              <a:t>Benefits: ACM simplifies the management of SSL/TLS certificates, reduces the risk of misconfiguration or expirations, and helps to ensure that certificates are compliant with security best practices.</a:t>
            </a:r>
          </a:p>
          <a:p>
            <a:r>
              <a:rPr lang="en-US" dirty="0"/>
              <a:t>Pricing: ACM is offered at no additional cost beyond the cost of the SSL/TLS certificates.</a:t>
            </a:r>
          </a:p>
          <a:p>
            <a:r>
              <a:rPr lang="en-US" dirty="0"/>
              <a:t>Use cases: ACM is ideal for organizations that need to deploy and manage SSL/TLS certificates across multiple AWS services, without the need for manual configuration.</a:t>
            </a:r>
            <a:endParaRPr lang="en-IL" dirty="0"/>
          </a:p>
        </p:txBody>
      </p:sp>
    </p:spTree>
    <p:extLst>
      <p:ext uri="{BB962C8B-B14F-4D97-AF65-F5344CB8AC3E}">
        <p14:creationId xmlns:p14="http://schemas.microsoft.com/office/powerpoint/2010/main" val="3114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FF6A-AF1A-0BC2-0C75-3F582333D5AD}"/>
              </a:ext>
            </a:extLst>
          </p:cNvPr>
          <p:cNvSpPr>
            <a:spLocks noGrp="1"/>
          </p:cNvSpPr>
          <p:nvPr>
            <p:ph type="title"/>
          </p:nvPr>
        </p:nvSpPr>
        <p:spPr/>
        <p:txBody>
          <a:bodyPr/>
          <a:lstStyle/>
          <a:p>
            <a:r>
              <a:rPr lang="en-US" dirty="0"/>
              <a:t>AWS Key Management Service (KMS): </a:t>
            </a:r>
            <a:endParaRPr lang="en-IL" dirty="0"/>
          </a:p>
        </p:txBody>
      </p:sp>
      <p:sp>
        <p:nvSpPr>
          <p:cNvPr id="3" name="Content Placeholder 2">
            <a:extLst>
              <a:ext uri="{FF2B5EF4-FFF2-40B4-BE49-F238E27FC236}">
                <a16:creationId xmlns:a16="http://schemas.microsoft.com/office/drawing/2014/main" id="{57C84F0D-B4E1-6A7B-37D5-5F5D350D40A5}"/>
              </a:ext>
            </a:extLst>
          </p:cNvPr>
          <p:cNvSpPr>
            <a:spLocks noGrp="1"/>
          </p:cNvSpPr>
          <p:nvPr>
            <p:ph idx="1"/>
          </p:nvPr>
        </p:nvSpPr>
        <p:spPr/>
        <p:txBody>
          <a:bodyPr>
            <a:normAutofit fontScale="77500" lnSpcReduction="20000"/>
          </a:bodyPr>
          <a:lstStyle/>
          <a:p>
            <a:r>
              <a:rPr lang="en-US" dirty="0"/>
              <a:t>KMS provides an easy way to create and control encryption keys that can be used to encrypt and decrypt data within AWS services and applications. KMS helps organizations to maintain control over their encryption keys, while still benefiting from the scalability and flexibility of the cloud.</a:t>
            </a:r>
          </a:p>
          <a:p>
            <a:r>
              <a:rPr lang="en-US" dirty="0"/>
              <a:t>Features: KMS allows you to create and manage encryption keys, control access to them, and audit key usage. KMS also integrates with other AWS services to provide seamless encryption and decryption of data.</a:t>
            </a:r>
          </a:p>
          <a:p>
            <a:r>
              <a:rPr lang="en-US" dirty="0"/>
              <a:t>Benefits: KMS allows organizations to maintain control over their encryption keys, improve their security posture, and meet compliance requirements.</a:t>
            </a:r>
          </a:p>
          <a:p>
            <a:r>
              <a:rPr lang="en-US" dirty="0"/>
              <a:t>Pricing: KMS offers a pay-as-you-go pricing model, based on the number of requests made for key usage.</a:t>
            </a:r>
          </a:p>
          <a:p>
            <a:r>
              <a:rPr lang="en-US" dirty="0"/>
              <a:t>Use cases: KMS is ideal for organizations that need to encrypt sensitive data stored in AWS, without the need to manage their own encryption infrastructure.</a:t>
            </a:r>
            <a:endParaRPr lang="en-IL" dirty="0"/>
          </a:p>
        </p:txBody>
      </p:sp>
    </p:spTree>
    <p:extLst>
      <p:ext uri="{BB962C8B-B14F-4D97-AF65-F5344CB8AC3E}">
        <p14:creationId xmlns:p14="http://schemas.microsoft.com/office/powerpoint/2010/main" val="263134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0250-CCBE-D95A-1092-80BD7F14D310}"/>
              </a:ext>
            </a:extLst>
          </p:cNvPr>
          <p:cNvSpPr>
            <a:spLocks noGrp="1"/>
          </p:cNvSpPr>
          <p:nvPr>
            <p:ph type="title"/>
          </p:nvPr>
        </p:nvSpPr>
        <p:spPr/>
        <p:txBody>
          <a:bodyPr/>
          <a:lstStyle/>
          <a:p>
            <a:r>
              <a:rPr lang="en-US" dirty="0"/>
              <a:t>AWS WAF (Web Application Firewall): </a:t>
            </a:r>
            <a:endParaRPr lang="en-IL" dirty="0"/>
          </a:p>
        </p:txBody>
      </p:sp>
      <p:sp>
        <p:nvSpPr>
          <p:cNvPr id="3" name="Content Placeholder 2">
            <a:extLst>
              <a:ext uri="{FF2B5EF4-FFF2-40B4-BE49-F238E27FC236}">
                <a16:creationId xmlns:a16="http://schemas.microsoft.com/office/drawing/2014/main" id="{739E81B7-22EB-73D3-6465-FFBE3D5A07D2}"/>
              </a:ext>
            </a:extLst>
          </p:cNvPr>
          <p:cNvSpPr>
            <a:spLocks noGrp="1"/>
          </p:cNvSpPr>
          <p:nvPr>
            <p:ph idx="1"/>
          </p:nvPr>
        </p:nvSpPr>
        <p:spPr/>
        <p:txBody>
          <a:bodyPr>
            <a:normAutofit fontScale="85000" lnSpcReduction="20000"/>
          </a:bodyPr>
          <a:lstStyle/>
          <a:p>
            <a:r>
              <a:rPr lang="en-US" dirty="0"/>
              <a:t>WAF provides a firewall service that protects web applications from common web exploits, such as SQL injection and cross-site scripting. WAF can be deployed on a per-application basis, and can be customized to meet the specific security requirements of each application.</a:t>
            </a:r>
          </a:p>
          <a:p>
            <a:r>
              <a:rPr lang="en-US" dirty="0"/>
              <a:t>Features: WAF provides a range of security features, including protection against common web exploits, customizable rules, and integration with other AWS services.</a:t>
            </a:r>
          </a:p>
          <a:p>
            <a:r>
              <a:rPr lang="en-US" dirty="0"/>
              <a:t>Benefits: WAF helps organizations to protect their web applications from common security threats, reduce the risk of application downtime, and improve compliance with security regulations.</a:t>
            </a:r>
          </a:p>
          <a:p>
            <a:r>
              <a:rPr lang="en-US" dirty="0"/>
              <a:t>Pricing: WAF offers a pay-as-you-go pricing model, based on the number of web requests processed.</a:t>
            </a:r>
          </a:p>
          <a:p>
            <a:r>
              <a:rPr lang="en-US" dirty="0"/>
              <a:t>Use cases: WAF is ideal for organizations that need to protect their web applications from common web exploits, without the need to manage their own firewall infrastructure.</a:t>
            </a:r>
            <a:endParaRPr lang="en-IL" dirty="0"/>
          </a:p>
        </p:txBody>
      </p:sp>
    </p:spTree>
    <p:extLst>
      <p:ext uri="{BB962C8B-B14F-4D97-AF65-F5344CB8AC3E}">
        <p14:creationId xmlns:p14="http://schemas.microsoft.com/office/powerpoint/2010/main" val="205243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F79D-3B4E-7AE0-7AEE-40162C3BEC15}"/>
              </a:ext>
            </a:extLst>
          </p:cNvPr>
          <p:cNvSpPr>
            <a:spLocks noGrp="1"/>
          </p:cNvSpPr>
          <p:nvPr>
            <p:ph type="title"/>
          </p:nvPr>
        </p:nvSpPr>
        <p:spPr/>
        <p:txBody>
          <a:bodyPr/>
          <a:lstStyle/>
          <a:p>
            <a:r>
              <a:rPr lang="en-US" dirty="0"/>
              <a:t>IMPORTANT NOTE </a:t>
            </a:r>
            <a:endParaRPr lang="en-IL" dirty="0"/>
          </a:p>
        </p:txBody>
      </p:sp>
      <p:sp>
        <p:nvSpPr>
          <p:cNvPr id="3" name="Content Placeholder 2">
            <a:extLst>
              <a:ext uri="{FF2B5EF4-FFF2-40B4-BE49-F238E27FC236}">
                <a16:creationId xmlns:a16="http://schemas.microsoft.com/office/drawing/2014/main" id="{C8749778-4992-908F-4DF5-3E8CC31DDF4C}"/>
              </a:ext>
            </a:extLst>
          </p:cNvPr>
          <p:cNvSpPr>
            <a:spLocks noGrp="1"/>
          </p:cNvSpPr>
          <p:nvPr>
            <p:ph idx="1"/>
          </p:nvPr>
        </p:nvSpPr>
        <p:spPr/>
        <p:txBody>
          <a:bodyPr/>
          <a:lstStyle/>
          <a:p>
            <a:pPr algn="ctr"/>
            <a:r>
              <a:rPr lang="en-US" b="1" i="1" dirty="0"/>
              <a:t>These are just a few of the many security technologies and services offered by AWS. Each service has its own features, benefits, pricing, and use cases, and organizations may need to use a combination of services to achieve their security goals</a:t>
            </a:r>
            <a:r>
              <a:rPr lang="en-US" dirty="0"/>
              <a:t>.</a:t>
            </a:r>
          </a:p>
          <a:p>
            <a:pPr algn="ctr"/>
            <a:endParaRPr lang="en-US" dirty="0"/>
          </a:p>
          <a:p>
            <a:pPr algn="ctr"/>
            <a:r>
              <a:rPr lang="en-US" b="1" i="1" dirty="0"/>
              <a:t>Each of these AWS security services offers unique features, benefits, pricing, and use cases, and can be combined to create a comprehensive and effective security strategy. It's important for organizations to understand their security requirements and choose the services that best meet their needs.</a:t>
            </a:r>
            <a:endParaRPr lang="en-IL" b="1" i="1" dirty="0"/>
          </a:p>
        </p:txBody>
      </p:sp>
    </p:spTree>
    <p:extLst>
      <p:ext uri="{BB962C8B-B14F-4D97-AF65-F5344CB8AC3E}">
        <p14:creationId xmlns:p14="http://schemas.microsoft.com/office/powerpoint/2010/main" val="300534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8467-AEB9-B5EB-3724-B89EDD520F69}"/>
              </a:ext>
            </a:extLst>
          </p:cNvPr>
          <p:cNvSpPr>
            <a:spLocks noGrp="1"/>
          </p:cNvSpPr>
          <p:nvPr>
            <p:ph type="title"/>
          </p:nvPr>
        </p:nvSpPr>
        <p:spPr/>
        <p:txBody>
          <a:bodyPr/>
          <a:lstStyle/>
          <a:p>
            <a:r>
              <a:rPr lang="en-US" dirty="0"/>
              <a:t> shared responsibility model for security</a:t>
            </a:r>
            <a:endParaRPr lang="en-IL" dirty="0"/>
          </a:p>
        </p:txBody>
      </p:sp>
      <p:sp>
        <p:nvSpPr>
          <p:cNvPr id="3" name="Content Placeholder 2">
            <a:extLst>
              <a:ext uri="{FF2B5EF4-FFF2-40B4-BE49-F238E27FC236}">
                <a16:creationId xmlns:a16="http://schemas.microsoft.com/office/drawing/2014/main" id="{847107B5-D3AE-3435-9A4E-AD17A20D29DA}"/>
              </a:ext>
            </a:extLst>
          </p:cNvPr>
          <p:cNvSpPr>
            <a:spLocks noGrp="1"/>
          </p:cNvSpPr>
          <p:nvPr>
            <p:ph idx="1"/>
          </p:nvPr>
        </p:nvSpPr>
        <p:spPr/>
        <p:txBody>
          <a:bodyPr>
            <a:normAutofit fontScale="77500" lnSpcReduction="20000"/>
          </a:bodyPr>
          <a:lstStyle/>
          <a:p>
            <a:r>
              <a:rPr lang="en-US" dirty="0"/>
              <a:t>Yes, AWS uses a shared responsibility model for security. This means that both AWS and the customer are responsible for different aspects of security.</a:t>
            </a:r>
          </a:p>
          <a:p>
            <a:r>
              <a:rPr lang="en-US" dirty="0"/>
              <a:t>AWS is responsible for the security of the cloud, meaning the underlying infrastructure that supports the cloud. This includes the physical security of the data centers, the security of the hardware and software that runs the cloud, and the network security.</a:t>
            </a:r>
          </a:p>
          <a:p>
            <a:r>
              <a:rPr lang="en-US" dirty="0"/>
              <a:t>The customer is responsible for the security in the cloud, meaning the security of the applications and data that they store in the cloud. This includes setting up and managing user access and permissions, encrypting sensitive data, configuring firewalls and other security controls, and ensuring compliance with regulations and standards.</a:t>
            </a:r>
          </a:p>
          <a:p>
            <a:r>
              <a:rPr lang="en-US" dirty="0"/>
              <a:t>To help customers understand their responsibilities, AWS provides a Shared Responsibility Model that outlines which security tasks are the responsibility of AWS and which are the responsibility of the customer. The model is depicted in a table format, which outlines the different security areas, such as physical security, network security, and application security, and specifies which security tasks are the responsibility of AWS and which are the responsibility of the customer.</a:t>
            </a:r>
            <a:endParaRPr lang="en-IL" dirty="0"/>
          </a:p>
        </p:txBody>
      </p:sp>
    </p:spTree>
    <p:extLst>
      <p:ext uri="{BB962C8B-B14F-4D97-AF65-F5344CB8AC3E}">
        <p14:creationId xmlns:p14="http://schemas.microsoft.com/office/powerpoint/2010/main" val="56718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3783-8DAA-CECB-D86A-EBD8EC126B79}"/>
              </a:ext>
            </a:extLst>
          </p:cNvPr>
          <p:cNvSpPr>
            <a:spLocks noGrp="1"/>
          </p:cNvSpPr>
          <p:nvPr>
            <p:ph type="title"/>
          </p:nvPr>
        </p:nvSpPr>
        <p:spPr/>
        <p:txBody>
          <a:bodyPr/>
          <a:lstStyle/>
          <a:p>
            <a:r>
              <a:rPr lang="en-US" dirty="0"/>
              <a:t>Shared responsibility model </a:t>
            </a:r>
            <a:endParaRPr lang="en-IL" dirty="0"/>
          </a:p>
        </p:txBody>
      </p:sp>
      <p:pic>
        <p:nvPicPr>
          <p:cNvPr id="5" name="Content Placeholder 4" descr="Graphical user interface&#10;&#10;Description automatically generated with medium confidence">
            <a:extLst>
              <a:ext uri="{FF2B5EF4-FFF2-40B4-BE49-F238E27FC236}">
                <a16:creationId xmlns:a16="http://schemas.microsoft.com/office/drawing/2014/main" id="{1A20510D-97A1-930E-8162-9D367AE0A97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84470" y="2667000"/>
            <a:ext cx="4216711" cy="3124200"/>
          </a:xfrm>
        </p:spPr>
      </p:pic>
    </p:spTree>
    <p:extLst>
      <p:ext uri="{BB962C8B-B14F-4D97-AF65-F5344CB8AC3E}">
        <p14:creationId xmlns:p14="http://schemas.microsoft.com/office/powerpoint/2010/main" val="346519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6871257"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2638C1-39EC-D19F-BE84-785BBD8C6170}"/>
              </a:ext>
            </a:extLst>
          </p:cNvPr>
          <p:cNvSpPr>
            <a:spLocks noGrp="1"/>
          </p:cNvSpPr>
          <p:nvPr>
            <p:ph type="title"/>
          </p:nvPr>
        </p:nvSpPr>
        <p:spPr>
          <a:xfrm>
            <a:off x="661939" y="995517"/>
            <a:ext cx="5566639" cy="4795684"/>
          </a:xfrm>
        </p:spPr>
        <p:txBody>
          <a:bodyPr>
            <a:normAutofit/>
          </a:bodyPr>
          <a:lstStyle/>
          <a:p>
            <a:r>
              <a:rPr lang="en-US" sz="5300" dirty="0"/>
              <a:t>LOGIC CONCLUSION </a:t>
            </a:r>
            <a:endParaRPr lang="en-IL" sz="5300" dirty="0"/>
          </a:p>
        </p:txBody>
      </p:sp>
      <p:sp>
        <p:nvSpPr>
          <p:cNvPr id="3" name="Content Placeholder 2">
            <a:extLst>
              <a:ext uri="{FF2B5EF4-FFF2-40B4-BE49-F238E27FC236}">
                <a16:creationId xmlns:a16="http://schemas.microsoft.com/office/drawing/2014/main" id="{76EF0C74-0172-854C-FAFB-07BE987B0110}"/>
              </a:ext>
            </a:extLst>
          </p:cNvPr>
          <p:cNvSpPr>
            <a:spLocks noGrp="1"/>
          </p:cNvSpPr>
          <p:nvPr>
            <p:ph idx="1"/>
          </p:nvPr>
        </p:nvSpPr>
        <p:spPr>
          <a:xfrm>
            <a:off x="7192908" y="995517"/>
            <a:ext cx="4352617" cy="4795684"/>
          </a:xfrm>
        </p:spPr>
        <p:txBody>
          <a:bodyPr>
            <a:normAutofit/>
          </a:bodyPr>
          <a:lstStyle/>
          <a:p>
            <a:r>
              <a:rPr lang="en-US" sz="1800" dirty="0"/>
              <a:t>In terms of the connection between the programs you are studying, and your future job, Linux, Git, and Python are all commonly used tools in AWS environments. CentOS is a popular Linux distribution that is similar to Red Hat Enterprise Linux and is often used to host applications and services on AWS. AWS Fundamentals will give you a strong foundation in AWS services, architecture, and security, which will be essential to work with AWS.</a:t>
            </a:r>
            <a:endParaRPr lang="en-IL" sz="1800" dirty="0"/>
          </a:p>
        </p:txBody>
      </p:sp>
    </p:spTree>
    <p:extLst>
      <p:ext uri="{BB962C8B-B14F-4D97-AF65-F5344CB8AC3E}">
        <p14:creationId xmlns:p14="http://schemas.microsoft.com/office/powerpoint/2010/main" val="41812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D74C-F079-83C6-6EEB-AABDBF5162FF}"/>
              </a:ext>
            </a:extLst>
          </p:cNvPr>
          <p:cNvSpPr>
            <a:spLocks noGrp="1"/>
          </p:cNvSpPr>
          <p:nvPr>
            <p:ph type="title"/>
          </p:nvPr>
        </p:nvSpPr>
        <p:spPr/>
        <p:txBody>
          <a:bodyPr/>
          <a:lstStyle/>
          <a:p>
            <a:r>
              <a:rPr lang="en-US" dirty="0"/>
              <a:t>AWS Responsibility</a:t>
            </a:r>
            <a:br>
              <a:rPr lang="en-US" dirty="0"/>
            </a:br>
            <a:endParaRPr lang="en-IL" dirty="0"/>
          </a:p>
        </p:txBody>
      </p:sp>
      <p:sp>
        <p:nvSpPr>
          <p:cNvPr id="3" name="Content Placeholder 2">
            <a:extLst>
              <a:ext uri="{FF2B5EF4-FFF2-40B4-BE49-F238E27FC236}">
                <a16:creationId xmlns:a16="http://schemas.microsoft.com/office/drawing/2014/main" id="{F0E6523B-06A5-BC71-CE35-282CA3BA5DE2}"/>
              </a:ext>
            </a:extLst>
          </p:cNvPr>
          <p:cNvSpPr>
            <a:spLocks noGrp="1"/>
          </p:cNvSpPr>
          <p:nvPr>
            <p:ph idx="1"/>
          </p:nvPr>
        </p:nvSpPr>
        <p:spPr/>
        <p:txBody>
          <a:bodyPr>
            <a:normAutofit/>
          </a:bodyPr>
          <a:lstStyle/>
          <a:p>
            <a:endParaRPr lang="en-US" dirty="0"/>
          </a:p>
          <a:p>
            <a:r>
              <a:rPr lang="en-US" dirty="0"/>
              <a:t>Physical security of the cloud</a:t>
            </a:r>
          </a:p>
          <a:p>
            <a:r>
              <a:rPr lang="en-US" dirty="0"/>
              <a:t>Hardware and software infrastructure</a:t>
            </a:r>
          </a:p>
          <a:p>
            <a:r>
              <a:rPr lang="en-US" dirty="0"/>
              <a:t>Network and firewall configuration of the cloud</a:t>
            </a:r>
          </a:p>
        </p:txBody>
      </p:sp>
    </p:spTree>
    <p:extLst>
      <p:ext uri="{BB962C8B-B14F-4D97-AF65-F5344CB8AC3E}">
        <p14:creationId xmlns:p14="http://schemas.microsoft.com/office/powerpoint/2010/main" val="113725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7D28-6E3E-3729-2BA2-5BE3B808A3FC}"/>
              </a:ext>
            </a:extLst>
          </p:cNvPr>
          <p:cNvSpPr>
            <a:spLocks noGrp="1"/>
          </p:cNvSpPr>
          <p:nvPr>
            <p:ph type="title"/>
          </p:nvPr>
        </p:nvSpPr>
        <p:spPr/>
        <p:txBody>
          <a:bodyPr/>
          <a:lstStyle/>
          <a:p>
            <a:r>
              <a:rPr lang="en-US" dirty="0"/>
              <a:t>Customer Responsibility</a:t>
            </a:r>
            <a:br>
              <a:rPr lang="en-US" dirty="0"/>
            </a:br>
            <a:endParaRPr lang="en-IL" dirty="0"/>
          </a:p>
        </p:txBody>
      </p:sp>
      <p:sp>
        <p:nvSpPr>
          <p:cNvPr id="3" name="Content Placeholder 2">
            <a:extLst>
              <a:ext uri="{FF2B5EF4-FFF2-40B4-BE49-F238E27FC236}">
                <a16:creationId xmlns:a16="http://schemas.microsoft.com/office/drawing/2014/main" id="{9EF2FF10-272E-608E-5059-E5079B1C0C76}"/>
              </a:ext>
            </a:extLst>
          </p:cNvPr>
          <p:cNvSpPr>
            <a:spLocks noGrp="1"/>
          </p:cNvSpPr>
          <p:nvPr>
            <p:ph idx="1"/>
          </p:nvPr>
        </p:nvSpPr>
        <p:spPr/>
        <p:txBody>
          <a:bodyPr>
            <a:normAutofit fontScale="92500" lnSpcReduction="10000"/>
          </a:bodyPr>
          <a:lstStyle/>
          <a:p>
            <a:r>
              <a:rPr lang="en-US" dirty="0"/>
              <a:t>Security group and firewall configuration for the instances</a:t>
            </a:r>
          </a:p>
          <a:p>
            <a:r>
              <a:rPr lang="en-US" dirty="0"/>
              <a:t>Encryption of data in transit and at rest</a:t>
            </a:r>
          </a:p>
          <a:p>
            <a:r>
              <a:rPr lang="en-US" dirty="0"/>
              <a:t>Access control to the instances and data</a:t>
            </a:r>
          </a:p>
          <a:p>
            <a:r>
              <a:rPr lang="en-US" dirty="0"/>
              <a:t>Configuration management and patching</a:t>
            </a:r>
          </a:p>
          <a:p>
            <a:r>
              <a:rPr lang="en-US" dirty="0"/>
              <a:t>Application-level security, such as code and application-level vulnerabilities</a:t>
            </a:r>
          </a:p>
          <a:p>
            <a:r>
              <a:rPr lang="en-US" dirty="0"/>
              <a:t>Compliance with industry-specific regulations and standards</a:t>
            </a:r>
          </a:p>
          <a:p>
            <a:r>
              <a:rPr lang="en-US" dirty="0"/>
              <a:t>It's important for customers to understand and implement their share of the shared responsibility model to ensure their applications and data are secure in the cloud.</a:t>
            </a:r>
          </a:p>
          <a:p>
            <a:endParaRPr lang="en-IL" dirty="0"/>
          </a:p>
        </p:txBody>
      </p:sp>
    </p:spTree>
    <p:extLst>
      <p:ext uri="{BB962C8B-B14F-4D97-AF65-F5344CB8AC3E}">
        <p14:creationId xmlns:p14="http://schemas.microsoft.com/office/powerpoint/2010/main" val="19900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18C4-7A41-70F8-FD52-18477DBE4C09}"/>
              </a:ext>
            </a:extLst>
          </p:cNvPr>
          <p:cNvSpPr>
            <a:spLocks noGrp="1"/>
          </p:cNvSpPr>
          <p:nvPr>
            <p:ph type="title"/>
          </p:nvPr>
        </p:nvSpPr>
        <p:spPr/>
        <p:txBody>
          <a:bodyPr/>
          <a:lstStyle/>
          <a:p>
            <a:r>
              <a:rPr lang="en-US" dirty="0"/>
              <a:t>Shares responsibility model in relation to Cloud Service Model</a:t>
            </a:r>
            <a:endParaRPr lang="en-IL" dirty="0"/>
          </a:p>
        </p:txBody>
      </p:sp>
      <p:sp>
        <p:nvSpPr>
          <p:cNvPr id="3" name="Content Placeholder 2">
            <a:extLst>
              <a:ext uri="{FF2B5EF4-FFF2-40B4-BE49-F238E27FC236}">
                <a16:creationId xmlns:a16="http://schemas.microsoft.com/office/drawing/2014/main" id="{7FC4003B-05F0-7766-40B0-A9F57BE5A8D4}"/>
              </a:ext>
            </a:extLst>
          </p:cNvPr>
          <p:cNvSpPr>
            <a:spLocks noGrp="1"/>
          </p:cNvSpPr>
          <p:nvPr>
            <p:ph idx="1"/>
          </p:nvPr>
        </p:nvSpPr>
        <p:spPr/>
        <p:txBody>
          <a:bodyPr>
            <a:normAutofit fontScale="77500" lnSpcReduction="20000"/>
          </a:bodyPr>
          <a:lstStyle/>
          <a:p>
            <a:r>
              <a:rPr lang="en-US" dirty="0"/>
              <a:t>In the case of </a:t>
            </a:r>
            <a:r>
              <a:rPr lang="en-US" sz="4100" b="1" dirty="0"/>
              <a:t>IaaS, </a:t>
            </a:r>
            <a:r>
              <a:rPr lang="en-US" dirty="0"/>
              <a:t>the customer is responsible for the security of their data, applications, and operating systems, while the cloud provider is responsible for the security of the underlying infrastructure, such as the servers, storage, and networking. This is known as the "shared responsibility model" of cloud security.</a:t>
            </a:r>
          </a:p>
          <a:p>
            <a:r>
              <a:rPr lang="en-US" dirty="0"/>
              <a:t>AWS provides a range of security services and features to help customers secure their applications and data on the AWS infrastructure. These include identity and access management (IAM), encryption, network security, monitoring and logging, and compliance services. Customers can use these services to meet their security and compliance requirements and protect their data from unauthorized access and cyber threats.</a:t>
            </a:r>
          </a:p>
          <a:p>
            <a:r>
              <a:rPr lang="en-US" dirty="0"/>
              <a:t>However, it's important for customers to understand their own security responsibilities and take steps to secure their applications and data on the cloud infrastructure. This includes configuring their security settings, implementing security best practices, and monitoring their systems for potential security risks or vulnerabilities. By working together with their cloud provider and taking a proactive approach to security, customers can help ensure the security and integrity of their data and applications on the cloud.</a:t>
            </a:r>
            <a:endParaRPr lang="en-IL" dirty="0"/>
          </a:p>
        </p:txBody>
      </p:sp>
    </p:spTree>
    <p:extLst>
      <p:ext uri="{BB962C8B-B14F-4D97-AF65-F5344CB8AC3E}">
        <p14:creationId xmlns:p14="http://schemas.microsoft.com/office/powerpoint/2010/main" val="279694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3989-F1F8-0222-A50A-B4D9A1AE3083}"/>
              </a:ext>
            </a:extLst>
          </p:cNvPr>
          <p:cNvSpPr>
            <a:spLocks noGrp="1"/>
          </p:cNvSpPr>
          <p:nvPr>
            <p:ph type="title"/>
          </p:nvPr>
        </p:nvSpPr>
        <p:spPr/>
        <p:txBody>
          <a:bodyPr/>
          <a:lstStyle/>
          <a:p>
            <a:r>
              <a:rPr lang="en-US" dirty="0"/>
              <a:t>With PaaS</a:t>
            </a:r>
            <a:endParaRPr lang="en-IL" dirty="0"/>
          </a:p>
        </p:txBody>
      </p:sp>
      <p:sp>
        <p:nvSpPr>
          <p:cNvPr id="3" name="Content Placeholder 2">
            <a:extLst>
              <a:ext uri="{FF2B5EF4-FFF2-40B4-BE49-F238E27FC236}">
                <a16:creationId xmlns:a16="http://schemas.microsoft.com/office/drawing/2014/main" id="{57099C60-A75C-57FA-5DA3-098CD0330DE6}"/>
              </a:ext>
            </a:extLst>
          </p:cNvPr>
          <p:cNvSpPr>
            <a:spLocks noGrp="1"/>
          </p:cNvSpPr>
          <p:nvPr>
            <p:ph idx="1"/>
          </p:nvPr>
        </p:nvSpPr>
        <p:spPr/>
        <p:txBody>
          <a:bodyPr/>
          <a:lstStyle/>
          <a:p>
            <a:pPr marL="0" indent="0">
              <a:buNone/>
            </a:pPr>
            <a:r>
              <a:rPr lang="en-US" dirty="0"/>
              <a:t>the provider takes on more responsibility for the security of the underlying infrastructure, as well as the security of the platform. This means that the provider is responsible for securing the operating system, middleware, and runtime environment, while the customer is responsible for securing their own applications and data. For example, AWS Elastic Beanstalk is a PaaS offering that provides a fully managed platform for deploying and scaling web applications. AWS manages the underlying infrastructure, including the operating system, web server, and runtime environment, while the customer is responsible for securing their own code and data</a:t>
            </a:r>
            <a:endParaRPr lang="en-IL" dirty="0"/>
          </a:p>
        </p:txBody>
      </p:sp>
    </p:spTree>
    <p:extLst>
      <p:ext uri="{BB962C8B-B14F-4D97-AF65-F5344CB8AC3E}">
        <p14:creationId xmlns:p14="http://schemas.microsoft.com/office/powerpoint/2010/main" val="138834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9AFC-8AF1-6445-BB15-FBAF59AADF0F}"/>
              </a:ext>
            </a:extLst>
          </p:cNvPr>
          <p:cNvSpPr>
            <a:spLocks noGrp="1"/>
          </p:cNvSpPr>
          <p:nvPr>
            <p:ph type="title"/>
          </p:nvPr>
        </p:nvSpPr>
        <p:spPr/>
        <p:txBody>
          <a:bodyPr/>
          <a:lstStyle/>
          <a:p>
            <a:r>
              <a:rPr lang="en-US" dirty="0"/>
              <a:t>AWS Elastic Beanstalk </a:t>
            </a:r>
            <a:endParaRPr lang="en-IL" dirty="0"/>
          </a:p>
        </p:txBody>
      </p:sp>
      <p:sp>
        <p:nvSpPr>
          <p:cNvPr id="3" name="Content Placeholder 2">
            <a:extLst>
              <a:ext uri="{FF2B5EF4-FFF2-40B4-BE49-F238E27FC236}">
                <a16:creationId xmlns:a16="http://schemas.microsoft.com/office/drawing/2014/main" id="{4EA1BE55-475B-09FC-B185-0F37C097390A}"/>
              </a:ext>
            </a:extLst>
          </p:cNvPr>
          <p:cNvSpPr>
            <a:spLocks noGrp="1"/>
          </p:cNvSpPr>
          <p:nvPr>
            <p:ph idx="1"/>
          </p:nvPr>
        </p:nvSpPr>
        <p:spPr/>
        <p:txBody>
          <a:bodyPr>
            <a:normAutofit fontScale="92500" lnSpcReduction="20000"/>
          </a:bodyPr>
          <a:lstStyle/>
          <a:p>
            <a:r>
              <a:rPr lang="en-US" dirty="0"/>
              <a:t>AWS Elastic Beanstalk is a fully managed platform for deploying and scaling web applications that allows developers to focus on writing code without worrying about the underlying infrastructure. It supports popular programming languages such as Java, Python, Node.js, PHP, Ruby, and .NET.</a:t>
            </a:r>
          </a:p>
          <a:p>
            <a:r>
              <a:rPr lang="en-US" dirty="0"/>
              <a:t>With Elastic Beanstalk, AWS takes care of the security of the underlying infrastructure, including the operating system, web server, and runtime environment. This includes security patching, configuration, and monitoring to ensure that the infrastructure is secure and compliant with industry standards.</a:t>
            </a:r>
          </a:p>
          <a:p>
            <a:r>
              <a:rPr lang="en-US" dirty="0"/>
              <a:t>The customer, on the other hand, is responsible for securing their own code and data, including authentication and access controls, data encryption, and application-level security. This means that the customer needs to ensure that their application code is free from vulnerabilities and follows security best practices.</a:t>
            </a:r>
            <a:endParaRPr lang="en-IL" dirty="0"/>
          </a:p>
        </p:txBody>
      </p:sp>
    </p:spTree>
    <p:extLst>
      <p:ext uri="{BB962C8B-B14F-4D97-AF65-F5344CB8AC3E}">
        <p14:creationId xmlns:p14="http://schemas.microsoft.com/office/powerpoint/2010/main" val="323931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E803-B368-6548-FCAE-885E37F57D2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8F477CFE-9056-52D2-6EC4-9A9182A11DBE}"/>
              </a:ext>
            </a:extLst>
          </p:cNvPr>
          <p:cNvSpPr>
            <a:spLocks noGrp="1"/>
          </p:cNvSpPr>
          <p:nvPr>
            <p:ph idx="1"/>
          </p:nvPr>
        </p:nvSpPr>
        <p:spPr/>
        <p:txBody>
          <a:bodyPr>
            <a:normAutofit fontScale="92500" lnSpcReduction="20000"/>
          </a:bodyPr>
          <a:lstStyle/>
          <a:p>
            <a:r>
              <a:rPr lang="en-US" dirty="0"/>
              <a:t>Elastic Beanstalk also provides several security features that can help customers secure their applications. For example, customers can use AWS Identity and Access Management (IAM) to manage user access to their application, and they can encrypt their data using AWS Key Management Service (KMS). Elastic Beanstalk also supports Amazon VPC, which allows customers to isolate their application in a private network and control inbound and outbound traffic using security groups and network access control lists.</a:t>
            </a:r>
          </a:p>
          <a:p>
            <a:r>
              <a:rPr lang="en-US" dirty="0"/>
              <a:t>In summary, with AWS Elastic Beanstalk as a PaaS offering, the provider takes on more responsibility for the security of the underlying infrastructure and platform, while the customer is responsible for securing their own applications and data. AWS provides several security features and services that can help customers secure their applications, but the customer needs to ensure that their code follows security best practices and that they use the appropriate security controls to protect their data.</a:t>
            </a:r>
            <a:endParaRPr lang="en-IL" dirty="0"/>
          </a:p>
        </p:txBody>
      </p:sp>
    </p:spTree>
    <p:extLst>
      <p:ext uri="{BB962C8B-B14F-4D97-AF65-F5344CB8AC3E}">
        <p14:creationId xmlns:p14="http://schemas.microsoft.com/office/powerpoint/2010/main" val="45762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C756-046D-E9CA-B96E-90D8A2DFAC11}"/>
              </a:ext>
            </a:extLst>
          </p:cNvPr>
          <p:cNvSpPr>
            <a:spLocks noGrp="1"/>
          </p:cNvSpPr>
          <p:nvPr>
            <p:ph type="title"/>
          </p:nvPr>
        </p:nvSpPr>
        <p:spPr/>
        <p:txBody>
          <a:bodyPr/>
          <a:lstStyle/>
          <a:p>
            <a:r>
              <a:rPr lang="en-US" dirty="0"/>
              <a:t>For SaaS, </a:t>
            </a:r>
            <a:endParaRPr lang="en-IL" dirty="0"/>
          </a:p>
        </p:txBody>
      </p:sp>
      <p:sp>
        <p:nvSpPr>
          <p:cNvPr id="3" name="Content Placeholder 2">
            <a:extLst>
              <a:ext uri="{FF2B5EF4-FFF2-40B4-BE49-F238E27FC236}">
                <a16:creationId xmlns:a16="http://schemas.microsoft.com/office/drawing/2014/main" id="{F859D69F-2416-361A-7798-6F6D82B83D42}"/>
              </a:ext>
            </a:extLst>
          </p:cNvPr>
          <p:cNvSpPr>
            <a:spLocks noGrp="1"/>
          </p:cNvSpPr>
          <p:nvPr>
            <p:ph idx="1"/>
          </p:nvPr>
        </p:nvSpPr>
        <p:spPr/>
        <p:txBody>
          <a:bodyPr>
            <a:normAutofit fontScale="77500" lnSpcReduction="20000"/>
          </a:bodyPr>
          <a:lstStyle/>
          <a:p>
            <a:r>
              <a:rPr lang="en-US" dirty="0"/>
              <a:t>For SaaS, the provider takes on the majority of the responsibility for security, as they are responsible for securing the entire application stack, including the infrastructure, platform, and application. Customers are typically only responsible for securing their own data and user access.</a:t>
            </a:r>
          </a:p>
          <a:p>
            <a:endParaRPr lang="en-US" dirty="0"/>
          </a:p>
          <a:p>
            <a:r>
              <a:rPr lang="en-US" dirty="0"/>
              <a:t>However, the exact shared responsibility model for SaaS can vary depending on the specific service and provider. For example, some SaaS providers may offer additional security features or options for customers to manage their own security settings.</a:t>
            </a:r>
          </a:p>
          <a:p>
            <a:endParaRPr lang="en-US" dirty="0"/>
          </a:p>
          <a:p>
            <a:r>
              <a:rPr lang="en-US" dirty="0"/>
              <a:t>In terms of AWS services that can be used to secure SaaS, there are several options available. One important service is AWS Identity and Access Management (IAM), which allows SaaS providers to manage user access and permissions to their applications. This can help ensure that only authorized users are able to access the SaaS application and data.</a:t>
            </a:r>
            <a:endParaRPr lang="en-IL" dirty="0"/>
          </a:p>
        </p:txBody>
      </p:sp>
    </p:spTree>
    <p:extLst>
      <p:ext uri="{BB962C8B-B14F-4D97-AF65-F5344CB8AC3E}">
        <p14:creationId xmlns:p14="http://schemas.microsoft.com/office/powerpoint/2010/main" val="403722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0CCD-CDA6-CA37-7DC6-BF549AB8E0E3}"/>
              </a:ext>
            </a:extLst>
          </p:cNvPr>
          <p:cNvSpPr>
            <a:spLocks noGrp="1"/>
          </p:cNvSpPr>
          <p:nvPr>
            <p:ph type="title"/>
          </p:nvPr>
        </p:nvSpPr>
        <p:spPr/>
        <p:txBody>
          <a:bodyPr/>
          <a:lstStyle/>
          <a:p>
            <a:r>
              <a:rPr lang="en-US" dirty="0" err="1"/>
              <a:t>Saas</a:t>
            </a:r>
            <a:r>
              <a:rPr lang="en-US" dirty="0"/>
              <a:t> ….</a:t>
            </a:r>
            <a:endParaRPr lang="en-IL" dirty="0"/>
          </a:p>
        </p:txBody>
      </p:sp>
      <p:sp>
        <p:nvSpPr>
          <p:cNvPr id="3" name="Content Placeholder 2">
            <a:extLst>
              <a:ext uri="{FF2B5EF4-FFF2-40B4-BE49-F238E27FC236}">
                <a16:creationId xmlns:a16="http://schemas.microsoft.com/office/drawing/2014/main" id="{D497BD73-DF2F-2315-C97F-E56022960362}"/>
              </a:ext>
            </a:extLst>
          </p:cNvPr>
          <p:cNvSpPr>
            <a:spLocks noGrp="1"/>
          </p:cNvSpPr>
          <p:nvPr>
            <p:ph idx="1"/>
          </p:nvPr>
        </p:nvSpPr>
        <p:spPr/>
        <p:txBody>
          <a:bodyPr>
            <a:normAutofit/>
          </a:bodyPr>
          <a:lstStyle/>
          <a:p>
            <a:r>
              <a:rPr lang="en-US" dirty="0"/>
              <a:t>Another important service is Amazon Virtual Private Cloud (VPC), which provides a virtual network for resources within an AWS environment. This can help SaaS providers isolate their application and data from other users within the same AWS account, providing an additional layer of security.</a:t>
            </a:r>
          </a:p>
          <a:p>
            <a:endParaRPr lang="en-US" dirty="0"/>
          </a:p>
          <a:p>
            <a:r>
              <a:rPr lang="en-US" dirty="0"/>
              <a:t>Other AWS services that can be used to secure SaaS include AWS Key Management Service (KMS), AWS CloudTrail, and AWS Config, among others. Ultimately, the specific combination of services used will depend on the specific needs and requirements of the SaaS application and the organization using it.</a:t>
            </a:r>
            <a:endParaRPr lang="en-IL" dirty="0"/>
          </a:p>
        </p:txBody>
      </p:sp>
    </p:spTree>
    <p:extLst>
      <p:ext uri="{BB962C8B-B14F-4D97-AF65-F5344CB8AC3E}">
        <p14:creationId xmlns:p14="http://schemas.microsoft.com/office/powerpoint/2010/main" val="185872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430CB-9600-FF29-1F59-BD758619FCDE}"/>
              </a:ext>
            </a:extLst>
          </p:cNvPr>
          <p:cNvSpPr>
            <a:spLocks noGrp="1"/>
          </p:cNvSpPr>
          <p:nvPr>
            <p:ph type="title"/>
          </p:nvPr>
        </p:nvSpPr>
        <p:spPr/>
        <p:txBody>
          <a:bodyPr/>
          <a:lstStyle/>
          <a:p>
            <a:r>
              <a:rPr lang="en-US" dirty="0"/>
              <a:t>  </a:t>
            </a:r>
            <a:endParaRPr lang="en-IL" dirty="0"/>
          </a:p>
        </p:txBody>
      </p:sp>
      <p:sp>
        <p:nvSpPr>
          <p:cNvPr id="3" name="Content Placeholder 2">
            <a:extLst>
              <a:ext uri="{FF2B5EF4-FFF2-40B4-BE49-F238E27FC236}">
                <a16:creationId xmlns:a16="http://schemas.microsoft.com/office/drawing/2014/main" id="{DB5303B3-D9A6-EB89-D1FC-48A00CA73745}"/>
              </a:ext>
            </a:extLst>
          </p:cNvPr>
          <p:cNvSpPr>
            <a:spLocks noGrp="1"/>
          </p:cNvSpPr>
          <p:nvPr>
            <p:ph idx="1"/>
          </p:nvPr>
        </p:nvSpPr>
        <p:spPr>
          <a:xfrm>
            <a:off x="989012" y="381000"/>
            <a:ext cx="10285651" cy="5791200"/>
          </a:xfrm>
        </p:spPr>
        <p:txBody>
          <a:bodyPr>
            <a:normAutofit/>
          </a:bodyPr>
          <a:lstStyle/>
          <a:p>
            <a:r>
              <a:rPr lang="en-US" dirty="0"/>
              <a:t>There are many more aspects to AWS security beyond what we have covered so far. For example, there are additional services like AWS Firewall Manager, AWS Shield, and AWS WAF that can help protect against network attacks and DDoS attacks. There are also services for monitoring and logging, such as Amazon CloudWatch and AWS CloudTrail, that can help you detect and investigate security events. Additionally, there are many best practices and guidelines for AWS security that you should be aware of, such as the AWS Well-Architected Framework and the AWS Security Incident Response Guide.</a:t>
            </a:r>
          </a:p>
          <a:p>
            <a:endParaRPr lang="en-US" dirty="0"/>
          </a:p>
          <a:p>
            <a:r>
              <a:rPr lang="en-US" dirty="0"/>
              <a:t>Overall, AWS security is a complex and multi-faceted topic, and it's important to have a thorough understanding of the different services, features, and best practices in order to ensure the security of your AWS environment.</a:t>
            </a:r>
            <a:endParaRPr lang="en-IL" dirty="0"/>
          </a:p>
        </p:txBody>
      </p:sp>
    </p:spTree>
    <p:extLst>
      <p:ext uri="{BB962C8B-B14F-4D97-AF65-F5344CB8AC3E}">
        <p14:creationId xmlns:p14="http://schemas.microsoft.com/office/powerpoint/2010/main" val="123340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24BC-E5D4-4515-E928-C411B7FB2DF5}"/>
              </a:ext>
            </a:extLst>
          </p:cNvPr>
          <p:cNvSpPr>
            <a:spLocks noGrp="1"/>
          </p:cNvSpPr>
          <p:nvPr>
            <p:ph type="title"/>
          </p:nvPr>
        </p:nvSpPr>
        <p:spPr/>
        <p:txBody>
          <a:bodyPr/>
          <a:lstStyle/>
          <a:p>
            <a:r>
              <a:rPr lang="en-US" dirty="0"/>
              <a:t>Conclusion note </a:t>
            </a:r>
            <a:endParaRPr lang="en-IL" dirty="0"/>
          </a:p>
        </p:txBody>
      </p:sp>
      <p:sp>
        <p:nvSpPr>
          <p:cNvPr id="3" name="Content Placeholder 2">
            <a:extLst>
              <a:ext uri="{FF2B5EF4-FFF2-40B4-BE49-F238E27FC236}">
                <a16:creationId xmlns:a16="http://schemas.microsoft.com/office/drawing/2014/main" id="{D8F97D17-7DCE-5B42-0C77-C50E5A2D09EF}"/>
              </a:ext>
            </a:extLst>
          </p:cNvPr>
          <p:cNvSpPr>
            <a:spLocks noGrp="1"/>
          </p:cNvSpPr>
          <p:nvPr>
            <p:ph idx="1"/>
          </p:nvPr>
        </p:nvSpPr>
        <p:spPr/>
        <p:txBody>
          <a:bodyPr>
            <a:normAutofit lnSpcReduction="10000"/>
          </a:bodyPr>
          <a:lstStyle/>
          <a:p>
            <a:r>
              <a:rPr lang="en-US" dirty="0"/>
              <a:t>In conclusion, AWS offers a wide range of security services and features that are designed to help customers secure their data and applications. These services include identity and access management, network security, encryption, threat detection, and compliance management. AWS also follows a shared responsibility model, which means that both the customer and the provider share the responsibility for security depending on the type of service being used. Understanding the security features and services offered by AWS is crucial for any organization using the cloud platform, and implementing a combination of these services can help ensure the security and compliance of your cloud environment.</a:t>
            </a:r>
            <a:endParaRPr lang="en-IL" dirty="0"/>
          </a:p>
        </p:txBody>
      </p:sp>
    </p:spTree>
    <p:extLst>
      <p:ext uri="{BB962C8B-B14F-4D97-AF65-F5344CB8AC3E}">
        <p14:creationId xmlns:p14="http://schemas.microsoft.com/office/powerpoint/2010/main" val="156399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70E91B-2C1E-F1A2-BA4A-1B78B62D6539}"/>
              </a:ext>
            </a:extLst>
          </p:cNvPr>
          <p:cNvSpPr>
            <a:spLocks noGrp="1"/>
          </p:cNvSpPr>
          <p:nvPr>
            <p:ph type="title"/>
          </p:nvPr>
        </p:nvSpPr>
        <p:spPr>
          <a:xfrm>
            <a:off x="1750556" y="4363271"/>
            <a:ext cx="8673962" cy="1066801"/>
          </a:xfrm>
        </p:spPr>
        <p:txBody>
          <a:bodyPr vert="horz" lIns="91440" tIns="45720" rIns="91440" bIns="45720" rtlCol="0" anchor="b">
            <a:normAutofit/>
          </a:bodyPr>
          <a:lstStyle/>
          <a:p>
            <a:pPr algn="ctr" defTabSz="457200">
              <a:lnSpc>
                <a:spcPct val="90000"/>
              </a:lnSpc>
            </a:pPr>
            <a:r>
              <a:rPr lang="en-US" sz="4100">
                <a:effectLst>
                  <a:glow rad="38100">
                    <a:schemeClr val="bg1">
                      <a:lumMod val="65000"/>
                      <a:lumOff val="35000"/>
                      <a:alpha val="50000"/>
                    </a:schemeClr>
                  </a:glow>
                  <a:outerShdw blurRad="28575" dist="31750" dir="13200000" algn="tl" rotWithShape="0">
                    <a:srgbClr val="000000">
                      <a:alpha val="25000"/>
                    </a:srgbClr>
                  </a:outerShdw>
                </a:effectLst>
              </a:rPr>
              <a:t>Knowledge of AWS Services:</a:t>
            </a:r>
          </a:p>
        </p:txBody>
      </p:sp>
      <p:sp>
        <p:nvSpPr>
          <p:cNvPr id="5" name="Subtitle 4">
            <a:extLst>
              <a:ext uri="{FF2B5EF4-FFF2-40B4-BE49-F238E27FC236}">
                <a16:creationId xmlns:a16="http://schemas.microsoft.com/office/drawing/2014/main" id="{53523824-A313-7240-ED8D-52C9A3C5FEE0}"/>
              </a:ext>
            </a:extLst>
          </p:cNvPr>
          <p:cNvSpPr>
            <a:spLocks noGrp="1"/>
          </p:cNvSpPr>
          <p:nvPr>
            <p:ph type="body" idx="1"/>
          </p:nvPr>
        </p:nvSpPr>
        <p:spPr>
          <a:xfrm>
            <a:off x="1750556" y="5516211"/>
            <a:ext cx="8673962" cy="722243"/>
          </a:xfrm>
        </p:spPr>
        <p:txBody>
          <a:bodyPr vert="horz" lIns="91440" tIns="45720" rIns="91440" bIns="45720" rtlCol="0" anchor="t">
            <a:normAutofit/>
          </a:bodyPr>
          <a:lstStyle/>
          <a:p>
            <a:pPr algn="ctr" defTabSz="457200">
              <a:lnSpc>
                <a:spcPct val="90000"/>
              </a:lnSpc>
            </a:pPr>
            <a:r>
              <a:rPr lang="en-US" sz="2100"/>
              <a:t>AWS Cloud platform and services. It covers topics such as AWS architecture, security, and compliance</a:t>
            </a:r>
          </a:p>
        </p:txBody>
      </p:sp>
      <p:pic>
        <p:nvPicPr>
          <p:cNvPr id="7" name="Picture 6" descr="Blue blocks and networks technology background">
            <a:extLst>
              <a:ext uri="{FF2B5EF4-FFF2-40B4-BE49-F238E27FC236}">
                <a16:creationId xmlns:a16="http://schemas.microsoft.com/office/drawing/2014/main" id="{7D259FFC-A97F-EF81-FD26-EE7310CF233A}"/>
              </a:ext>
            </a:extLst>
          </p:cNvPr>
          <p:cNvPicPr>
            <a:picLocks noChangeAspect="1"/>
          </p:cNvPicPr>
          <p:nvPr/>
        </p:nvPicPr>
        <p:blipFill rotWithShape="1">
          <a:blip r:embed="rId3"/>
          <a:srcRect t="25421" b="11966"/>
          <a:stretch/>
        </p:blipFill>
        <p:spPr>
          <a:xfrm>
            <a:off x="20" y="10"/>
            <a:ext cx="12188805" cy="4273816"/>
          </a:xfrm>
          <a:prstGeom prst="rect">
            <a:avLst/>
          </a:prstGeom>
        </p:spPr>
      </p:pic>
    </p:spTree>
    <p:extLst>
      <p:ext uri="{BB962C8B-B14F-4D97-AF65-F5344CB8AC3E}">
        <p14:creationId xmlns:p14="http://schemas.microsoft.com/office/powerpoint/2010/main" val="184760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D1ED-E33E-6609-4337-87656A9EEF04}"/>
              </a:ext>
            </a:extLst>
          </p:cNvPr>
          <p:cNvSpPr>
            <a:spLocks noGrp="1"/>
          </p:cNvSpPr>
          <p:nvPr>
            <p:ph type="title"/>
          </p:nvPr>
        </p:nvSpPr>
        <p:spPr/>
        <p:txBody>
          <a:bodyPr/>
          <a:lstStyle/>
          <a:p>
            <a:r>
              <a:rPr lang="en-US" dirty="0"/>
              <a:t>The AWS Management Console</a:t>
            </a:r>
            <a:endParaRPr lang="en-IL" dirty="0"/>
          </a:p>
        </p:txBody>
      </p:sp>
      <p:sp>
        <p:nvSpPr>
          <p:cNvPr id="3" name="Content Placeholder 2">
            <a:extLst>
              <a:ext uri="{FF2B5EF4-FFF2-40B4-BE49-F238E27FC236}">
                <a16:creationId xmlns:a16="http://schemas.microsoft.com/office/drawing/2014/main" id="{3477A093-51D3-B7B0-5E87-66BDDC525D32}"/>
              </a:ext>
            </a:extLst>
          </p:cNvPr>
          <p:cNvSpPr>
            <a:spLocks noGrp="1"/>
          </p:cNvSpPr>
          <p:nvPr>
            <p:ph idx="1"/>
          </p:nvPr>
        </p:nvSpPr>
        <p:spPr/>
        <p:txBody>
          <a:bodyPr>
            <a:normAutofit lnSpcReduction="10000"/>
          </a:bodyPr>
          <a:lstStyle/>
          <a:p>
            <a:r>
              <a:rPr lang="en-US" dirty="0"/>
              <a:t> is a web-based user interface that allows you to manage and configure various AWS services, including those related to security. With the console, you can easily configure and manage access to AWS resources using IAM. You can create and manage IAM users, groups, and roles, assign permissions, and set up multi-factor authentication to protect against unauthorized access.</a:t>
            </a:r>
          </a:p>
          <a:p>
            <a:r>
              <a:rPr lang="en-US" dirty="0"/>
              <a:t>The console also allows you to monitor and analyze log data using Amazon CloudWatch Logs, which collects and stores log data from various AWS resources. With CloudWatch Logs, you can monitor and troubleshoot your systems and applications, detect security issues, and identify performance bottlenecks.</a:t>
            </a:r>
            <a:endParaRPr lang="en-IL" dirty="0"/>
          </a:p>
        </p:txBody>
      </p:sp>
    </p:spTree>
    <p:extLst>
      <p:ext uri="{BB962C8B-B14F-4D97-AF65-F5344CB8AC3E}">
        <p14:creationId xmlns:p14="http://schemas.microsoft.com/office/powerpoint/2010/main" val="361880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F5C65C-26C8-F5DD-57AD-80D53CAC38BE}"/>
              </a:ext>
            </a:extLst>
          </p:cNvPr>
          <p:cNvSpPr>
            <a:spLocks noGrp="1"/>
          </p:cNvSpPr>
          <p:nvPr>
            <p:ph idx="4294967295"/>
          </p:nvPr>
        </p:nvSpPr>
        <p:spPr>
          <a:xfrm>
            <a:off x="0" y="762000"/>
            <a:ext cx="10439400" cy="5562600"/>
          </a:xfrm>
        </p:spPr>
        <p:txBody>
          <a:bodyPr>
            <a:normAutofit/>
          </a:bodyPr>
          <a:lstStyle/>
          <a:p>
            <a:r>
              <a:rPr lang="en-US" dirty="0"/>
              <a:t>In addition to IAM and CloudWatch Logs, the console also allows you to set up and manage compliance checks using AWS Config. AWS Config enables you to track changes to your AWS resources and monitor compliance with industry standards and best practices. You can use pre-built or custom rules to check for compliance and receive notifications and alerts when resources are not compliant.</a:t>
            </a:r>
          </a:p>
          <a:p>
            <a:r>
              <a:rPr lang="en-US" dirty="0"/>
              <a:t>AWS also offers a variety of command-line tools and software development kits (SDKs) that allow you to automate and integrate security services into your applications and workflows. For example, you can use the AWS Command Line Interface (CLI) to automate and manage AWS resources from the command line. The AWS SDKs allow you to integrate AWS services into your applications and use them programmatically.</a:t>
            </a:r>
          </a:p>
          <a:p>
            <a:r>
              <a:rPr lang="en-US" dirty="0"/>
              <a:t>Overall, the web interface and command-line tools provided by AWS enable you to manage and configure various security services and integrate them into your applications and workflows to ensure the security and compliance of your AWS environment.</a:t>
            </a:r>
            <a:endParaRPr lang="en-IL" dirty="0"/>
          </a:p>
        </p:txBody>
      </p:sp>
    </p:spTree>
    <p:extLst>
      <p:ext uri="{BB962C8B-B14F-4D97-AF65-F5344CB8AC3E}">
        <p14:creationId xmlns:p14="http://schemas.microsoft.com/office/powerpoint/2010/main" val="360693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4D63F-C97C-DDBC-E85C-009E18B76BAF}"/>
              </a:ext>
            </a:extLst>
          </p:cNvPr>
          <p:cNvSpPr>
            <a:spLocks noGrp="1"/>
          </p:cNvSpPr>
          <p:nvPr>
            <p:ph type="title"/>
          </p:nvPr>
        </p:nvSpPr>
        <p:spPr/>
        <p:txBody>
          <a:bodyPr/>
          <a:lstStyle/>
          <a:p>
            <a:r>
              <a:rPr lang="en-US" dirty="0"/>
              <a:t>Aws Pricing </a:t>
            </a:r>
            <a:endParaRPr lang="en-IL" dirty="0"/>
          </a:p>
        </p:txBody>
      </p:sp>
      <p:sp>
        <p:nvSpPr>
          <p:cNvPr id="5" name="Subtitle 4">
            <a:extLst>
              <a:ext uri="{FF2B5EF4-FFF2-40B4-BE49-F238E27FC236}">
                <a16:creationId xmlns:a16="http://schemas.microsoft.com/office/drawing/2014/main" id="{2D85A065-2525-6F32-F79C-0454C2633B14}"/>
              </a:ext>
            </a:extLst>
          </p:cNvPr>
          <p:cNvSpPr>
            <a:spLocks noGrp="1"/>
          </p:cNvSpPr>
          <p:nvPr>
            <p:ph sz="half" idx="1"/>
          </p:nvPr>
        </p:nvSpPr>
        <p:spPr/>
        <p:txBody>
          <a:bodyPr>
            <a:normAutofit/>
          </a:bodyPr>
          <a:lstStyle/>
          <a:p>
            <a:r>
              <a:rPr lang="en-US" dirty="0"/>
              <a:t>AWS offers a variety of pricing models depending on the specific service being used</a:t>
            </a:r>
            <a:endParaRPr lang="en-IL" dirty="0"/>
          </a:p>
        </p:txBody>
      </p:sp>
      <p:pic>
        <p:nvPicPr>
          <p:cNvPr id="7" name="Content Placeholder 6" descr="Graphical user interface, application&#10;&#10;Description automatically generated">
            <a:extLst>
              <a:ext uri="{FF2B5EF4-FFF2-40B4-BE49-F238E27FC236}">
                <a16:creationId xmlns:a16="http://schemas.microsoft.com/office/drawing/2014/main" id="{F66585C8-7378-B643-C9F3-C74AEA6825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97613" y="1371600"/>
            <a:ext cx="4976812" cy="4582433"/>
          </a:xfrm>
        </p:spPr>
      </p:pic>
    </p:spTree>
    <p:extLst>
      <p:ext uri="{BB962C8B-B14F-4D97-AF65-F5344CB8AC3E}">
        <p14:creationId xmlns:p14="http://schemas.microsoft.com/office/powerpoint/2010/main" val="9255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ECDF-4AB6-824D-C3CF-85D3CA54E92C}"/>
              </a:ext>
            </a:extLst>
          </p:cNvPr>
          <p:cNvSpPr>
            <a:spLocks noGrp="1"/>
          </p:cNvSpPr>
          <p:nvPr>
            <p:ph type="title"/>
          </p:nvPr>
        </p:nvSpPr>
        <p:spPr/>
        <p:txBody>
          <a:bodyPr/>
          <a:lstStyle/>
          <a:p>
            <a:r>
              <a:rPr lang="en-US" dirty="0"/>
              <a:t>Pay-As-You-Go</a:t>
            </a:r>
            <a:endParaRPr lang="en-IL" dirty="0"/>
          </a:p>
        </p:txBody>
      </p:sp>
      <p:sp>
        <p:nvSpPr>
          <p:cNvPr id="3" name="Content Placeholder 2">
            <a:extLst>
              <a:ext uri="{FF2B5EF4-FFF2-40B4-BE49-F238E27FC236}">
                <a16:creationId xmlns:a16="http://schemas.microsoft.com/office/drawing/2014/main" id="{FC60409F-D707-A34D-79FC-E9AF25354F7A}"/>
              </a:ext>
            </a:extLst>
          </p:cNvPr>
          <p:cNvSpPr>
            <a:spLocks noGrp="1"/>
          </p:cNvSpPr>
          <p:nvPr>
            <p:ph idx="1"/>
          </p:nvPr>
        </p:nvSpPr>
        <p:spPr/>
        <p:txBody>
          <a:bodyPr>
            <a:normAutofit fontScale="92500" lnSpcReduction="10000"/>
          </a:bodyPr>
          <a:lstStyle/>
          <a:p>
            <a:r>
              <a:rPr lang="en-US" dirty="0"/>
              <a:t>The Pay-As-You-Go pricing model offered by AWS is designed to provide customers with flexibility and cost-effectiveness. With this model, customers only pay for the resources they consume, and they are not required to make any upfront payments or long-term commitments. This makes it an ideal pricing model for customers who have unpredictable workloads or who are looking to minimize costs.</a:t>
            </a:r>
          </a:p>
          <a:p>
            <a:endParaRPr lang="en-US" dirty="0"/>
          </a:p>
          <a:p>
            <a:r>
              <a:rPr lang="en-US" dirty="0"/>
              <a:t>One of the most popular services offered under this model is Amazon Elastic Compute Cloud (EC2). With EC2, customers can rent virtual servers in the cloud, paying only for the compute time they use. This allows customers to easily scale up or down their computing capacity to meet changing demand without having to purchase and maintain physical servers.</a:t>
            </a:r>
            <a:endParaRPr lang="en-IL" dirty="0"/>
          </a:p>
        </p:txBody>
      </p:sp>
    </p:spTree>
    <p:extLst>
      <p:ext uri="{BB962C8B-B14F-4D97-AF65-F5344CB8AC3E}">
        <p14:creationId xmlns:p14="http://schemas.microsoft.com/office/powerpoint/2010/main" val="111178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F9608-5A8D-97F1-8900-9A7BE783CF9F}"/>
              </a:ext>
            </a:extLst>
          </p:cNvPr>
          <p:cNvSpPr>
            <a:spLocks noGrp="1"/>
          </p:cNvSpPr>
          <p:nvPr>
            <p:ph type="title"/>
          </p:nvPr>
        </p:nvSpPr>
        <p:spPr/>
        <p:txBody>
          <a:bodyPr/>
          <a:lstStyle/>
          <a:p>
            <a:r>
              <a:rPr lang="en-US" dirty="0"/>
              <a:t> Pay-As-You-Go ….</a:t>
            </a:r>
            <a:endParaRPr lang="en-IL" dirty="0"/>
          </a:p>
        </p:txBody>
      </p:sp>
      <p:sp>
        <p:nvSpPr>
          <p:cNvPr id="3" name="Content Placeholder 2">
            <a:extLst>
              <a:ext uri="{FF2B5EF4-FFF2-40B4-BE49-F238E27FC236}">
                <a16:creationId xmlns:a16="http://schemas.microsoft.com/office/drawing/2014/main" id="{D5991F36-A684-8946-635A-BD3196DBD2F5}"/>
              </a:ext>
            </a:extLst>
          </p:cNvPr>
          <p:cNvSpPr>
            <a:spLocks noGrp="1"/>
          </p:cNvSpPr>
          <p:nvPr>
            <p:ph idx="1"/>
          </p:nvPr>
        </p:nvSpPr>
        <p:spPr/>
        <p:txBody>
          <a:bodyPr>
            <a:normAutofit lnSpcReduction="10000"/>
          </a:bodyPr>
          <a:lstStyle/>
          <a:p>
            <a:r>
              <a:rPr lang="en-US" dirty="0"/>
              <a:t>Another service that uses the Pay-As-You-Go model is Amazon Relational Database Service (RDS). With RDS, customers can launch and manage a relational database in the cloud, paying only for the resources they use. This allows customers to easily manage their databases without having to worry about the underlying infrastructure or maintenance.</a:t>
            </a:r>
          </a:p>
          <a:p>
            <a:r>
              <a:rPr lang="en-US" dirty="0"/>
              <a:t>Amazon Simple Storage Service (S3) is another popular service that uses the Pay-As-You-Go model. With S3, customers can store and retrieve large amounts of data in the cloud, paying only for the amount of storage they use. This makes it an ideal choice for customers who need to store large amounts of data, but don't want to invest in their own storage infrastructure.</a:t>
            </a:r>
            <a:endParaRPr lang="en-IL" dirty="0"/>
          </a:p>
        </p:txBody>
      </p:sp>
    </p:spTree>
    <p:extLst>
      <p:ext uri="{BB962C8B-B14F-4D97-AF65-F5344CB8AC3E}">
        <p14:creationId xmlns:p14="http://schemas.microsoft.com/office/powerpoint/2010/main" val="73813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5EE4-1B20-4337-9635-EF9D04F4FDD1}"/>
              </a:ext>
            </a:extLst>
          </p:cNvPr>
          <p:cNvSpPr>
            <a:spLocks noGrp="1"/>
          </p:cNvSpPr>
          <p:nvPr>
            <p:ph type="title"/>
          </p:nvPr>
        </p:nvSpPr>
        <p:spPr/>
        <p:txBody>
          <a:bodyPr/>
          <a:lstStyle/>
          <a:p>
            <a:r>
              <a:rPr lang="en-US" dirty="0"/>
              <a:t>parameters used to calculate the cost of Pay-As-You-Go </a:t>
            </a:r>
            <a:endParaRPr lang="en-IL" dirty="0"/>
          </a:p>
        </p:txBody>
      </p:sp>
      <p:sp>
        <p:nvSpPr>
          <p:cNvPr id="3" name="Content Placeholder 2">
            <a:extLst>
              <a:ext uri="{FF2B5EF4-FFF2-40B4-BE49-F238E27FC236}">
                <a16:creationId xmlns:a16="http://schemas.microsoft.com/office/drawing/2014/main" id="{7381FCFB-EA77-CF72-9896-3B98BE7F35A3}"/>
              </a:ext>
            </a:extLst>
          </p:cNvPr>
          <p:cNvSpPr>
            <a:spLocks noGrp="1"/>
          </p:cNvSpPr>
          <p:nvPr>
            <p:ph idx="1"/>
          </p:nvPr>
        </p:nvSpPr>
        <p:spPr/>
        <p:txBody>
          <a:bodyPr>
            <a:normAutofit fontScale="70000" lnSpcReduction="20000"/>
          </a:bodyPr>
          <a:lstStyle/>
          <a:p>
            <a:r>
              <a:rPr lang="en-US" dirty="0"/>
              <a:t>The parameters used to calculate the cost of Pay-As-You-Go services vary depending on the service itself. Here are a few examples:</a:t>
            </a:r>
          </a:p>
          <a:p>
            <a:r>
              <a:rPr lang="en-US" dirty="0"/>
              <a:t>Amazon EC2: For EC2 instances, you are charged per hour for the instances that you run. The hourly rate is based on the instance type and region in which it is running. You are also charged for any additional resources that you use, such as Elastic IP addresses, EBS volumes, and data transfer.</a:t>
            </a:r>
          </a:p>
          <a:p>
            <a:r>
              <a:rPr lang="en-US" dirty="0"/>
              <a:t>Amazon RDS: For RDS instances, you are charged per hour for the compute and storage resources that you use. The hourly rate is based on the instance type and region in which it is running. You are also charged for any additional resources that you use, such as backups, data transfer, and storage snapshots.</a:t>
            </a:r>
          </a:p>
          <a:p>
            <a:r>
              <a:rPr lang="en-US" dirty="0"/>
              <a:t>Amazon S3: For S3 storage, you are charged based on the amount of data that you store, the number of requests you make to retrieve or modify your data, and the amount of data that you transfer out of the S3 service to other AWS services or the internet.</a:t>
            </a:r>
          </a:p>
          <a:p>
            <a:r>
              <a:rPr lang="en-US" dirty="0"/>
              <a:t>Overall, the cost of Pay-As-You-Go services is determined by several factors, including the amount of resources you use, the duration of use, and the region in which you use them. It's important to monitor your usage closely and adjust your usage patterns as needed to avoid unexpected charges.</a:t>
            </a:r>
            <a:endParaRPr lang="en-IL" dirty="0"/>
          </a:p>
        </p:txBody>
      </p:sp>
    </p:spTree>
    <p:extLst>
      <p:ext uri="{BB962C8B-B14F-4D97-AF65-F5344CB8AC3E}">
        <p14:creationId xmlns:p14="http://schemas.microsoft.com/office/powerpoint/2010/main" val="153498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9EE0-078C-C1FA-120F-3CCD44873387}"/>
              </a:ext>
            </a:extLst>
          </p:cNvPr>
          <p:cNvSpPr>
            <a:spLocks noGrp="1"/>
          </p:cNvSpPr>
          <p:nvPr>
            <p:ph type="title"/>
          </p:nvPr>
        </p:nvSpPr>
        <p:spPr/>
        <p:txBody>
          <a:bodyPr/>
          <a:lstStyle/>
          <a:p>
            <a:r>
              <a:rPr lang="en-US" dirty="0"/>
              <a:t>In conclusion, </a:t>
            </a:r>
            <a:endParaRPr lang="en-IL" dirty="0"/>
          </a:p>
        </p:txBody>
      </p:sp>
      <p:sp>
        <p:nvSpPr>
          <p:cNvPr id="3" name="Content Placeholder 2">
            <a:extLst>
              <a:ext uri="{FF2B5EF4-FFF2-40B4-BE49-F238E27FC236}">
                <a16:creationId xmlns:a16="http://schemas.microsoft.com/office/drawing/2014/main" id="{5BD39604-A49C-33E4-0C1B-24A54E80C9A9}"/>
              </a:ext>
            </a:extLst>
          </p:cNvPr>
          <p:cNvSpPr>
            <a:spLocks noGrp="1"/>
          </p:cNvSpPr>
          <p:nvPr>
            <p:ph idx="1"/>
          </p:nvPr>
        </p:nvSpPr>
        <p:spPr/>
        <p:txBody>
          <a:bodyPr/>
          <a:lstStyle/>
          <a:p>
            <a:r>
              <a:rPr lang="en-US" dirty="0"/>
              <a:t>the pay-as-you-go pricing model from AWS provides customers with the flexibility to pay only for the resources they use without any long-term commitments or upfront costs. The model charges based on several factors such as the type of resource, the amount of time used, the amount of data stored or transferred, and the region where the resource is located. This allows customers to optimize their costs by choosing the right resource types and sizes, and scaling them up or down as needed. The pay-as-you-go model is suitable for customers who have unpredictable workloads or who want to test new applications or services without making a large upfront investment.</a:t>
            </a:r>
            <a:endParaRPr lang="en-IL" dirty="0"/>
          </a:p>
        </p:txBody>
      </p:sp>
    </p:spTree>
    <p:extLst>
      <p:ext uri="{BB962C8B-B14F-4D97-AF65-F5344CB8AC3E}">
        <p14:creationId xmlns:p14="http://schemas.microsoft.com/office/powerpoint/2010/main" val="131432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8FCA-87CF-3EAE-FEF6-C8BEAB0734BB}"/>
              </a:ext>
            </a:extLst>
          </p:cNvPr>
          <p:cNvSpPr>
            <a:spLocks noGrp="1"/>
          </p:cNvSpPr>
          <p:nvPr>
            <p:ph type="title"/>
          </p:nvPr>
        </p:nvSpPr>
        <p:spPr/>
        <p:txBody>
          <a:bodyPr/>
          <a:lstStyle/>
          <a:p>
            <a:pPr algn="ctr"/>
            <a:r>
              <a:rPr lang="en-US" dirty="0"/>
              <a:t>Reserved Instances </a:t>
            </a:r>
            <a:endParaRPr lang="en-IL" dirty="0"/>
          </a:p>
        </p:txBody>
      </p:sp>
      <p:sp>
        <p:nvSpPr>
          <p:cNvPr id="3" name="Content Placeholder 2">
            <a:extLst>
              <a:ext uri="{FF2B5EF4-FFF2-40B4-BE49-F238E27FC236}">
                <a16:creationId xmlns:a16="http://schemas.microsoft.com/office/drawing/2014/main" id="{58FCDBE6-B839-B041-1CE8-E3B649C5008F}"/>
              </a:ext>
            </a:extLst>
          </p:cNvPr>
          <p:cNvSpPr>
            <a:spLocks noGrp="1"/>
          </p:cNvSpPr>
          <p:nvPr>
            <p:ph idx="1"/>
          </p:nvPr>
        </p:nvSpPr>
        <p:spPr/>
        <p:txBody>
          <a:bodyPr>
            <a:normAutofit fontScale="92500"/>
          </a:bodyPr>
          <a:lstStyle/>
          <a:p>
            <a:r>
              <a:rPr lang="en-US" dirty="0"/>
              <a:t>Reserved Instances is a pricing model in which you reserve capacity in advance for an AWS service for a specified term, typically one or three years. In return for committing to a longer-term usage, you receive a significant discount on the hourly charge for the reserved capacity. This model is a good option if you know you'll need a certain amount of capacity over a long period of time and can make an upfront payment.</a:t>
            </a:r>
          </a:p>
          <a:p>
            <a:r>
              <a:rPr lang="en-US" dirty="0"/>
              <a:t>There are three types of Reserved Instances:</a:t>
            </a:r>
          </a:p>
          <a:p>
            <a:r>
              <a:rPr lang="en-US" dirty="0"/>
              <a:t>Standard, </a:t>
            </a:r>
          </a:p>
          <a:p>
            <a:r>
              <a:rPr lang="en-US" dirty="0"/>
              <a:t>Convertible,</a:t>
            </a:r>
          </a:p>
          <a:p>
            <a:r>
              <a:rPr lang="en-US" dirty="0"/>
              <a:t>Scheduled</a:t>
            </a:r>
            <a:endParaRPr lang="en-IL" dirty="0"/>
          </a:p>
        </p:txBody>
      </p:sp>
    </p:spTree>
    <p:extLst>
      <p:ext uri="{BB962C8B-B14F-4D97-AF65-F5344CB8AC3E}">
        <p14:creationId xmlns:p14="http://schemas.microsoft.com/office/powerpoint/2010/main" val="315962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44F5A-7DDC-BB30-0AE6-A13DB5365A5A}"/>
              </a:ext>
            </a:extLst>
          </p:cNvPr>
          <p:cNvSpPr>
            <a:spLocks noGrp="1"/>
          </p:cNvSpPr>
          <p:nvPr>
            <p:ph type="title"/>
          </p:nvPr>
        </p:nvSpPr>
        <p:spPr/>
        <p:txBody>
          <a:bodyPr/>
          <a:lstStyle/>
          <a:p>
            <a:r>
              <a:rPr lang="en-US" dirty="0"/>
              <a:t>Standard Reserved Instances </a:t>
            </a:r>
            <a:endParaRPr lang="en-IL" dirty="0"/>
          </a:p>
        </p:txBody>
      </p:sp>
      <p:sp>
        <p:nvSpPr>
          <p:cNvPr id="3" name="Content Placeholder 2">
            <a:extLst>
              <a:ext uri="{FF2B5EF4-FFF2-40B4-BE49-F238E27FC236}">
                <a16:creationId xmlns:a16="http://schemas.microsoft.com/office/drawing/2014/main" id="{3B2191BA-9778-6178-E5B5-5A1C5F34DE67}"/>
              </a:ext>
            </a:extLst>
          </p:cNvPr>
          <p:cNvSpPr>
            <a:spLocks noGrp="1"/>
          </p:cNvSpPr>
          <p:nvPr>
            <p:ph idx="1"/>
          </p:nvPr>
        </p:nvSpPr>
        <p:spPr/>
        <p:txBody>
          <a:bodyPr/>
          <a:lstStyle/>
          <a:p>
            <a:r>
              <a:rPr lang="en-US" dirty="0"/>
              <a:t>This type of Reserved Instance offers the lowest hourly rate, but requires a longer commitment of either one or three years. Standard Reserved Instances can be applied to any instance family, size, or region, but they are not flexible and cannot be changed or canceled once they have been purchased.</a:t>
            </a:r>
            <a:endParaRPr lang="en-IL" dirty="0"/>
          </a:p>
        </p:txBody>
      </p:sp>
    </p:spTree>
    <p:extLst>
      <p:ext uri="{BB962C8B-B14F-4D97-AF65-F5344CB8AC3E}">
        <p14:creationId xmlns:p14="http://schemas.microsoft.com/office/powerpoint/2010/main" val="339231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20516-7873-3FF5-B630-F7DDCCD00322}"/>
              </a:ext>
            </a:extLst>
          </p:cNvPr>
          <p:cNvSpPr>
            <a:spLocks noGrp="1"/>
          </p:cNvSpPr>
          <p:nvPr>
            <p:ph type="title"/>
          </p:nvPr>
        </p:nvSpPr>
        <p:spPr/>
        <p:txBody>
          <a:bodyPr/>
          <a:lstStyle/>
          <a:p>
            <a:r>
              <a:rPr lang="en-US" dirty="0"/>
              <a:t>Convertible Reserved Instances: </a:t>
            </a:r>
            <a:endParaRPr lang="en-IL" dirty="0"/>
          </a:p>
        </p:txBody>
      </p:sp>
      <p:sp>
        <p:nvSpPr>
          <p:cNvPr id="3" name="Content Placeholder 2">
            <a:extLst>
              <a:ext uri="{FF2B5EF4-FFF2-40B4-BE49-F238E27FC236}">
                <a16:creationId xmlns:a16="http://schemas.microsoft.com/office/drawing/2014/main" id="{0DBD9C45-FEE6-4992-F36E-0FDAEDF30535}"/>
              </a:ext>
            </a:extLst>
          </p:cNvPr>
          <p:cNvSpPr>
            <a:spLocks noGrp="1"/>
          </p:cNvSpPr>
          <p:nvPr>
            <p:ph idx="1"/>
          </p:nvPr>
        </p:nvSpPr>
        <p:spPr/>
        <p:txBody>
          <a:bodyPr/>
          <a:lstStyle/>
          <a:p>
            <a:pPr marL="0" indent="0">
              <a:buNone/>
            </a:pPr>
            <a:r>
              <a:rPr lang="en-US" dirty="0"/>
              <a:t>This type of Reserved Instance offers more flexibility than Standard Reserved Instances. Convertible Reserved Instances can be exchanged for a different instance family, size, or region, and can be modified to match changes in your workload. They also offer a discounted hourly rate, but with a slightly higher price than Standard Reserved Instances. Convertible Reserved Instances require a commitment of either one or three years.</a:t>
            </a:r>
            <a:endParaRPr lang="en-IL" dirty="0"/>
          </a:p>
        </p:txBody>
      </p:sp>
    </p:spTree>
    <p:extLst>
      <p:ext uri="{BB962C8B-B14F-4D97-AF65-F5344CB8AC3E}">
        <p14:creationId xmlns:p14="http://schemas.microsoft.com/office/powerpoint/2010/main" val="81417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33771-B324-5948-B4AB-D8CB03AB946B}"/>
              </a:ext>
            </a:extLst>
          </p:cNvPr>
          <p:cNvSpPr>
            <a:spLocks noGrp="1"/>
          </p:cNvSpPr>
          <p:nvPr>
            <p:ph type="title"/>
          </p:nvPr>
        </p:nvSpPr>
        <p:spPr>
          <a:xfrm>
            <a:off x="1141115" y="4667693"/>
            <a:ext cx="9921182" cy="1063256"/>
          </a:xfrm>
        </p:spPr>
        <p:txBody>
          <a:bodyPr anchor="t">
            <a:normAutofit/>
          </a:bodyPr>
          <a:lstStyle/>
          <a:p>
            <a:r>
              <a:rPr lang="en-US" sz="3600"/>
              <a:t>Points TO Remember </a:t>
            </a:r>
            <a:endParaRPr lang="en-IL" sz="3600"/>
          </a:p>
        </p:txBody>
      </p:sp>
      <p:graphicFrame>
        <p:nvGraphicFramePr>
          <p:cNvPr id="7" name="Content Placeholder 2">
            <a:extLst>
              <a:ext uri="{FF2B5EF4-FFF2-40B4-BE49-F238E27FC236}">
                <a16:creationId xmlns:a16="http://schemas.microsoft.com/office/drawing/2014/main" id="{5FA3EB50-324E-A56F-82EF-14553937C589}"/>
              </a:ext>
            </a:extLst>
          </p:cNvPr>
          <p:cNvGraphicFramePr>
            <a:graphicFrameLocks noGrp="1"/>
          </p:cNvGraphicFramePr>
          <p:nvPr>
            <p:ph idx="1"/>
            <p:extLst>
              <p:ext uri="{D42A27DB-BD31-4B8C-83A1-F6EECF244321}">
                <p14:modId xmlns:p14="http://schemas.microsoft.com/office/powerpoint/2010/main" val="3517742459"/>
              </p:ext>
            </p:extLst>
          </p:nvPr>
        </p:nvGraphicFramePr>
        <p:xfrm>
          <a:off x="1133821" y="1007918"/>
          <a:ext cx="9921183" cy="3190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466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8250-0DA3-B807-1BB8-E4C6FFBEC866}"/>
              </a:ext>
            </a:extLst>
          </p:cNvPr>
          <p:cNvSpPr>
            <a:spLocks noGrp="1"/>
          </p:cNvSpPr>
          <p:nvPr>
            <p:ph type="title"/>
          </p:nvPr>
        </p:nvSpPr>
        <p:spPr/>
        <p:txBody>
          <a:bodyPr/>
          <a:lstStyle/>
          <a:p>
            <a:r>
              <a:rPr lang="en-US" dirty="0"/>
              <a:t>Scheduled Reserved Instances: </a:t>
            </a:r>
            <a:endParaRPr lang="en-IL" dirty="0"/>
          </a:p>
        </p:txBody>
      </p:sp>
      <p:sp>
        <p:nvSpPr>
          <p:cNvPr id="3" name="Content Placeholder 2">
            <a:extLst>
              <a:ext uri="{FF2B5EF4-FFF2-40B4-BE49-F238E27FC236}">
                <a16:creationId xmlns:a16="http://schemas.microsoft.com/office/drawing/2014/main" id="{3D383830-C640-2D77-DB4D-6136D932BC00}"/>
              </a:ext>
            </a:extLst>
          </p:cNvPr>
          <p:cNvSpPr>
            <a:spLocks noGrp="1"/>
          </p:cNvSpPr>
          <p:nvPr>
            <p:ph idx="1"/>
          </p:nvPr>
        </p:nvSpPr>
        <p:spPr/>
        <p:txBody>
          <a:bodyPr/>
          <a:lstStyle/>
          <a:p>
            <a:r>
              <a:rPr lang="en-US" dirty="0"/>
              <a:t>This type of Reserved Instance is designed for applications that have predictable usage patterns. Scheduled Reserved Instances can be reserved for specific periods of time, such as every Tuesday and Thursday from 9am to 5pm. They offer a discounted hourly rate, but require a commitment of one year.</a:t>
            </a:r>
            <a:endParaRPr lang="en-IL" dirty="0"/>
          </a:p>
        </p:txBody>
      </p:sp>
    </p:spTree>
    <p:extLst>
      <p:ext uri="{BB962C8B-B14F-4D97-AF65-F5344CB8AC3E}">
        <p14:creationId xmlns:p14="http://schemas.microsoft.com/office/powerpoint/2010/main" val="287888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C706-C551-E962-EC00-DE995B290B0C}"/>
              </a:ext>
            </a:extLst>
          </p:cNvPr>
          <p:cNvSpPr>
            <a:spLocks noGrp="1"/>
          </p:cNvSpPr>
          <p:nvPr>
            <p:ph type="title"/>
          </p:nvPr>
        </p:nvSpPr>
        <p:spPr/>
        <p:txBody>
          <a:bodyPr/>
          <a:lstStyle/>
          <a:p>
            <a:r>
              <a:rPr lang="en-US" dirty="0"/>
              <a:t>Overall, </a:t>
            </a:r>
            <a:endParaRPr lang="en-IL" dirty="0"/>
          </a:p>
        </p:txBody>
      </p:sp>
      <p:sp>
        <p:nvSpPr>
          <p:cNvPr id="3" name="Content Placeholder 2">
            <a:extLst>
              <a:ext uri="{FF2B5EF4-FFF2-40B4-BE49-F238E27FC236}">
                <a16:creationId xmlns:a16="http://schemas.microsoft.com/office/drawing/2014/main" id="{38D95564-D1F2-3C8C-E804-B3E80E21EBE4}"/>
              </a:ext>
            </a:extLst>
          </p:cNvPr>
          <p:cNvSpPr>
            <a:spLocks noGrp="1"/>
          </p:cNvSpPr>
          <p:nvPr>
            <p:ph idx="1"/>
          </p:nvPr>
        </p:nvSpPr>
        <p:spPr/>
        <p:txBody>
          <a:bodyPr/>
          <a:lstStyle/>
          <a:p>
            <a:pPr marL="0" indent="0">
              <a:buNone/>
            </a:pPr>
            <a:r>
              <a:rPr lang="en-US" dirty="0"/>
              <a:t>Reserved Instances can be a cost-effective option for workloads that require a certain level of capacity over a long period of time. It's important to consider the workload's usage patterns, the length of the commitment, and the flexibility needed before selecting the type of Reserved Instance to purchase.</a:t>
            </a:r>
            <a:endParaRPr lang="en-IL" dirty="0"/>
          </a:p>
        </p:txBody>
      </p:sp>
    </p:spTree>
    <p:extLst>
      <p:ext uri="{BB962C8B-B14F-4D97-AF65-F5344CB8AC3E}">
        <p14:creationId xmlns:p14="http://schemas.microsoft.com/office/powerpoint/2010/main" val="17844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AA5D-F0A7-31CB-B0FF-C6DFD422EFDC}"/>
              </a:ext>
            </a:extLst>
          </p:cNvPr>
          <p:cNvSpPr>
            <a:spLocks noGrp="1"/>
          </p:cNvSpPr>
          <p:nvPr>
            <p:ph type="title"/>
          </p:nvPr>
        </p:nvSpPr>
        <p:spPr/>
        <p:txBody>
          <a:bodyPr/>
          <a:lstStyle/>
          <a:p>
            <a:r>
              <a:rPr lang="en-US" dirty="0"/>
              <a:t>Spot Instances </a:t>
            </a:r>
            <a:endParaRPr lang="en-IL" dirty="0"/>
          </a:p>
        </p:txBody>
      </p:sp>
      <p:sp>
        <p:nvSpPr>
          <p:cNvPr id="3" name="Content Placeholder 2">
            <a:extLst>
              <a:ext uri="{FF2B5EF4-FFF2-40B4-BE49-F238E27FC236}">
                <a16:creationId xmlns:a16="http://schemas.microsoft.com/office/drawing/2014/main" id="{B53271F2-8F5F-8CB6-1993-3EA5FA84A3D4}"/>
              </a:ext>
            </a:extLst>
          </p:cNvPr>
          <p:cNvSpPr>
            <a:spLocks noGrp="1"/>
          </p:cNvSpPr>
          <p:nvPr>
            <p:ph idx="1"/>
          </p:nvPr>
        </p:nvSpPr>
        <p:spPr/>
        <p:txBody>
          <a:bodyPr/>
          <a:lstStyle/>
          <a:p>
            <a:r>
              <a:rPr lang="en-US" dirty="0"/>
              <a:t>Spot Instances allow you to bid on unused Amazon EC2 capacity, which can provide significant cost savings. With Spot Instances, you can take advantage of spare EC2 capacity that is available in the AWS cloud. You simply specify the maximum price you are willing to pay for the instance, and if the current Spot price falls below that level, your instance will be launched.</a:t>
            </a:r>
            <a:endParaRPr lang="en-IL" dirty="0"/>
          </a:p>
        </p:txBody>
      </p:sp>
    </p:spTree>
    <p:extLst>
      <p:ext uri="{BB962C8B-B14F-4D97-AF65-F5344CB8AC3E}">
        <p14:creationId xmlns:p14="http://schemas.microsoft.com/office/powerpoint/2010/main" val="201578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E744-8A6F-208A-FCEC-BEC0BFE9A436}"/>
              </a:ext>
            </a:extLst>
          </p:cNvPr>
          <p:cNvSpPr>
            <a:spLocks noGrp="1"/>
          </p:cNvSpPr>
          <p:nvPr>
            <p:ph type="title"/>
          </p:nvPr>
        </p:nvSpPr>
        <p:spPr/>
        <p:txBody>
          <a:bodyPr>
            <a:normAutofit/>
          </a:bodyPr>
          <a:lstStyle/>
          <a:p>
            <a:r>
              <a:rPr lang="en-US" sz="3600" dirty="0"/>
              <a:t>Some key points about Spot Instances are:</a:t>
            </a:r>
            <a:br>
              <a:rPr lang="en-US" dirty="0"/>
            </a:br>
            <a:endParaRPr lang="en-IL" dirty="0"/>
          </a:p>
        </p:txBody>
      </p:sp>
      <p:sp>
        <p:nvSpPr>
          <p:cNvPr id="3" name="Content Placeholder 2">
            <a:extLst>
              <a:ext uri="{FF2B5EF4-FFF2-40B4-BE49-F238E27FC236}">
                <a16:creationId xmlns:a16="http://schemas.microsoft.com/office/drawing/2014/main" id="{22CE9737-3413-D302-B306-FA4E62DF5596}"/>
              </a:ext>
            </a:extLst>
          </p:cNvPr>
          <p:cNvSpPr>
            <a:spLocks noGrp="1"/>
          </p:cNvSpPr>
          <p:nvPr>
            <p:ph idx="1"/>
          </p:nvPr>
        </p:nvSpPr>
        <p:spPr/>
        <p:txBody>
          <a:bodyPr>
            <a:normAutofit fontScale="85000" lnSpcReduction="20000"/>
          </a:bodyPr>
          <a:lstStyle/>
          <a:p>
            <a:endParaRPr lang="en-US" dirty="0"/>
          </a:p>
          <a:p>
            <a:r>
              <a:rPr lang="en-US" dirty="0"/>
              <a:t>Cost savings: Spot Instances can offer significant cost savings compared to on-demand instances, with discounts of up to 90% in some cases.</a:t>
            </a:r>
          </a:p>
          <a:p>
            <a:r>
              <a:rPr lang="en-US" dirty="0"/>
              <a:t>Flexible pricing: You can bid on Spot Instances by specifying the maximum price you are willing to pay, and you only pay the Spot price, which can fluctuate based on supply and demand.</a:t>
            </a:r>
          </a:p>
          <a:p>
            <a:r>
              <a:rPr lang="en-US" dirty="0"/>
              <a:t>Instance interruption: Spot Instances can be interrupted at any time if the Spot price goes above your maximum bid, or if AWS needs the capacity for on-demand instances. You can configure your Spot Instances to handle interruptions gracefully, by using checkpointing or other techniques to save your work and resume later.</a:t>
            </a:r>
          </a:p>
          <a:p>
            <a:r>
              <a:rPr lang="en-US" dirty="0"/>
              <a:t>Use cases: Spot Instances are well-suited for workloads that are flexible, fault-tolerant, and can be interrupted or stopped without affecting the overall job. Some example use cases include batch processing, data analysis, and HPC workloads.</a:t>
            </a:r>
            <a:endParaRPr lang="en-IL" dirty="0"/>
          </a:p>
        </p:txBody>
      </p:sp>
    </p:spTree>
    <p:extLst>
      <p:ext uri="{BB962C8B-B14F-4D97-AF65-F5344CB8AC3E}">
        <p14:creationId xmlns:p14="http://schemas.microsoft.com/office/powerpoint/2010/main" val="20342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8CDB-A77E-BF76-27A2-E55C27E39804}"/>
              </a:ext>
            </a:extLst>
          </p:cNvPr>
          <p:cNvSpPr>
            <a:spLocks noGrp="1"/>
          </p:cNvSpPr>
          <p:nvPr>
            <p:ph type="title"/>
          </p:nvPr>
        </p:nvSpPr>
        <p:spPr>
          <a:xfrm>
            <a:off x="1117309" y="304800"/>
            <a:ext cx="10157354" cy="1397000"/>
          </a:xfrm>
        </p:spPr>
        <p:txBody>
          <a:bodyPr>
            <a:normAutofit fontScale="90000"/>
          </a:bodyPr>
          <a:lstStyle/>
          <a:p>
            <a:r>
              <a:rPr lang="en-US" sz="2400" b="1" dirty="0"/>
              <a:t>Spot Instances work with a variety of AWS services, including Amazon EC2, Amazon EMR, and AWS Batch. Some key points to keep in mind about pricing for Spot Instances are:</a:t>
            </a:r>
            <a:br>
              <a:rPr lang="en-US" sz="2400" b="1" dirty="0"/>
            </a:br>
            <a:endParaRPr lang="en-IL" sz="2400" b="1" dirty="0"/>
          </a:p>
        </p:txBody>
      </p:sp>
      <p:sp>
        <p:nvSpPr>
          <p:cNvPr id="3" name="Content Placeholder 2">
            <a:extLst>
              <a:ext uri="{FF2B5EF4-FFF2-40B4-BE49-F238E27FC236}">
                <a16:creationId xmlns:a16="http://schemas.microsoft.com/office/drawing/2014/main" id="{ACCFC28C-087D-D24B-3D73-6BB765B8D5CB}"/>
              </a:ext>
            </a:extLst>
          </p:cNvPr>
          <p:cNvSpPr>
            <a:spLocks noGrp="1"/>
          </p:cNvSpPr>
          <p:nvPr>
            <p:ph idx="1"/>
          </p:nvPr>
        </p:nvSpPr>
        <p:spPr/>
        <p:txBody>
          <a:bodyPr>
            <a:normAutofit fontScale="92500"/>
          </a:bodyPr>
          <a:lstStyle/>
          <a:p>
            <a:endParaRPr lang="en-US" dirty="0"/>
          </a:p>
          <a:p>
            <a:r>
              <a:rPr lang="en-US" dirty="0"/>
              <a:t>Spot prices are set by AWS based on supply and demand and can fluctuate frequently.</a:t>
            </a:r>
          </a:p>
          <a:p>
            <a:r>
              <a:rPr lang="en-US" dirty="0"/>
              <a:t>You can specify your maximum bid price for the instance, which will determine whether or not your instance is launched.</a:t>
            </a:r>
          </a:p>
          <a:p>
            <a:r>
              <a:rPr lang="en-US" dirty="0"/>
              <a:t>If the Spot price goes above your maximum bid, your instance will be interrupted and terminated, and you will only be charged for the time that the instance was running.</a:t>
            </a:r>
          </a:p>
          <a:p>
            <a:r>
              <a:rPr lang="en-US" dirty="0"/>
              <a:t>If you terminate the instance yourself, you will be charged for a full hour of usage, even if you only used the instance for a few minutes.</a:t>
            </a:r>
            <a:endParaRPr lang="en-IL" dirty="0"/>
          </a:p>
        </p:txBody>
      </p:sp>
    </p:spTree>
    <p:extLst>
      <p:ext uri="{BB962C8B-B14F-4D97-AF65-F5344CB8AC3E}">
        <p14:creationId xmlns:p14="http://schemas.microsoft.com/office/powerpoint/2010/main" val="352138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E492-BDBC-B137-DDAB-47AF97B25B8A}"/>
              </a:ext>
            </a:extLst>
          </p:cNvPr>
          <p:cNvSpPr>
            <a:spLocks noGrp="1"/>
          </p:cNvSpPr>
          <p:nvPr>
            <p:ph type="title"/>
          </p:nvPr>
        </p:nvSpPr>
        <p:spPr/>
        <p:txBody>
          <a:bodyPr/>
          <a:lstStyle/>
          <a:p>
            <a:r>
              <a:rPr lang="en-US" dirty="0"/>
              <a:t>In summary, </a:t>
            </a:r>
            <a:endParaRPr lang="en-IL" dirty="0"/>
          </a:p>
        </p:txBody>
      </p:sp>
      <p:sp>
        <p:nvSpPr>
          <p:cNvPr id="3" name="Content Placeholder 2">
            <a:extLst>
              <a:ext uri="{FF2B5EF4-FFF2-40B4-BE49-F238E27FC236}">
                <a16:creationId xmlns:a16="http://schemas.microsoft.com/office/drawing/2014/main" id="{782ABD3E-9CBB-D9BF-4D49-EB735538321A}"/>
              </a:ext>
            </a:extLst>
          </p:cNvPr>
          <p:cNvSpPr>
            <a:spLocks noGrp="1"/>
          </p:cNvSpPr>
          <p:nvPr>
            <p:ph idx="1"/>
          </p:nvPr>
        </p:nvSpPr>
        <p:spPr/>
        <p:txBody>
          <a:bodyPr/>
          <a:lstStyle/>
          <a:p>
            <a:r>
              <a:rPr lang="en-US" dirty="0"/>
              <a:t>Spot Instances can provide significant cost savings for flexible workloads that can handle interruptions. By bidding on unused EC2 capacity, you can take advantage of spare capacity in the AWS cloud and pay only for the resources you use.</a:t>
            </a:r>
            <a:endParaRPr lang="en-IL" dirty="0"/>
          </a:p>
        </p:txBody>
      </p:sp>
    </p:spTree>
    <p:extLst>
      <p:ext uri="{BB962C8B-B14F-4D97-AF65-F5344CB8AC3E}">
        <p14:creationId xmlns:p14="http://schemas.microsoft.com/office/powerpoint/2010/main" val="129639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0A49A-0422-E6B1-4232-A47EA0C6A3DA}"/>
              </a:ext>
            </a:extLst>
          </p:cNvPr>
          <p:cNvSpPr>
            <a:spLocks noGrp="1"/>
          </p:cNvSpPr>
          <p:nvPr>
            <p:ph type="title"/>
          </p:nvPr>
        </p:nvSpPr>
        <p:spPr/>
        <p:txBody>
          <a:bodyPr/>
          <a:lstStyle/>
          <a:p>
            <a:pPr algn="ctr"/>
            <a:r>
              <a:rPr lang="en-US" dirty="0"/>
              <a:t>Dedicated Hosts </a:t>
            </a:r>
            <a:endParaRPr lang="en-IL" dirty="0"/>
          </a:p>
        </p:txBody>
      </p:sp>
      <p:sp>
        <p:nvSpPr>
          <p:cNvPr id="3" name="Content Placeholder 2">
            <a:extLst>
              <a:ext uri="{FF2B5EF4-FFF2-40B4-BE49-F238E27FC236}">
                <a16:creationId xmlns:a16="http://schemas.microsoft.com/office/drawing/2014/main" id="{D9F56963-C438-8EB7-D289-71C816F5D795}"/>
              </a:ext>
            </a:extLst>
          </p:cNvPr>
          <p:cNvSpPr>
            <a:spLocks noGrp="1"/>
          </p:cNvSpPr>
          <p:nvPr>
            <p:ph idx="1"/>
          </p:nvPr>
        </p:nvSpPr>
        <p:spPr/>
        <p:txBody>
          <a:bodyPr/>
          <a:lstStyle/>
          <a:p>
            <a:r>
              <a:rPr lang="en-US" dirty="0"/>
              <a:t>Dedicated Hosts are physical servers that are fully dedicated to a single customer. This can be useful for organizations that have strict compliance or regulatory requirements, or that need to meet specific security, performance, or licensing requirements. With Dedicated Hosts, you have full control over the placement of your instances on the underlying hardware, allowing you to meet specific requirements for regulatory compliance, security, and licensing.</a:t>
            </a:r>
            <a:endParaRPr lang="en-IL" dirty="0"/>
          </a:p>
        </p:txBody>
      </p:sp>
    </p:spTree>
    <p:extLst>
      <p:ext uri="{BB962C8B-B14F-4D97-AF65-F5344CB8AC3E}">
        <p14:creationId xmlns:p14="http://schemas.microsoft.com/office/powerpoint/2010/main" val="37581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8DF1A-2370-EE7C-F26E-F58B99DA21BF}"/>
              </a:ext>
            </a:extLst>
          </p:cNvPr>
          <p:cNvSpPr>
            <a:spLocks noGrp="1"/>
          </p:cNvSpPr>
          <p:nvPr>
            <p:ph type="title"/>
          </p:nvPr>
        </p:nvSpPr>
        <p:spPr/>
        <p:txBody>
          <a:bodyPr/>
          <a:lstStyle/>
          <a:p>
            <a:r>
              <a:rPr lang="en-US" dirty="0"/>
              <a:t>Rates and services related </a:t>
            </a:r>
            <a:endParaRPr lang="en-IL" dirty="0"/>
          </a:p>
        </p:txBody>
      </p:sp>
      <p:sp>
        <p:nvSpPr>
          <p:cNvPr id="5" name="Content Placeholder 4">
            <a:extLst>
              <a:ext uri="{FF2B5EF4-FFF2-40B4-BE49-F238E27FC236}">
                <a16:creationId xmlns:a16="http://schemas.microsoft.com/office/drawing/2014/main" id="{2BD5FB16-FBA3-C538-A505-F86B19391258}"/>
              </a:ext>
            </a:extLst>
          </p:cNvPr>
          <p:cNvSpPr>
            <a:spLocks noGrp="1"/>
          </p:cNvSpPr>
          <p:nvPr>
            <p:ph idx="1"/>
          </p:nvPr>
        </p:nvSpPr>
        <p:spPr/>
        <p:txBody>
          <a:bodyPr>
            <a:normAutofit/>
          </a:bodyPr>
          <a:lstStyle/>
          <a:p>
            <a:r>
              <a:rPr lang="en-US" dirty="0"/>
              <a:t>The pricing for Dedicated Hosts is based on an hourly rate, with separate charges for the host and the instances that run on the host. The host reservation is made for a specific instance family and region and is billed for the entire duration of the reservation, regardless of how much the host is utilized.</a:t>
            </a:r>
          </a:p>
          <a:p>
            <a:r>
              <a:rPr lang="en-US" dirty="0"/>
              <a:t>Dedicated Hosts work with a variety of AWS services, including Amazon Elastic Compute Cloud (EC2), Amazon Elastic Block Store (EBS), Amazon Elastic Container Service (ECS), and Amazon Relational Database Service (RDS). However, not all instance types are available on Dedicated Hosts, so it's important to check the AWS documentation to see which instances are supported.</a:t>
            </a:r>
            <a:endParaRPr lang="en-IL" dirty="0"/>
          </a:p>
        </p:txBody>
      </p:sp>
    </p:spTree>
    <p:extLst>
      <p:ext uri="{BB962C8B-B14F-4D97-AF65-F5344CB8AC3E}">
        <p14:creationId xmlns:p14="http://schemas.microsoft.com/office/powerpoint/2010/main" val="247237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5075-7A78-6CA2-5833-F8D4865787FC}"/>
              </a:ext>
            </a:extLst>
          </p:cNvPr>
          <p:cNvSpPr>
            <a:spLocks noGrp="1"/>
          </p:cNvSpPr>
          <p:nvPr>
            <p:ph type="title"/>
          </p:nvPr>
        </p:nvSpPr>
        <p:spPr>
          <a:xfrm>
            <a:off x="1217612" y="838200"/>
            <a:ext cx="10157354" cy="1397000"/>
          </a:xfrm>
        </p:spPr>
        <p:txBody>
          <a:bodyPr>
            <a:normAutofit fontScale="90000"/>
          </a:bodyPr>
          <a:lstStyle/>
          <a:p>
            <a:r>
              <a:rPr lang="en-US" sz="3600" b="1" dirty="0"/>
              <a:t>Some key points to keep in mind about Dedicated Hosts include:</a:t>
            </a:r>
            <a:br>
              <a:rPr lang="en-US" dirty="0"/>
            </a:br>
            <a:endParaRPr lang="en-IL" dirty="0"/>
          </a:p>
        </p:txBody>
      </p:sp>
      <p:sp>
        <p:nvSpPr>
          <p:cNvPr id="3" name="Content Placeholder 2">
            <a:extLst>
              <a:ext uri="{FF2B5EF4-FFF2-40B4-BE49-F238E27FC236}">
                <a16:creationId xmlns:a16="http://schemas.microsoft.com/office/drawing/2014/main" id="{B68C4F56-3FEA-F659-73A9-0A992515097E}"/>
              </a:ext>
            </a:extLst>
          </p:cNvPr>
          <p:cNvSpPr>
            <a:spLocks noGrp="1"/>
          </p:cNvSpPr>
          <p:nvPr>
            <p:ph idx="1"/>
          </p:nvPr>
        </p:nvSpPr>
        <p:spPr/>
        <p:txBody>
          <a:bodyPr>
            <a:normAutofit/>
          </a:bodyPr>
          <a:lstStyle/>
          <a:p>
            <a:pPr marL="0" indent="0">
              <a:buNone/>
            </a:pPr>
            <a:endParaRPr lang="en-US" dirty="0"/>
          </a:p>
          <a:p>
            <a:r>
              <a:rPr lang="en-US" dirty="0"/>
              <a:t>They offer complete isolation and full control over underlying hardware.</a:t>
            </a:r>
          </a:p>
          <a:p>
            <a:r>
              <a:rPr lang="en-US" dirty="0"/>
              <a:t>They are billed at an hourly rate, with separate charges for the host and the instances that run on the host.</a:t>
            </a:r>
          </a:p>
          <a:p>
            <a:r>
              <a:rPr lang="en-US" dirty="0"/>
              <a:t>They work with a variety of AWS services, but not all instance types are supported.</a:t>
            </a:r>
          </a:p>
          <a:p>
            <a:r>
              <a:rPr lang="en-US" dirty="0"/>
              <a:t>They can be useful for organizations with strict compliance or regulatory requirements, or that need to meet specific security, performance, or licensing requirements.</a:t>
            </a:r>
            <a:endParaRPr lang="en-IL" dirty="0"/>
          </a:p>
        </p:txBody>
      </p:sp>
    </p:spTree>
    <p:extLst>
      <p:ext uri="{BB962C8B-B14F-4D97-AF65-F5344CB8AC3E}">
        <p14:creationId xmlns:p14="http://schemas.microsoft.com/office/powerpoint/2010/main" val="393561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1942-7B5D-AD8B-7C93-6D89BE969AFC}"/>
              </a:ext>
            </a:extLst>
          </p:cNvPr>
          <p:cNvSpPr>
            <a:spLocks noGrp="1"/>
          </p:cNvSpPr>
          <p:nvPr>
            <p:ph type="title"/>
          </p:nvPr>
        </p:nvSpPr>
        <p:spPr>
          <a:xfrm>
            <a:off x="6418793" y="609600"/>
            <a:ext cx="5121271" cy="1905000"/>
          </a:xfrm>
        </p:spPr>
        <p:txBody>
          <a:bodyPr>
            <a:normAutofit/>
          </a:bodyPr>
          <a:lstStyle/>
          <a:p>
            <a:r>
              <a:rPr lang="en-US" dirty="0"/>
              <a:t>pricing tools and calculators </a:t>
            </a:r>
            <a:endParaRPr lang="en-IL" dirty="0"/>
          </a:p>
        </p:txBody>
      </p:sp>
      <p:sp>
        <p:nvSpPr>
          <p:cNvPr id="3" name="Content Placeholder 2">
            <a:extLst>
              <a:ext uri="{FF2B5EF4-FFF2-40B4-BE49-F238E27FC236}">
                <a16:creationId xmlns:a16="http://schemas.microsoft.com/office/drawing/2014/main" id="{27BB3D4A-ABC9-85EC-82B5-9F594FAE739A}"/>
              </a:ext>
            </a:extLst>
          </p:cNvPr>
          <p:cNvSpPr>
            <a:spLocks noGrp="1"/>
          </p:cNvSpPr>
          <p:nvPr>
            <p:ph idx="1"/>
          </p:nvPr>
        </p:nvSpPr>
        <p:spPr>
          <a:xfrm>
            <a:off x="6418793" y="2666999"/>
            <a:ext cx="5121271" cy="3216276"/>
          </a:xfrm>
        </p:spPr>
        <p:txBody>
          <a:bodyPr anchor="t">
            <a:normAutofit/>
          </a:bodyPr>
          <a:lstStyle/>
          <a:p>
            <a:pPr marL="0" indent="0">
              <a:lnSpc>
                <a:spcPct val="90000"/>
              </a:lnSpc>
              <a:buNone/>
            </a:pPr>
            <a:endParaRPr lang="en-US" sz="1800"/>
          </a:p>
          <a:p>
            <a:pPr>
              <a:lnSpc>
                <a:spcPct val="90000"/>
              </a:lnSpc>
            </a:pPr>
            <a:r>
              <a:rPr lang="en-US" sz="1800"/>
              <a:t>AWS also offers a variety of pricing tools and calculators that can help you estimate your costs based on your usage and requirements. These include the AWS Simple Monthly Calculator, which allows you to estimate your monthly costs for a variety of AWS services, and the AWS TCO Calculator, which allows you to estimate the total cost of ownership for your workloads over time.</a:t>
            </a:r>
            <a:endParaRPr lang="en-IL" sz="1800"/>
          </a:p>
        </p:txBody>
      </p:sp>
      <p:pic>
        <p:nvPicPr>
          <p:cNvPr id="7" name="Graphic 6" descr="Calculator">
            <a:extLst>
              <a:ext uri="{FF2B5EF4-FFF2-40B4-BE49-F238E27FC236}">
                <a16:creationId xmlns:a16="http://schemas.microsoft.com/office/drawing/2014/main" id="{680721C9-4528-4222-CC02-BC61222C76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54" y="645106"/>
            <a:ext cx="524774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742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6490-EDC1-AFFB-DB38-15541BB8E7D0}"/>
              </a:ext>
            </a:extLst>
          </p:cNvPr>
          <p:cNvSpPr>
            <a:spLocks noGrp="1"/>
          </p:cNvSpPr>
          <p:nvPr>
            <p:ph type="title"/>
          </p:nvPr>
        </p:nvSpPr>
        <p:spPr/>
        <p:txBody>
          <a:bodyPr/>
          <a:lstStyle/>
          <a:p>
            <a:r>
              <a:rPr lang="en-US" dirty="0"/>
              <a:t>  </a:t>
            </a:r>
            <a:endParaRPr lang="en-IL" dirty="0"/>
          </a:p>
        </p:txBody>
      </p:sp>
      <p:graphicFrame>
        <p:nvGraphicFramePr>
          <p:cNvPr id="5" name="Content Placeholder 2">
            <a:extLst>
              <a:ext uri="{FF2B5EF4-FFF2-40B4-BE49-F238E27FC236}">
                <a16:creationId xmlns:a16="http://schemas.microsoft.com/office/drawing/2014/main" id="{A1E99E30-DED0-B454-D1BF-12E5DF5BAB26}"/>
              </a:ext>
            </a:extLst>
          </p:cNvPr>
          <p:cNvGraphicFramePr>
            <a:graphicFrameLocks noGrp="1"/>
          </p:cNvGraphicFramePr>
          <p:nvPr>
            <p:ph idx="1"/>
            <p:extLst>
              <p:ext uri="{D42A27DB-BD31-4B8C-83A1-F6EECF244321}">
                <p14:modId xmlns:p14="http://schemas.microsoft.com/office/powerpoint/2010/main" val="4263554998"/>
              </p:ext>
            </p:extLst>
          </p:nvPr>
        </p:nvGraphicFramePr>
        <p:xfrm>
          <a:off x="1141116" y="990600"/>
          <a:ext cx="9903418" cy="4800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95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4049-5E24-35A7-3C98-506A1947ABFB}"/>
              </a:ext>
            </a:extLst>
          </p:cNvPr>
          <p:cNvSpPr>
            <a:spLocks noGrp="1"/>
          </p:cNvSpPr>
          <p:nvPr>
            <p:ph type="title"/>
          </p:nvPr>
        </p:nvSpPr>
        <p:spPr>
          <a:xfrm>
            <a:off x="1141115" y="609600"/>
            <a:ext cx="6840599" cy="1905000"/>
          </a:xfrm>
        </p:spPr>
        <p:txBody>
          <a:bodyPr>
            <a:normAutofit/>
          </a:bodyPr>
          <a:lstStyle/>
          <a:p>
            <a:r>
              <a:rPr lang="en-US" dirty="0"/>
              <a:t>AWS Simple Monthly Calculator </a:t>
            </a:r>
            <a:endParaRPr lang="en-IL" dirty="0"/>
          </a:p>
        </p:txBody>
      </p:sp>
      <p:sp>
        <p:nvSpPr>
          <p:cNvPr id="3" name="Content Placeholder 2">
            <a:extLst>
              <a:ext uri="{FF2B5EF4-FFF2-40B4-BE49-F238E27FC236}">
                <a16:creationId xmlns:a16="http://schemas.microsoft.com/office/drawing/2014/main" id="{DDB6DCC7-14F7-4CCE-4E3C-058F46C122C1}"/>
              </a:ext>
            </a:extLst>
          </p:cNvPr>
          <p:cNvSpPr>
            <a:spLocks noGrp="1"/>
          </p:cNvSpPr>
          <p:nvPr>
            <p:ph idx="1"/>
          </p:nvPr>
        </p:nvSpPr>
        <p:spPr>
          <a:xfrm>
            <a:off x="1141115" y="2666999"/>
            <a:ext cx="6929066" cy="3124201"/>
          </a:xfrm>
        </p:spPr>
        <p:txBody>
          <a:bodyPr>
            <a:normAutofit/>
          </a:bodyPr>
          <a:lstStyle/>
          <a:p>
            <a:pPr marL="0" indent="0">
              <a:buNone/>
            </a:pPr>
            <a:r>
              <a:rPr lang="en-US" dirty="0"/>
              <a:t>The AWS Simple Monthly Calculator is a web-based tool that allows you to estimate your monthly costs for a variety of AWS services. With the calculator, you can enter information about your usage, such as the number of instances, the amount of storage, and the data transfer rate, and the calculator will estimate your monthly costs based on current AWS pricing. This can be a useful tool for planning your budget and comparing the costs of different AWS services.</a:t>
            </a:r>
            <a:endParaRPr lang="en-IL" dirty="0"/>
          </a:p>
        </p:txBody>
      </p:sp>
      <p:pic>
        <p:nvPicPr>
          <p:cNvPr id="5" name="Picture 4" descr="White calculator">
            <a:extLst>
              <a:ext uri="{FF2B5EF4-FFF2-40B4-BE49-F238E27FC236}">
                <a16:creationId xmlns:a16="http://schemas.microsoft.com/office/drawing/2014/main" id="{3C6E9E0B-F472-1251-15C2-6214E7C47C95}"/>
              </a:ext>
            </a:extLst>
          </p:cNvPr>
          <p:cNvPicPr>
            <a:picLocks noChangeAspect="1"/>
          </p:cNvPicPr>
          <p:nvPr/>
        </p:nvPicPr>
        <p:blipFill rotWithShape="1">
          <a:blip r:embed="rId3"/>
          <a:srcRect l="14355" r="51787" b="-1"/>
          <a:stretch/>
        </p:blipFill>
        <p:spPr>
          <a:xfrm>
            <a:off x="8543956" y="10"/>
            <a:ext cx="3478617"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137098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9EC030-71E9-5A14-2129-EE8F5C6A3F01}"/>
              </a:ext>
            </a:extLst>
          </p:cNvPr>
          <p:cNvSpPr>
            <a:spLocks noGrp="1"/>
          </p:cNvSpPr>
          <p:nvPr>
            <p:ph type="title"/>
          </p:nvPr>
        </p:nvSpPr>
        <p:spPr>
          <a:xfrm>
            <a:off x="1141115" y="609600"/>
            <a:ext cx="9903419" cy="1065451"/>
          </a:xfrm>
        </p:spPr>
        <p:txBody>
          <a:bodyPr>
            <a:normAutofit/>
          </a:bodyPr>
          <a:lstStyle/>
          <a:p>
            <a:pPr algn="ctr">
              <a:lnSpc>
                <a:spcPct val="90000"/>
              </a:lnSpc>
            </a:pPr>
            <a:r>
              <a:rPr lang="en-US">
                <a:solidFill>
                  <a:srgbClr val="BFBFBF"/>
                </a:solidFill>
              </a:rPr>
              <a:t>The AWS TCO (Total Cost of Ownership) Calculator </a:t>
            </a:r>
            <a:endParaRPr lang="en-IL">
              <a:solidFill>
                <a:srgbClr val="BFBFBF"/>
              </a:solidFill>
            </a:endParaRPr>
          </a:p>
        </p:txBody>
      </p:sp>
      <p:sp>
        <p:nvSpPr>
          <p:cNvPr id="3" name="Content Placeholder 2">
            <a:extLst>
              <a:ext uri="{FF2B5EF4-FFF2-40B4-BE49-F238E27FC236}">
                <a16:creationId xmlns:a16="http://schemas.microsoft.com/office/drawing/2014/main" id="{17501C7D-5569-D76D-6912-959D705DB795}"/>
              </a:ext>
            </a:extLst>
          </p:cNvPr>
          <p:cNvSpPr>
            <a:spLocks noGrp="1"/>
          </p:cNvSpPr>
          <p:nvPr>
            <p:ph idx="1"/>
          </p:nvPr>
        </p:nvSpPr>
        <p:spPr>
          <a:xfrm>
            <a:off x="1141115" y="2666999"/>
            <a:ext cx="9903419" cy="3124201"/>
          </a:xfrm>
        </p:spPr>
        <p:txBody>
          <a:bodyPr>
            <a:normAutofit/>
          </a:bodyPr>
          <a:lstStyle/>
          <a:p>
            <a:pPr marL="0" indent="0">
              <a:buNone/>
            </a:pPr>
            <a:r>
              <a:rPr lang="en-US" dirty="0"/>
              <a:t>The AWS TCO (Total Cost of Ownership) Calculator is a web-based tool that allows you to estimate the total cost of ownership for your workloads over time. With the calculator, you can enter information about your workload, such as the number of servers, the amount of storage, and the data transfer rate, and the calculator will estimate the total cost of ownership over a three-year period, taking into account factors such as hardware costs, software costs, and operational costs. This can be a useful tool for planning your long-term costs and comparing the costs of different deployment options.</a:t>
            </a:r>
            <a:endParaRPr lang="en-IL" dirty="0"/>
          </a:p>
        </p:txBody>
      </p:sp>
    </p:spTree>
    <p:extLst>
      <p:ext uri="{BB962C8B-B14F-4D97-AF65-F5344CB8AC3E}">
        <p14:creationId xmlns:p14="http://schemas.microsoft.com/office/powerpoint/2010/main" val="75102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8507-2FA8-55FE-BC7B-AD7CE727B07C}"/>
              </a:ext>
            </a:extLst>
          </p:cNvPr>
          <p:cNvSpPr>
            <a:spLocks noGrp="1"/>
          </p:cNvSpPr>
          <p:nvPr>
            <p:ph type="title"/>
          </p:nvPr>
        </p:nvSpPr>
        <p:spPr/>
        <p:txBody>
          <a:bodyPr/>
          <a:lstStyle/>
          <a:p>
            <a:r>
              <a:rPr lang="en-US" dirty="0"/>
              <a:t>AWS Cost Explorer </a:t>
            </a:r>
            <a:endParaRPr lang="en-IL" dirty="0"/>
          </a:p>
        </p:txBody>
      </p:sp>
      <p:sp>
        <p:nvSpPr>
          <p:cNvPr id="3" name="Content Placeholder 2">
            <a:extLst>
              <a:ext uri="{FF2B5EF4-FFF2-40B4-BE49-F238E27FC236}">
                <a16:creationId xmlns:a16="http://schemas.microsoft.com/office/drawing/2014/main" id="{A76B7F56-DA25-EE96-681B-755E63CA606F}"/>
              </a:ext>
            </a:extLst>
          </p:cNvPr>
          <p:cNvSpPr>
            <a:spLocks noGrp="1"/>
          </p:cNvSpPr>
          <p:nvPr>
            <p:ph idx="1"/>
          </p:nvPr>
        </p:nvSpPr>
        <p:spPr/>
        <p:txBody>
          <a:bodyPr>
            <a:normAutofit fontScale="62500" lnSpcReduction="20000"/>
          </a:bodyPr>
          <a:lstStyle/>
          <a:p>
            <a:r>
              <a:rPr lang="en-US" dirty="0"/>
              <a:t>is a tool that helps you visualize, understand, and manage your AWS costs and usage. With Cost Explorer, you can analyze your cost and usage data, identify trends, and create custom reports to help you optimize your costs and usage.</a:t>
            </a:r>
          </a:p>
          <a:p>
            <a:r>
              <a:rPr lang="en-US" dirty="0"/>
              <a:t>Some key features of AWS Cost Explorer include:</a:t>
            </a:r>
          </a:p>
          <a:p>
            <a:r>
              <a:rPr lang="en-US" dirty="0"/>
              <a:t>Cost and Usage Reports: These reports provide detailed information on your AWS costs and usage. You can filter and group data by various dimensions, such as service, region, or tags, to gain insights into how your costs and usage are distributed.</a:t>
            </a:r>
          </a:p>
          <a:p>
            <a:r>
              <a:rPr lang="en-US" dirty="0"/>
              <a:t>Forecasting: Cost Explorer allows you to create forecasts of your AWS costs and usage based on your historical data. This can help you plan for future expenses and identify areas where you can optimize your spending.</a:t>
            </a:r>
          </a:p>
          <a:p>
            <a:r>
              <a:rPr lang="en-US" dirty="0"/>
              <a:t>Budgets: You can set up custom budgets in Cost Explorer to monitor your spending and receive alerts when you exceed your budgeted amounts. This can help you stay on top of your costs and avoid unexpected bills.</a:t>
            </a:r>
          </a:p>
          <a:p>
            <a:r>
              <a:rPr lang="en-US" dirty="0"/>
              <a:t>Recommendations: Cost Explorer provides recommendations for cost optimization based on your usage patterns and historical data. These recommendations can help you identify areas where you can save money, such as by using reserved instances or shutting down unused resources.</a:t>
            </a:r>
          </a:p>
          <a:p>
            <a:r>
              <a:rPr lang="en-US" dirty="0"/>
              <a:t>Overall, AWS Cost Explorer is a useful tool for managing and optimizing your AWS costs and usage.</a:t>
            </a:r>
            <a:endParaRPr lang="en-IL" dirty="0"/>
          </a:p>
        </p:txBody>
      </p:sp>
    </p:spTree>
    <p:extLst>
      <p:ext uri="{BB962C8B-B14F-4D97-AF65-F5344CB8AC3E}">
        <p14:creationId xmlns:p14="http://schemas.microsoft.com/office/powerpoint/2010/main" val="20913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9166-8A8D-74C2-5F00-10DBCF9AC75F}"/>
              </a:ext>
            </a:extLst>
          </p:cNvPr>
          <p:cNvSpPr>
            <a:spLocks noGrp="1"/>
          </p:cNvSpPr>
          <p:nvPr>
            <p:ph type="title"/>
          </p:nvPr>
        </p:nvSpPr>
        <p:spPr/>
        <p:txBody>
          <a:bodyPr/>
          <a:lstStyle/>
          <a:p>
            <a:r>
              <a:rPr lang="en-US" dirty="0"/>
              <a:t>AWS Budgets </a:t>
            </a:r>
            <a:endParaRPr lang="en-IL" dirty="0"/>
          </a:p>
        </p:txBody>
      </p:sp>
      <p:graphicFrame>
        <p:nvGraphicFramePr>
          <p:cNvPr id="5" name="Content Placeholder 2">
            <a:extLst>
              <a:ext uri="{FF2B5EF4-FFF2-40B4-BE49-F238E27FC236}">
                <a16:creationId xmlns:a16="http://schemas.microsoft.com/office/drawing/2014/main" id="{7728A7F6-0DD3-1522-EC1B-5C5C76BFA27C}"/>
              </a:ext>
            </a:extLst>
          </p:cNvPr>
          <p:cNvGraphicFramePr>
            <a:graphicFrameLocks noGrp="1"/>
          </p:cNvGraphicFramePr>
          <p:nvPr>
            <p:ph idx="1"/>
          </p:nvPr>
        </p:nvGraphicFramePr>
        <p:xfrm>
          <a:off x="1141116" y="2667000"/>
          <a:ext cx="990341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963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0388-F390-BAE4-5EBB-DDA27F6E7F50}"/>
              </a:ext>
            </a:extLst>
          </p:cNvPr>
          <p:cNvSpPr>
            <a:spLocks noGrp="1"/>
          </p:cNvSpPr>
          <p:nvPr>
            <p:ph type="title"/>
          </p:nvPr>
        </p:nvSpPr>
        <p:spPr>
          <a:xfrm>
            <a:off x="1141115" y="609600"/>
            <a:ext cx="6840599" cy="1905000"/>
          </a:xfrm>
        </p:spPr>
        <p:txBody>
          <a:bodyPr>
            <a:normAutofit/>
          </a:bodyPr>
          <a:lstStyle/>
          <a:p>
            <a:r>
              <a:rPr lang="en-US" dirty="0"/>
              <a:t>In summary, </a:t>
            </a:r>
            <a:endParaRPr lang="en-IL" dirty="0"/>
          </a:p>
        </p:txBody>
      </p:sp>
      <p:sp>
        <p:nvSpPr>
          <p:cNvPr id="3" name="Content Placeholder 2">
            <a:extLst>
              <a:ext uri="{FF2B5EF4-FFF2-40B4-BE49-F238E27FC236}">
                <a16:creationId xmlns:a16="http://schemas.microsoft.com/office/drawing/2014/main" id="{1A152231-3717-C15D-1574-628A998774C5}"/>
              </a:ext>
            </a:extLst>
          </p:cNvPr>
          <p:cNvSpPr>
            <a:spLocks noGrp="1"/>
          </p:cNvSpPr>
          <p:nvPr>
            <p:ph idx="1"/>
          </p:nvPr>
        </p:nvSpPr>
        <p:spPr>
          <a:xfrm>
            <a:off x="1141115" y="2666999"/>
            <a:ext cx="6929066" cy="3124201"/>
          </a:xfrm>
        </p:spPr>
        <p:txBody>
          <a:bodyPr>
            <a:normAutofit/>
          </a:bodyPr>
          <a:lstStyle/>
          <a:p>
            <a:pPr marL="0" indent="0">
              <a:buNone/>
            </a:pPr>
            <a:endParaRPr lang="en-US" b="1" i="1"/>
          </a:p>
          <a:p>
            <a:pPr marL="0" indent="0">
              <a:buNone/>
            </a:pPr>
            <a:endParaRPr lang="en-US" b="1" i="1"/>
          </a:p>
          <a:p>
            <a:pPr marL="0" indent="0">
              <a:buNone/>
            </a:pPr>
            <a:r>
              <a:rPr lang="en-US" b="1" i="1" dirty="0"/>
              <a:t>AWS offers a variety of pricing models and tools to help you manage and optimize your costs, but it's important to carefully consider your usage and requirements to ensure you're getting the best value for your money.</a:t>
            </a:r>
            <a:endParaRPr lang="en-IL" b="1" i="1"/>
          </a:p>
        </p:txBody>
      </p:sp>
      <p:pic>
        <p:nvPicPr>
          <p:cNvPr id="5" name="Picture 4" descr="Calculator, pen, compass, money and a paper with graphs printed on it">
            <a:extLst>
              <a:ext uri="{FF2B5EF4-FFF2-40B4-BE49-F238E27FC236}">
                <a16:creationId xmlns:a16="http://schemas.microsoft.com/office/drawing/2014/main" id="{D7578C7A-CBB8-3590-5519-A09313117D7A}"/>
              </a:ext>
            </a:extLst>
          </p:cNvPr>
          <p:cNvPicPr>
            <a:picLocks noChangeAspect="1"/>
          </p:cNvPicPr>
          <p:nvPr/>
        </p:nvPicPr>
        <p:blipFill rotWithShape="1">
          <a:blip r:embed="rId3"/>
          <a:srcRect l="36831" r="32608" b="-1"/>
          <a:stretch/>
        </p:blipFill>
        <p:spPr>
          <a:xfrm>
            <a:off x="8543956" y="10"/>
            <a:ext cx="3478617"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328395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053A67-8183-102B-894B-91D946A1B84C}"/>
              </a:ext>
            </a:extLst>
          </p:cNvPr>
          <p:cNvSpPr>
            <a:spLocks noGrp="1"/>
          </p:cNvSpPr>
          <p:nvPr>
            <p:ph type="title"/>
          </p:nvPr>
        </p:nvSpPr>
        <p:spPr>
          <a:xfrm>
            <a:off x="1141115" y="609600"/>
            <a:ext cx="9903419" cy="1173480"/>
          </a:xfrm>
        </p:spPr>
        <p:txBody>
          <a:bodyPr>
            <a:normAutofit/>
          </a:bodyPr>
          <a:lstStyle/>
          <a:p>
            <a:pPr algn="ctr"/>
            <a:r>
              <a:rPr lang="en-US" dirty="0"/>
              <a:t>Planning </a:t>
            </a:r>
            <a:endParaRPr lang="en-IL"/>
          </a:p>
        </p:txBody>
      </p:sp>
      <p:graphicFrame>
        <p:nvGraphicFramePr>
          <p:cNvPr id="12" name="Content Placeholder 2">
            <a:extLst>
              <a:ext uri="{FF2B5EF4-FFF2-40B4-BE49-F238E27FC236}">
                <a16:creationId xmlns:a16="http://schemas.microsoft.com/office/drawing/2014/main" id="{007BA55C-88D6-D9E8-6944-B58944817398}"/>
              </a:ext>
            </a:extLst>
          </p:cNvPr>
          <p:cNvGraphicFramePr>
            <a:graphicFrameLocks noGrp="1"/>
          </p:cNvGraphicFramePr>
          <p:nvPr>
            <p:ph idx="1"/>
          </p:nvPr>
        </p:nvGraphicFramePr>
        <p:xfrm>
          <a:off x="1141115" y="2666999"/>
          <a:ext cx="9903419"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11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28EA-7739-4C4B-83AA-A7BE552004CE}"/>
              </a:ext>
            </a:extLst>
          </p:cNvPr>
          <p:cNvSpPr>
            <a:spLocks noGrp="1"/>
          </p:cNvSpPr>
          <p:nvPr>
            <p:ph type="title"/>
          </p:nvPr>
        </p:nvSpPr>
        <p:spPr>
          <a:xfrm>
            <a:off x="4302522" y="609600"/>
            <a:ext cx="6742011" cy="1905000"/>
          </a:xfrm>
        </p:spPr>
        <p:txBody>
          <a:bodyPr>
            <a:normAutofit/>
          </a:bodyPr>
          <a:lstStyle/>
          <a:p>
            <a:r>
              <a:rPr lang="en-US"/>
              <a:t>1</a:t>
            </a:r>
            <a:r>
              <a:rPr lang="en-US" baseline="30000"/>
              <a:t>st</a:t>
            </a:r>
            <a:r>
              <a:rPr lang="en-US"/>
              <a:t>  The cloud computing planning phases  </a:t>
            </a:r>
            <a:endParaRPr lang="en-IL" dirty="0"/>
          </a:p>
        </p:txBody>
      </p:sp>
      <p:pic>
        <p:nvPicPr>
          <p:cNvPr id="5" name="Picture 4">
            <a:extLst>
              <a:ext uri="{FF2B5EF4-FFF2-40B4-BE49-F238E27FC236}">
                <a16:creationId xmlns:a16="http://schemas.microsoft.com/office/drawing/2014/main" id="{DE550867-8813-BAAF-5284-8177B88DD60F}"/>
              </a:ext>
            </a:extLst>
          </p:cNvPr>
          <p:cNvPicPr>
            <a:picLocks noChangeAspect="1"/>
          </p:cNvPicPr>
          <p:nvPr/>
        </p:nvPicPr>
        <p:blipFill rotWithShape="1">
          <a:blip r:embed="rId3"/>
          <a:srcRect l="28003" r="21274"/>
          <a:stretch/>
        </p:blipFill>
        <p:spPr>
          <a:xfrm>
            <a:off x="257522" y="10"/>
            <a:ext cx="3478617"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353C36EA-17BB-19A7-1ED9-26D77C8DABD0}"/>
              </a:ext>
            </a:extLst>
          </p:cNvPr>
          <p:cNvSpPr>
            <a:spLocks noGrp="1"/>
          </p:cNvSpPr>
          <p:nvPr>
            <p:ph idx="1"/>
          </p:nvPr>
        </p:nvSpPr>
        <p:spPr>
          <a:xfrm>
            <a:off x="4302522" y="2666999"/>
            <a:ext cx="7045009" cy="3415749"/>
          </a:xfrm>
        </p:spPr>
        <p:txBody>
          <a:bodyPr>
            <a:normAutofit lnSpcReduction="10000"/>
          </a:bodyPr>
          <a:lstStyle/>
          <a:p>
            <a:pPr marL="0" indent="0">
              <a:lnSpc>
                <a:spcPct val="90000"/>
              </a:lnSpc>
              <a:buNone/>
            </a:pPr>
            <a:r>
              <a:rPr lang="en-US" sz="1400" dirty="0"/>
              <a:t>The two steps involved in the Strategy Planning Phase of cloud computing planning are:</a:t>
            </a:r>
          </a:p>
          <a:p>
            <a:pPr>
              <a:lnSpc>
                <a:spcPct val="90000"/>
              </a:lnSpc>
            </a:pPr>
            <a:r>
              <a:rPr lang="en-US" sz="1400" b="1" dirty="0"/>
              <a:t>Cloud Computing Value Proposition</a:t>
            </a:r>
            <a:r>
              <a:rPr lang="en-US" sz="1400" dirty="0"/>
              <a:t>: In this step, the factors that influence customers when applying cloud computing mode are analyzed, and the key problems that they wish to solve are identified. Some of the key factors that are considered in this step include IT management simplification, cost reduction for operation and maintenance, business mode innovation, low-cost outsourcing hosting, and high-quality outsourcing hosting. This analysis helps in decision making for future development.</a:t>
            </a:r>
          </a:p>
          <a:p>
            <a:pPr>
              <a:lnSpc>
                <a:spcPct val="90000"/>
              </a:lnSpc>
            </a:pPr>
            <a:r>
              <a:rPr lang="en-US" sz="1400" b="1" dirty="0"/>
              <a:t>Cloud Computing Strategy Planning: </a:t>
            </a:r>
            <a:r>
              <a:rPr lang="en-US" sz="1400" dirty="0"/>
              <a:t>Based on the analysis result of the Cloud Computing Value Proposition step, a strategy document is prepared according to the conditions a customer might face when applying cloud computing mode. This step involves establishing a strategy that takes into consideration the needs and requirements of the customer and identifies the best approach to adopt for cloud adoption. The strategy planning phase forms the basis for the subsequent planning phases and lays out the foundation for the successful adoption of cloud computing by the organization.</a:t>
            </a:r>
            <a:endParaRPr lang="en-IL" sz="1400" dirty="0"/>
          </a:p>
        </p:txBody>
      </p:sp>
    </p:spTree>
    <p:extLst>
      <p:ext uri="{BB962C8B-B14F-4D97-AF65-F5344CB8AC3E}">
        <p14:creationId xmlns:p14="http://schemas.microsoft.com/office/powerpoint/2010/main" val="399884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D434A6-03AD-C14A-4BA2-5DE30538E0A0}"/>
              </a:ext>
            </a:extLst>
          </p:cNvPr>
          <p:cNvSpPr>
            <a:spLocks noGrp="1"/>
          </p:cNvSpPr>
          <p:nvPr>
            <p:ph type="title"/>
          </p:nvPr>
        </p:nvSpPr>
        <p:spPr>
          <a:xfrm>
            <a:off x="1141115" y="609600"/>
            <a:ext cx="9903419" cy="1065451"/>
          </a:xfrm>
        </p:spPr>
        <p:txBody>
          <a:bodyPr>
            <a:normAutofit/>
          </a:bodyPr>
          <a:lstStyle/>
          <a:p>
            <a:pPr algn="ctr"/>
            <a:r>
              <a:rPr lang="en-US">
                <a:solidFill>
                  <a:srgbClr val="BFBFBF"/>
                </a:solidFill>
              </a:rPr>
              <a:t>2</a:t>
            </a:r>
            <a:r>
              <a:rPr lang="en-US" baseline="30000">
                <a:solidFill>
                  <a:srgbClr val="BFBFBF"/>
                </a:solidFill>
              </a:rPr>
              <a:t>nd</a:t>
            </a:r>
            <a:r>
              <a:rPr lang="en-US">
                <a:solidFill>
                  <a:srgbClr val="BFBFBF"/>
                </a:solidFill>
              </a:rPr>
              <a:t> Cloud Computing Tactics Planning </a:t>
            </a:r>
            <a:endParaRPr lang="en-IL">
              <a:solidFill>
                <a:srgbClr val="BFBFBF"/>
              </a:solidFill>
            </a:endParaRPr>
          </a:p>
        </p:txBody>
      </p:sp>
      <p:sp>
        <p:nvSpPr>
          <p:cNvPr id="3" name="Content Placeholder 2">
            <a:extLst>
              <a:ext uri="{FF2B5EF4-FFF2-40B4-BE49-F238E27FC236}">
                <a16:creationId xmlns:a16="http://schemas.microsoft.com/office/drawing/2014/main" id="{543A4AE5-AD0B-46A6-57F0-1070A11CFD1E}"/>
              </a:ext>
            </a:extLst>
          </p:cNvPr>
          <p:cNvSpPr>
            <a:spLocks noGrp="1"/>
          </p:cNvSpPr>
          <p:nvPr>
            <p:ph idx="1"/>
          </p:nvPr>
        </p:nvSpPr>
        <p:spPr>
          <a:xfrm>
            <a:off x="1141115" y="2666999"/>
            <a:ext cx="9903419" cy="3124201"/>
          </a:xfrm>
        </p:spPr>
        <p:txBody>
          <a:bodyPr>
            <a:normAutofit/>
          </a:bodyPr>
          <a:lstStyle/>
          <a:p>
            <a:r>
              <a:rPr lang="en-US" dirty="0"/>
              <a:t>The Cloud Computing Tactics Planning Phase is the second phase in cloud computing planning. This phase is focused on ensuring that the cloud computing strategy is feasible and meets the specific business goals of an organization. The phase involves four key planning steps:</a:t>
            </a:r>
          </a:p>
          <a:p>
            <a:endParaRPr lang="en-US" dirty="0"/>
          </a:p>
          <a:p>
            <a:endParaRPr lang="en-IL" dirty="0"/>
          </a:p>
        </p:txBody>
      </p:sp>
    </p:spTree>
    <p:extLst>
      <p:ext uri="{BB962C8B-B14F-4D97-AF65-F5344CB8AC3E}">
        <p14:creationId xmlns:p14="http://schemas.microsoft.com/office/powerpoint/2010/main" val="2080585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10BBD3-32CF-C37E-AA91-343FFA8089E1}"/>
              </a:ext>
            </a:extLst>
          </p:cNvPr>
          <p:cNvSpPr>
            <a:spLocks noGrp="1"/>
          </p:cNvSpPr>
          <p:nvPr>
            <p:ph type="title"/>
          </p:nvPr>
        </p:nvSpPr>
        <p:spPr>
          <a:xfrm>
            <a:off x="1141115" y="609600"/>
            <a:ext cx="9903419" cy="1173480"/>
          </a:xfrm>
        </p:spPr>
        <p:txBody>
          <a:bodyPr>
            <a:normAutofit/>
          </a:bodyPr>
          <a:lstStyle/>
          <a:p>
            <a:pPr algn="ctr"/>
            <a:r>
              <a:rPr lang="en-US" dirty="0"/>
              <a:t>(A) Business Architecture Development: </a:t>
            </a:r>
            <a:endParaRPr lang="en-IL"/>
          </a:p>
        </p:txBody>
      </p:sp>
      <p:sp>
        <p:nvSpPr>
          <p:cNvPr id="3" name="Content Placeholder 2">
            <a:extLst>
              <a:ext uri="{FF2B5EF4-FFF2-40B4-BE49-F238E27FC236}">
                <a16:creationId xmlns:a16="http://schemas.microsoft.com/office/drawing/2014/main" id="{A5ED6B1A-5880-A6F5-A8A0-6A60F8A9DED4}"/>
              </a:ext>
            </a:extLst>
          </p:cNvPr>
          <p:cNvSpPr>
            <a:spLocks noGrp="1"/>
          </p:cNvSpPr>
          <p:nvPr>
            <p:ph idx="1"/>
          </p:nvPr>
        </p:nvSpPr>
        <p:spPr>
          <a:xfrm>
            <a:off x="1141115" y="2666999"/>
            <a:ext cx="9903419" cy="3124201"/>
          </a:xfrm>
        </p:spPr>
        <p:txBody>
          <a:bodyPr>
            <a:normAutofit/>
          </a:bodyPr>
          <a:lstStyle/>
          <a:p>
            <a:r>
              <a:rPr lang="en-US" dirty="0"/>
              <a:t>In this step, risks that may be caused by cloud computing application from a business perspective are recognized. The focus is on identifying how the cloud will impact the current business processes and what challenges might arise as a result of the transition. The goal is to ensure that the new cloud computing model aligns with the overall business goals of the organization.</a:t>
            </a:r>
            <a:endParaRPr lang="en-IL" dirty="0"/>
          </a:p>
        </p:txBody>
      </p:sp>
    </p:spTree>
    <p:extLst>
      <p:ext uri="{BB962C8B-B14F-4D97-AF65-F5344CB8AC3E}">
        <p14:creationId xmlns:p14="http://schemas.microsoft.com/office/powerpoint/2010/main" val="163587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5AD958-C3C6-5528-0A74-D0D695D001C4}"/>
              </a:ext>
            </a:extLst>
          </p:cNvPr>
          <p:cNvSpPr>
            <a:spLocks noGrp="1"/>
          </p:cNvSpPr>
          <p:nvPr>
            <p:ph type="title"/>
          </p:nvPr>
        </p:nvSpPr>
        <p:spPr>
          <a:xfrm>
            <a:off x="1141115" y="609600"/>
            <a:ext cx="9903419" cy="1173480"/>
          </a:xfrm>
        </p:spPr>
        <p:txBody>
          <a:bodyPr>
            <a:normAutofit/>
          </a:bodyPr>
          <a:lstStyle/>
          <a:p>
            <a:pPr algn="ctr"/>
            <a:r>
              <a:rPr lang="en-US" dirty="0"/>
              <a:t>(B)  IT Architecture Development: </a:t>
            </a:r>
            <a:endParaRPr lang="en-IL"/>
          </a:p>
        </p:txBody>
      </p:sp>
      <p:sp>
        <p:nvSpPr>
          <p:cNvPr id="3" name="Content Placeholder 2">
            <a:extLst>
              <a:ext uri="{FF2B5EF4-FFF2-40B4-BE49-F238E27FC236}">
                <a16:creationId xmlns:a16="http://schemas.microsoft.com/office/drawing/2014/main" id="{48A8E790-B7C1-8F92-0233-B92EFAAAF00E}"/>
              </a:ext>
            </a:extLst>
          </p:cNvPr>
          <p:cNvSpPr>
            <a:spLocks noGrp="1"/>
          </p:cNvSpPr>
          <p:nvPr>
            <p:ph idx="1"/>
          </p:nvPr>
        </p:nvSpPr>
        <p:spPr>
          <a:xfrm>
            <a:off x="1141115" y="2666999"/>
            <a:ext cx="9903419" cy="3124201"/>
          </a:xfrm>
        </p:spPr>
        <p:txBody>
          <a:bodyPr>
            <a:normAutofit/>
          </a:bodyPr>
          <a:lstStyle/>
          <a:p>
            <a:r>
              <a:rPr lang="en-US" dirty="0"/>
              <a:t>In this step, applications that support the business processes and the technologies required to support enterprise applications and data systems are identified. This step is focused on identifying the specific IT resources and tools required to support the cloud infrastructure.</a:t>
            </a:r>
            <a:endParaRPr lang="en-IL" dirty="0"/>
          </a:p>
        </p:txBody>
      </p:sp>
    </p:spTree>
    <p:extLst>
      <p:ext uri="{BB962C8B-B14F-4D97-AF65-F5344CB8AC3E}">
        <p14:creationId xmlns:p14="http://schemas.microsoft.com/office/powerpoint/2010/main" val="232189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0360-8426-B19D-9484-D5E6C56F95B1}"/>
              </a:ext>
            </a:extLst>
          </p:cNvPr>
          <p:cNvSpPr>
            <a:spLocks noGrp="1"/>
          </p:cNvSpPr>
          <p:nvPr>
            <p:ph type="title"/>
          </p:nvPr>
        </p:nvSpPr>
        <p:spPr>
          <a:xfrm>
            <a:off x="6418793" y="609600"/>
            <a:ext cx="5121271" cy="1905000"/>
          </a:xfrm>
        </p:spPr>
        <p:txBody>
          <a:bodyPr>
            <a:normAutofit/>
          </a:bodyPr>
          <a:lstStyle/>
          <a:p>
            <a:r>
              <a:rPr lang="en-US" dirty="0"/>
              <a:t>Cloud Concepts</a:t>
            </a:r>
            <a:endParaRPr lang="en-IL" dirty="0"/>
          </a:p>
        </p:txBody>
      </p:sp>
      <p:sp>
        <p:nvSpPr>
          <p:cNvPr id="3" name="Content Placeholder 2">
            <a:extLst>
              <a:ext uri="{FF2B5EF4-FFF2-40B4-BE49-F238E27FC236}">
                <a16:creationId xmlns:a16="http://schemas.microsoft.com/office/drawing/2014/main" id="{1294DBEC-9E00-F049-3AC9-4476EE35498D}"/>
              </a:ext>
            </a:extLst>
          </p:cNvPr>
          <p:cNvSpPr>
            <a:spLocks noGrp="1"/>
          </p:cNvSpPr>
          <p:nvPr>
            <p:ph idx="1"/>
          </p:nvPr>
        </p:nvSpPr>
        <p:spPr>
          <a:xfrm>
            <a:off x="6418793" y="2666999"/>
            <a:ext cx="5121271" cy="3216276"/>
          </a:xfrm>
        </p:spPr>
        <p:txBody>
          <a:bodyPr anchor="t">
            <a:normAutofit/>
          </a:bodyPr>
          <a:lstStyle/>
          <a:p>
            <a:r>
              <a:rPr lang="en-US" dirty="0"/>
              <a:t>Cloud computing is a model of delivering computing resources and services over the internet. In cloud computing, users can access computing resources, such as servers, storage, and databases, as well as software applications, over the internet without the need for on-premises hardware and infrastructure.</a:t>
            </a:r>
            <a:endParaRPr lang="en-IL" dirty="0"/>
          </a:p>
        </p:txBody>
      </p:sp>
      <p:pic>
        <p:nvPicPr>
          <p:cNvPr id="7" name="Graphic 6" descr="Cloud Computing">
            <a:extLst>
              <a:ext uri="{FF2B5EF4-FFF2-40B4-BE49-F238E27FC236}">
                <a16:creationId xmlns:a16="http://schemas.microsoft.com/office/drawing/2014/main" id="{D19F539B-D0DC-7360-3DE8-25C4425510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54" y="645106"/>
            <a:ext cx="524774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7195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1C7696-FC05-C05F-DBA7-B5A48829CEE6}"/>
              </a:ext>
            </a:extLst>
          </p:cNvPr>
          <p:cNvSpPr>
            <a:spLocks noGrp="1"/>
          </p:cNvSpPr>
          <p:nvPr>
            <p:ph type="title"/>
          </p:nvPr>
        </p:nvSpPr>
        <p:spPr>
          <a:xfrm>
            <a:off x="1141115" y="609600"/>
            <a:ext cx="9903419" cy="1173480"/>
          </a:xfrm>
        </p:spPr>
        <p:txBody>
          <a:bodyPr>
            <a:normAutofit/>
          </a:bodyPr>
          <a:lstStyle/>
          <a:p>
            <a:pPr algn="ctr"/>
            <a:r>
              <a:rPr lang="en-US" dirty="0"/>
              <a:t>(C)   Requirements on Quality-of-Service Development: </a:t>
            </a:r>
            <a:endParaRPr lang="en-IL"/>
          </a:p>
        </p:txBody>
      </p:sp>
      <p:sp>
        <p:nvSpPr>
          <p:cNvPr id="3" name="Content Placeholder 2">
            <a:extLst>
              <a:ext uri="{FF2B5EF4-FFF2-40B4-BE49-F238E27FC236}">
                <a16:creationId xmlns:a16="http://schemas.microsoft.com/office/drawing/2014/main" id="{0EC29594-DE51-49FF-5A3A-E80D161FDE7D}"/>
              </a:ext>
            </a:extLst>
          </p:cNvPr>
          <p:cNvSpPr>
            <a:spLocks noGrp="1"/>
          </p:cNvSpPr>
          <p:nvPr>
            <p:ph idx="1"/>
          </p:nvPr>
        </p:nvSpPr>
        <p:spPr>
          <a:xfrm>
            <a:off x="1141115" y="2666999"/>
            <a:ext cx="9903419" cy="3124201"/>
          </a:xfrm>
        </p:spPr>
        <p:txBody>
          <a:bodyPr>
            <a:normAutofit/>
          </a:bodyPr>
          <a:lstStyle/>
          <a:p>
            <a:r>
              <a:rPr lang="en-US" dirty="0"/>
              <a:t>Quality of service (QoS) refers to the non-functional requirements such as reliability, security, disaster recovery, etc. The success of applying cloud computing mode depends on these non-functional factors. In this step, the specific QoS requirements are identified and documented, and strategies are developed to ensure that these requirements are met.</a:t>
            </a:r>
            <a:endParaRPr lang="en-IL" dirty="0"/>
          </a:p>
        </p:txBody>
      </p:sp>
    </p:spTree>
    <p:extLst>
      <p:ext uri="{BB962C8B-B14F-4D97-AF65-F5344CB8AC3E}">
        <p14:creationId xmlns:p14="http://schemas.microsoft.com/office/powerpoint/2010/main" val="2929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9C01B7-0494-FB98-6A40-FDC18FA7924F}"/>
              </a:ext>
            </a:extLst>
          </p:cNvPr>
          <p:cNvSpPr>
            <a:spLocks noGrp="1"/>
          </p:cNvSpPr>
          <p:nvPr>
            <p:ph type="title"/>
          </p:nvPr>
        </p:nvSpPr>
        <p:spPr>
          <a:xfrm>
            <a:off x="1141115" y="609600"/>
            <a:ext cx="9903419" cy="1173480"/>
          </a:xfrm>
        </p:spPr>
        <p:txBody>
          <a:bodyPr>
            <a:normAutofit/>
          </a:bodyPr>
          <a:lstStyle/>
          <a:p>
            <a:pPr algn="ctr"/>
            <a:r>
              <a:rPr lang="en-US" dirty="0"/>
              <a:t>(D)  Transformation Plan Development: </a:t>
            </a:r>
            <a:endParaRPr lang="en-IL"/>
          </a:p>
        </p:txBody>
      </p:sp>
      <p:sp>
        <p:nvSpPr>
          <p:cNvPr id="3" name="Content Placeholder 2">
            <a:extLst>
              <a:ext uri="{FF2B5EF4-FFF2-40B4-BE49-F238E27FC236}">
                <a16:creationId xmlns:a16="http://schemas.microsoft.com/office/drawing/2014/main" id="{28E4A16A-2364-40E0-F01D-2C249ADD0DAB}"/>
              </a:ext>
            </a:extLst>
          </p:cNvPr>
          <p:cNvSpPr>
            <a:spLocks noGrp="1"/>
          </p:cNvSpPr>
          <p:nvPr>
            <p:ph idx="1"/>
          </p:nvPr>
        </p:nvSpPr>
        <p:spPr>
          <a:xfrm>
            <a:off x="1141115" y="2666999"/>
            <a:ext cx="9903419" cy="3124201"/>
          </a:xfrm>
        </p:spPr>
        <p:txBody>
          <a:bodyPr>
            <a:normAutofit/>
          </a:bodyPr>
          <a:lstStyle/>
          <a:p>
            <a:r>
              <a:rPr lang="en-US" dirty="0"/>
              <a:t>In this step, all kinds of plans that are required to transform the current business to cloud computing modes are formulated. This involves identifying the specific steps required to migrate from the existing IT infrastructure to the new cloud-based infrastructure. It includes tasks such as selecting a cloud provider, preparing data for migration, and training staff on the new infrastructure.</a:t>
            </a:r>
            <a:endParaRPr lang="en-IL" dirty="0"/>
          </a:p>
        </p:txBody>
      </p:sp>
    </p:spTree>
    <p:extLst>
      <p:ext uri="{BB962C8B-B14F-4D97-AF65-F5344CB8AC3E}">
        <p14:creationId xmlns:p14="http://schemas.microsoft.com/office/powerpoint/2010/main" val="153363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5FBC-C6EA-ABFC-0589-D78B3E2F5DF3}"/>
              </a:ext>
            </a:extLst>
          </p:cNvPr>
          <p:cNvSpPr>
            <a:spLocks noGrp="1"/>
          </p:cNvSpPr>
          <p:nvPr>
            <p:ph type="title"/>
          </p:nvPr>
        </p:nvSpPr>
        <p:spPr>
          <a:xfrm>
            <a:off x="6418793" y="609600"/>
            <a:ext cx="5121271" cy="1905000"/>
          </a:xfrm>
        </p:spPr>
        <p:txBody>
          <a:bodyPr>
            <a:normAutofit/>
          </a:bodyPr>
          <a:lstStyle/>
          <a:p>
            <a:r>
              <a:rPr lang="en-US" dirty="0"/>
              <a:t>Conclusion on this phase </a:t>
            </a:r>
            <a:endParaRPr lang="en-IL" dirty="0"/>
          </a:p>
        </p:txBody>
      </p:sp>
      <p:sp>
        <p:nvSpPr>
          <p:cNvPr id="3" name="Content Placeholder 2">
            <a:extLst>
              <a:ext uri="{FF2B5EF4-FFF2-40B4-BE49-F238E27FC236}">
                <a16:creationId xmlns:a16="http://schemas.microsoft.com/office/drawing/2014/main" id="{C5C18656-D469-6CC1-1B97-89393659A758}"/>
              </a:ext>
            </a:extLst>
          </p:cNvPr>
          <p:cNvSpPr>
            <a:spLocks noGrp="1"/>
          </p:cNvSpPr>
          <p:nvPr>
            <p:ph idx="1"/>
          </p:nvPr>
        </p:nvSpPr>
        <p:spPr>
          <a:xfrm>
            <a:off x="6418793" y="2666999"/>
            <a:ext cx="5121271" cy="3216276"/>
          </a:xfrm>
        </p:spPr>
        <p:txBody>
          <a:bodyPr anchor="t">
            <a:normAutofit/>
          </a:bodyPr>
          <a:lstStyle/>
          <a:p>
            <a:pPr>
              <a:lnSpc>
                <a:spcPct val="90000"/>
              </a:lnSpc>
            </a:pPr>
            <a:r>
              <a:rPr lang="en-US" sz="1800"/>
              <a:t>The Cloud Computing Tactics Planning Phase helps an organization to identify potential risks, challenges, and opportunities related to cloud computing adoption. By performing a detailed analysis of the organization's specific needs and requirements, the organization can create a comprehensive cloud computing plan that is tailored to their specific business goals. This ensures a successful transition to cloud computing and maximizes the benefits of the new infrastructure.</a:t>
            </a:r>
            <a:endParaRPr lang="en-IL" sz="1800"/>
          </a:p>
        </p:txBody>
      </p:sp>
      <p:pic>
        <p:nvPicPr>
          <p:cNvPr id="7" name="Graphic 6" descr="Cloud Computing">
            <a:extLst>
              <a:ext uri="{FF2B5EF4-FFF2-40B4-BE49-F238E27FC236}">
                <a16:creationId xmlns:a16="http://schemas.microsoft.com/office/drawing/2014/main" id="{33D14736-6FBE-79C9-B5D8-3862C42EFB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54" y="645106"/>
            <a:ext cx="524774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2662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7592-E60F-B85B-747E-4FC9CE6DCE54}"/>
              </a:ext>
            </a:extLst>
          </p:cNvPr>
          <p:cNvSpPr>
            <a:spLocks noGrp="1"/>
          </p:cNvSpPr>
          <p:nvPr>
            <p:ph type="title"/>
          </p:nvPr>
        </p:nvSpPr>
        <p:spPr/>
        <p:txBody>
          <a:bodyPr/>
          <a:lstStyle/>
          <a:p>
            <a:r>
              <a:rPr lang="en-US" dirty="0"/>
              <a:t>3</a:t>
            </a:r>
            <a:r>
              <a:rPr lang="en-US" baseline="30000" dirty="0"/>
              <a:t>rd</a:t>
            </a:r>
            <a:r>
              <a:rPr lang="en-US" dirty="0"/>
              <a:t> The Cloud Computing Deployment Phase</a:t>
            </a:r>
            <a:endParaRPr lang="en-IL" dirty="0"/>
          </a:p>
        </p:txBody>
      </p:sp>
      <p:sp>
        <p:nvSpPr>
          <p:cNvPr id="3" name="Content Placeholder 2">
            <a:extLst>
              <a:ext uri="{FF2B5EF4-FFF2-40B4-BE49-F238E27FC236}">
                <a16:creationId xmlns:a16="http://schemas.microsoft.com/office/drawing/2014/main" id="{9F927533-BAEB-AAE9-54E1-C1982211D44D}"/>
              </a:ext>
            </a:extLst>
          </p:cNvPr>
          <p:cNvSpPr>
            <a:spLocks noGrp="1"/>
          </p:cNvSpPr>
          <p:nvPr>
            <p:ph idx="1"/>
          </p:nvPr>
        </p:nvSpPr>
        <p:spPr/>
        <p:txBody>
          <a:bodyPr>
            <a:normAutofit fontScale="85000" lnSpcReduction="20000"/>
          </a:bodyPr>
          <a:lstStyle/>
          <a:p>
            <a:r>
              <a:rPr lang="en-US" dirty="0"/>
              <a:t>is the final phase of the cloud computing planning process, and it focuses on the actual deployment of the cloud computing solution. This phase involves the following two steps:</a:t>
            </a:r>
          </a:p>
          <a:p>
            <a:pPr marL="457200" indent="-457200">
              <a:buFont typeface="+mj-lt"/>
              <a:buAutoNum type="alphaLcParenR"/>
            </a:pPr>
            <a:r>
              <a:rPr lang="en-US" dirty="0"/>
              <a:t>Cloud Computing Provider Selection: In this step, the customer selects a cloud provider based on their Service Level Agreement (SLA), which defines the level of service the provider will meet. The SLA outlines the agreed-upon quality and availability of the cloud service, and it is important for the customer to evaluate the provider's SLA and ensure it aligns with their business requirements.</a:t>
            </a:r>
          </a:p>
          <a:p>
            <a:pPr marL="457200" indent="-457200">
              <a:buFont typeface="+mj-lt"/>
              <a:buAutoNum type="alphaLcParenR"/>
            </a:pPr>
            <a:r>
              <a:rPr lang="en-US" dirty="0"/>
              <a:t>Maintenance and Technical Service: Once the cloud provider has been selected, they are responsible for providing maintenance and technical services to ensure the quality of services. The customer must ensure that the provider is meeting the agreed-upon SLA and that any issues are addressed in a timely and effective manner. Ongoing monitoring and performance management are critical in this phase to ensure that the cloud solution continues to meet the customer's business needs.</a:t>
            </a:r>
            <a:endParaRPr lang="en-IL" dirty="0"/>
          </a:p>
        </p:txBody>
      </p:sp>
    </p:spTree>
    <p:extLst>
      <p:ext uri="{BB962C8B-B14F-4D97-AF65-F5344CB8AC3E}">
        <p14:creationId xmlns:p14="http://schemas.microsoft.com/office/powerpoint/2010/main" val="21588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2568D-DA52-9E1B-9D68-B6A310E0DB53}"/>
              </a:ext>
            </a:extLst>
          </p:cNvPr>
          <p:cNvSpPr>
            <a:spLocks noGrp="1"/>
          </p:cNvSpPr>
          <p:nvPr>
            <p:ph type="title"/>
          </p:nvPr>
        </p:nvSpPr>
        <p:spPr>
          <a:xfrm>
            <a:off x="1141116" y="609600"/>
            <a:ext cx="9903418" cy="838200"/>
          </a:xfrm>
        </p:spPr>
        <p:txBody>
          <a:bodyPr/>
          <a:lstStyle/>
          <a:p>
            <a:r>
              <a:rPr lang="en-US" dirty="0"/>
              <a:t>TIPS ON AWS PRACTITIONER EXAM </a:t>
            </a:r>
            <a:endParaRPr lang="en-IL" dirty="0"/>
          </a:p>
        </p:txBody>
      </p:sp>
      <p:graphicFrame>
        <p:nvGraphicFramePr>
          <p:cNvPr id="5" name="Content Placeholder 2">
            <a:extLst>
              <a:ext uri="{FF2B5EF4-FFF2-40B4-BE49-F238E27FC236}">
                <a16:creationId xmlns:a16="http://schemas.microsoft.com/office/drawing/2014/main" id="{82E7AB4F-5D0F-22FD-D502-A294688F9FAF}"/>
              </a:ext>
            </a:extLst>
          </p:cNvPr>
          <p:cNvGraphicFramePr>
            <a:graphicFrameLocks noGrp="1"/>
          </p:cNvGraphicFramePr>
          <p:nvPr>
            <p:ph idx="1"/>
          </p:nvPr>
        </p:nvGraphicFramePr>
        <p:xfrm>
          <a:off x="836612" y="1752600"/>
          <a:ext cx="10207922" cy="4038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852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70B542-1452-5927-FDB3-05F1EFB6F426}"/>
              </a:ext>
            </a:extLst>
          </p:cNvPr>
          <p:cNvSpPr>
            <a:spLocks noGrp="1"/>
          </p:cNvSpPr>
          <p:nvPr>
            <p:ph type="title"/>
          </p:nvPr>
        </p:nvSpPr>
        <p:spPr>
          <a:xfrm>
            <a:off x="1141115" y="609600"/>
            <a:ext cx="9903419" cy="1065451"/>
          </a:xfrm>
        </p:spPr>
        <p:txBody>
          <a:bodyPr>
            <a:normAutofit/>
          </a:bodyPr>
          <a:lstStyle/>
          <a:p>
            <a:pPr algn="ctr">
              <a:lnSpc>
                <a:spcPct val="90000"/>
              </a:lnSpc>
            </a:pPr>
            <a:r>
              <a:rPr lang="en-US" sz="1500">
                <a:solidFill>
                  <a:srgbClr val="BFBFBF"/>
                </a:solidFill>
              </a:rPr>
              <a:t> here are some links to AWS resources that can help you prepare for the AWS Certified Cloud Practitioner exam:</a:t>
            </a:r>
            <a:br>
              <a:rPr lang="en-US" sz="1500">
                <a:solidFill>
                  <a:srgbClr val="BFBFBF"/>
                </a:solidFill>
              </a:rPr>
            </a:br>
            <a:br>
              <a:rPr lang="en-US" sz="1500">
                <a:solidFill>
                  <a:srgbClr val="BFBFBF"/>
                </a:solidFill>
              </a:rPr>
            </a:br>
            <a:endParaRPr lang="en-IL" sz="1500">
              <a:solidFill>
                <a:srgbClr val="BFBFBF"/>
              </a:solidFill>
            </a:endParaRPr>
          </a:p>
        </p:txBody>
      </p:sp>
      <p:sp>
        <p:nvSpPr>
          <p:cNvPr id="3" name="Content Placeholder 2">
            <a:extLst>
              <a:ext uri="{FF2B5EF4-FFF2-40B4-BE49-F238E27FC236}">
                <a16:creationId xmlns:a16="http://schemas.microsoft.com/office/drawing/2014/main" id="{13F2E8AD-06B9-BAD7-A5FB-DF74C3EEEEBB}"/>
              </a:ext>
            </a:extLst>
          </p:cNvPr>
          <p:cNvSpPr>
            <a:spLocks noGrp="1"/>
          </p:cNvSpPr>
          <p:nvPr>
            <p:ph idx="1"/>
          </p:nvPr>
        </p:nvSpPr>
        <p:spPr>
          <a:xfrm>
            <a:off x="1141115" y="2666999"/>
            <a:ext cx="9903419" cy="3124201"/>
          </a:xfrm>
        </p:spPr>
        <p:txBody>
          <a:bodyPr>
            <a:normAutofit/>
          </a:bodyPr>
          <a:lstStyle/>
          <a:p>
            <a:pPr>
              <a:lnSpc>
                <a:spcPct val="90000"/>
              </a:lnSpc>
            </a:pPr>
            <a:r>
              <a:rPr lang="en-US" sz="1500"/>
              <a:t>AWS Certified Cloud Practitioner Exam Guide: https://d1.awsstatic.com/training-and-certification/docs-cloud-practitioner/AWS-Certified-Cloud-Practitioner_Exam-Guide_EN.pd</a:t>
            </a:r>
          </a:p>
          <a:p>
            <a:pPr>
              <a:lnSpc>
                <a:spcPct val="90000"/>
              </a:lnSpc>
            </a:pPr>
            <a:r>
              <a:rPr lang="en-US" sz="1500"/>
              <a:t>AWS Certified Cloud Practitioner Sample Questions: https://d1.awsstatic.com/training-and-certification/docs-cloud-practitioner/AWS-Certified-Cloud-Practitioner_Sample-Questions.pd</a:t>
            </a:r>
          </a:p>
          <a:p>
            <a:pPr>
              <a:lnSpc>
                <a:spcPct val="90000"/>
              </a:lnSpc>
            </a:pPr>
            <a:r>
              <a:rPr lang="en-US" sz="1500"/>
              <a:t>AWS Whitepapers: https://aws.amazon.com/whitepapers/</a:t>
            </a:r>
          </a:p>
          <a:p>
            <a:pPr>
              <a:lnSpc>
                <a:spcPct val="90000"/>
              </a:lnSpc>
            </a:pPr>
            <a:r>
              <a:rPr lang="en-US" sz="1500"/>
              <a:t>AWS Training and Certification: https://aws.amazon.com/training/</a:t>
            </a:r>
          </a:p>
          <a:p>
            <a:pPr>
              <a:lnSpc>
                <a:spcPct val="90000"/>
              </a:lnSpc>
            </a:pPr>
            <a:r>
              <a:rPr lang="en-US" sz="1500"/>
              <a:t>AWS Cloud Practitioner Essentials (free course): https://www.aws.training/Details/eLearning?id=6069</a:t>
            </a:r>
          </a:p>
          <a:p>
            <a:pPr>
              <a:lnSpc>
                <a:spcPct val="90000"/>
              </a:lnSpc>
            </a:pPr>
            <a:r>
              <a:rPr lang="en-US" sz="1500"/>
              <a:t>AWS Cloud Practitioner Exam Readiness (free course): https://www.aws.training/Details/eLearning?id=42136</a:t>
            </a:r>
          </a:p>
          <a:p>
            <a:pPr>
              <a:lnSpc>
                <a:spcPct val="90000"/>
              </a:lnSpc>
            </a:pPr>
            <a:r>
              <a:rPr lang="en-US" sz="1500"/>
              <a:t>These resources are all available on the AWS Training and Certification website, which is a great place to start your exam preparation. Good luck with your studies!</a:t>
            </a:r>
            <a:endParaRPr lang="en-IL" sz="1500"/>
          </a:p>
        </p:txBody>
      </p:sp>
    </p:spTree>
    <p:extLst>
      <p:ext uri="{BB962C8B-B14F-4D97-AF65-F5344CB8AC3E}">
        <p14:creationId xmlns:p14="http://schemas.microsoft.com/office/powerpoint/2010/main" val="1008614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descr="A city skyline at night&#10;&#10;Description automatically generated with low confidence">
            <a:extLst>
              <a:ext uri="{FF2B5EF4-FFF2-40B4-BE49-F238E27FC236}">
                <a16:creationId xmlns:a16="http://schemas.microsoft.com/office/drawing/2014/main" id="{7EE6D56E-28B3-6A59-C55B-3D08D10A464C}"/>
              </a:ext>
            </a:extLst>
          </p:cNvPr>
          <p:cNvPicPr>
            <a:picLocks noChangeAspect="1"/>
          </p:cNvPicPr>
          <p:nvPr/>
        </p:nvPicPr>
        <p:blipFill rotWithShape="1">
          <a:blip r:embed="rId3">
            <a:duotone>
              <a:prstClr val="black"/>
              <a:schemeClr val="bg1">
                <a:tint val="45000"/>
                <a:satMod val="400000"/>
              </a:schemeClr>
            </a:duotone>
            <a:alphaModFix amt="25000"/>
          </a:blip>
          <a:srcRect t="43735"/>
          <a:stretch/>
        </p:blipFill>
        <p:spPr>
          <a:xfrm>
            <a:off x="20" y="10"/>
            <a:ext cx="12188805" cy="6857990"/>
          </a:xfrm>
          <a:prstGeom prst="rect">
            <a:avLst/>
          </a:prstGeom>
        </p:spPr>
      </p:pic>
      <p:sp>
        <p:nvSpPr>
          <p:cNvPr id="4" name="Title 3">
            <a:extLst>
              <a:ext uri="{FF2B5EF4-FFF2-40B4-BE49-F238E27FC236}">
                <a16:creationId xmlns:a16="http://schemas.microsoft.com/office/drawing/2014/main" id="{E93CBBD5-23F1-B0C3-46F1-8EFDA15928AD}"/>
              </a:ext>
            </a:extLst>
          </p:cNvPr>
          <p:cNvSpPr>
            <a:spLocks noGrp="1"/>
          </p:cNvSpPr>
          <p:nvPr>
            <p:ph type="ctrTitle"/>
          </p:nvPr>
        </p:nvSpPr>
        <p:spPr>
          <a:xfrm>
            <a:off x="1750556" y="609601"/>
            <a:ext cx="8673962" cy="3200400"/>
          </a:xfrm>
        </p:spPr>
        <p:txBody>
          <a:bodyPr>
            <a:normAutofit/>
          </a:bodyPr>
          <a:lstStyle/>
          <a:p>
            <a:r>
              <a:rPr lang="en-US" sz="13800" dirty="0" err="1">
                <a:solidFill>
                  <a:schemeClr val="tx2">
                    <a:lumMod val="10000"/>
                  </a:schemeClr>
                </a:solidFill>
              </a:rPr>
              <a:t>linux</a:t>
            </a:r>
            <a:endParaRPr lang="en-IL" sz="13800" dirty="0">
              <a:solidFill>
                <a:schemeClr val="tx2">
                  <a:lumMod val="10000"/>
                </a:schemeClr>
              </a:solidFill>
            </a:endParaRPr>
          </a:p>
        </p:txBody>
      </p:sp>
      <p:sp>
        <p:nvSpPr>
          <p:cNvPr id="5" name="Subtitle 4">
            <a:extLst>
              <a:ext uri="{FF2B5EF4-FFF2-40B4-BE49-F238E27FC236}">
                <a16:creationId xmlns:a16="http://schemas.microsoft.com/office/drawing/2014/main" id="{8D9FC0DD-6EDD-43E1-2743-527D44DFA2E5}"/>
              </a:ext>
            </a:extLst>
          </p:cNvPr>
          <p:cNvSpPr>
            <a:spLocks noGrp="1"/>
          </p:cNvSpPr>
          <p:nvPr>
            <p:ph type="subTitle" idx="1"/>
          </p:nvPr>
        </p:nvSpPr>
        <p:spPr>
          <a:xfrm>
            <a:off x="1750556" y="3886200"/>
            <a:ext cx="8673962" cy="1905000"/>
          </a:xfrm>
        </p:spPr>
        <p:txBody>
          <a:bodyPr>
            <a:normAutofit/>
          </a:bodyPr>
          <a:lstStyle/>
          <a:p>
            <a:r>
              <a:rPr lang="en-US" dirty="0"/>
              <a:t>   </a:t>
            </a:r>
            <a:endParaRPr lang="en-IL" dirty="0"/>
          </a:p>
        </p:txBody>
      </p:sp>
    </p:spTree>
    <p:extLst>
      <p:ext uri="{BB962C8B-B14F-4D97-AF65-F5344CB8AC3E}">
        <p14:creationId xmlns:p14="http://schemas.microsoft.com/office/powerpoint/2010/main" val="287744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E201-0A2A-F260-F0B6-FA25BF99245C}"/>
              </a:ext>
            </a:extLst>
          </p:cNvPr>
          <p:cNvSpPr>
            <a:spLocks noGrp="1"/>
          </p:cNvSpPr>
          <p:nvPr>
            <p:ph type="title"/>
          </p:nvPr>
        </p:nvSpPr>
        <p:spPr>
          <a:xfrm>
            <a:off x="4302522" y="609600"/>
            <a:ext cx="6742011" cy="1905000"/>
          </a:xfrm>
        </p:spPr>
        <p:txBody>
          <a:bodyPr>
            <a:normAutofit/>
          </a:bodyPr>
          <a:lstStyle/>
          <a:p>
            <a:r>
              <a:rPr lang="en-US" dirty="0"/>
              <a:t>ABOUT LENUX </a:t>
            </a:r>
            <a:endParaRPr lang="en-IL" dirty="0"/>
          </a:p>
        </p:txBody>
      </p:sp>
      <p:pic>
        <p:nvPicPr>
          <p:cNvPr id="5" name="Picture 4" descr="Computer script on a screen">
            <a:extLst>
              <a:ext uri="{FF2B5EF4-FFF2-40B4-BE49-F238E27FC236}">
                <a16:creationId xmlns:a16="http://schemas.microsoft.com/office/drawing/2014/main" id="{55BDCB24-422A-4D6A-581F-CE16E07A5644}"/>
              </a:ext>
            </a:extLst>
          </p:cNvPr>
          <p:cNvPicPr>
            <a:picLocks noChangeAspect="1"/>
          </p:cNvPicPr>
          <p:nvPr/>
        </p:nvPicPr>
        <p:blipFill rotWithShape="1">
          <a:blip r:embed="rId3"/>
          <a:srcRect l="13185" r="52957" b="-1"/>
          <a:stretch/>
        </p:blipFill>
        <p:spPr>
          <a:xfrm>
            <a:off x="257522" y="10"/>
            <a:ext cx="3478617"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A38BA959-1DC6-45B8-D01C-617531C228C3}"/>
              </a:ext>
            </a:extLst>
          </p:cNvPr>
          <p:cNvSpPr>
            <a:spLocks noGrp="1"/>
          </p:cNvSpPr>
          <p:nvPr>
            <p:ph idx="1"/>
          </p:nvPr>
        </p:nvSpPr>
        <p:spPr>
          <a:xfrm>
            <a:off x="4302522" y="2666999"/>
            <a:ext cx="7045009" cy="3415749"/>
          </a:xfrm>
        </p:spPr>
        <p:txBody>
          <a:bodyPr>
            <a:normAutofit/>
          </a:bodyPr>
          <a:lstStyle/>
          <a:p>
            <a:pPr>
              <a:lnSpc>
                <a:spcPct val="90000"/>
              </a:lnSpc>
            </a:pPr>
            <a:r>
              <a:rPr lang="en-US" sz="1500"/>
              <a:t> is a free and open-source operating system based on the Unix operating system. Linux was developed by Linus Torvalds in 1991 and has since become a widely used operating system for servers, desktops, and other devices.</a:t>
            </a:r>
          </a:p>
          <a:p>
            <a:pPr>
              <a:lnSpc>
                <a:spcPct val="90000"/>
              </a:lnSpc>
            </a:pPr>
            <a:r>
              <a:rPr lang="en-US" sz="1500"/>
              <a:t>One of the key features of Linux is its open-source nature, which means that its source code is freely available for anyone to view, modify, and distribute. This has led to a large community of developers who contribute to the ongoing development and improvement of the operating system.</a:t>
            </a:r>
          </a:p>
          <a:p>
            <a:pPr>
              <a:lnSpc>
                <a:spcPct val="90000"/>
              </a:lnSpc>
            </a:pPr>
            <a:r>
              <a:rPr lang="en-US" sz="1500"/>
              <a:t>Linux is known for its stability, security, and flexibility, and it is often used in enterprise environments, web servers, and supercomputers. There are also many different distributions, or "distros," of Linux, each with their own features and characteristics. Some popular examples include Ubuntu, Debian, Fedora, and CentOS.</a:t>
            </a:r>
            <a:endParaRPr lang="en-IL" sz="1500"/>
          </a:p>
        </p:txBody>
      </p:sp>
    </p:spTree>
    <p:extLst>
      <p:ext uri="{BB962C8B-B14F-4D97-AF65-F5344CB8AC3E}">
        <p14:creationId xmlns:p14="http://schemas.microsoft.com/office/powerpoint/2010/main" val="81430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AFD89D18-B959-BD9F-8DAE-F9E9189CCCB1}"/>
              </a:ext>
            </a:extLst>
          </p:cNvPr>
          <p:cNvGraphicFramePr/>
          <p:nvPr/>
        </p:nvGraphicFramePr>
        <p:xfrm>
          <a:off x="379412" y="457200"/>
          <a:ext cx="11277600" cy="5755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672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9A3E6-0A7B-5564-C3E7-675A2744000E}"/>
              </a:ext>
            </a:extLst>
          </p:cNvPr>
          <p:cNvSpPr>
            <a:spLocks noGrp="1"/>
          </p:cNvSpPr>
          <p:nvPr>
            <p:ph type="title"/>
          </p:nvPr>
        </p:nvSpPr>
        <p:spPr>
          <a:xfrm>
            <a:off x="1141116" y="609600"/>
            <a:ext cx="9903418" cy="1219200"/>
          </a:xfrm>
        </p:spPr>
        <p:txBody>
          <a:bodyPr/>
          <a:lstStyle/>
          <a:p>
            <a:r>
              <a:rPr lang="en-US" dirty="0"/>
              <a:t>Virtual Machine (VM)</a:t>
            </a:r>
            <a:endParaRPr lang="en-IL" dirty="0"/>
          </a:p>
        </p:txBody>
      </p:sp>
      <p:sp>
        <p:nvSpPr>
          <p:cNvPr id="3" name="Content Placeholder 2">
            <a:extLst>
              <a:ext uri="{FF2B5EF4-FFF2-40B4-BE49-F238E27FC236}">
                <a16:creationId xmlns:a16="http://schemas.microsoft.com/office/drawing/2014/main" id="{52773967-48E2-2934-B7A0-8F84A598D9A8}"/>
              </a:ext>
            </a:extLst>
          </p:cNvPr>
          <p:cNvSpPr>
            <a:spLocks noGrp="1"/>
          </p:cNvSpPr>
          <p:nvPr>
            <p:ph idx="1"/>
          </p:nvPr>
        </p:nvSpPr>
        <p:spPr>
          <a:xfrm>
            <a:off x="684212" y="2057400"/>
            <a:ext cx="10360322" cy="3733801"/>
          </a:xfrm>
        </p:spPr>
        <p:txBody>
          <a:bodyPr>
            <a:normAutofit fontScale="85000" lnSpcReduction="20000"/>
          </a:bodyPr>
          <a:lstStyle/>
          <a:p>
            <a:r>
              <a:rPr lang="en-US" dirty="0"/>
              <a:t>In computing, VM stands for "Virtual Machine." A virtual machine is a software emulation of a physical computer, which can run its own operating system and applications as if it were a real computer.</a:t>
            </a:r>
          </a:p>
          <a:p>
            <a:endParaRPr lang="en-US" dirty="0"/>
          </a:p>
          <a:p>
            <a:r>
              <a:rPr lang="en-US" dirty="0"/>
              <a:t>Virtual machines are created using a special software called a hypervisor, which creates a layer of abstraction between the physical hardware and the virtual machines running on top of it. The hypervisor allows multiple virtual machines to run on the same physical hardware, each with their own operating system and applications. This can be useful for running multiple environments on the same hardware, testing software in a controlled environment, and creating backups or snapshots of a system.</a:t>
            </a:r>
          </a:p>
          <a:p>
            <a:endParaRPr lang="en-US" dirty="0"/>
          </a:p>
          <a:p>
            <a:r>
              <a:rPr lang="en-US" dirty="0"/>
              <a:t>Virtual machines have become increasingly popular in enterprise computing and cloud computing environments, as they allow for more efficient use of hardware resources and greater flexibility in managing and deploying applications.</a:t>
            </a:r>
            <a:endParaRPr lang="en-IL" dirty="0"/>
          </a:p>
        </p:txBody>
      </p:sp>
    </p:spTree>
    <p:extLst>
      <p:ext uri="{BB962C8B-B14F-4D97-AF65-F5344CB8AC3E}">
        <p14:creationId xmlns:p14="http://schemas.microsoft.com/office/powerpoint/2010/main" val="364136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C844-F1FA-A4C2-1695-38A9F257C8D7}"/>
              </a:ext>
            </a:extLst>
          </p:cNvPr>
          <p:cNvSpPr>
            <a:spLocks noGrp="1"/>
          </p:cNvSpPr>
          <p:nvPr>
            <p:ph type="title"/>
          </p:nvPr>
        </p:nvSpPr>
        <p:spPr>
          <a:xfrm>
            <a:off x="973925" y="714375"/>
            <a:ext cx="3332087" cy="5076826"/>
          </a:xfrm>
        </p:spPr>
        <p:txBody>
          <a:bodyPr anchor="ctr">
            <a:normAutofit/>
          </a:bodyPr>
          <a:lstStyle/>
          <a:p>
            <a:br>
              <a:rPr lang="en-US" sz="4000"/>
            </a:br>
            <a:br>
              <a:rPr lang="en-US" sz="4000"/>
            </a:br>
            <a:r>
              <a:rPr lang="en-US" sz="4000"/>
              <a:t>The benefits of cloud computing include</a:t>
            </a:r>
            <a:endParaRPr lang="en-IL" sz="4000"/>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2149" y="0"/>
            <a:ext cx="7556675"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5269" y="3195858"/>
            <a:ext cx="6858000" cy="46628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1127"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39E65281-845A-0983-E383-9FD69A77F7E4}"/>
              </a:ext>
            </a:extLst>
          </p:cNvPr>
          <p:cNvSpPr>
            <a:spLocks noGrp="1"/>
          </p:cNvSpPr>
          <p:nvPr>
            <p:ph idx="1"/>
          </p:nvPr>
        </p:nvSpPr>
        <p:spPr>
          <a:xfrm>
            <a:off x="4971750" y="714375"/>
            <a:ext cx="6252123" cy="5076825"/>
          </a:xfrm>
        </p:spPr>
        <p:txBody>
          <a:bodyPr>
            <a:normAutofit lnSpcReduction="10000"/>
          </a:bodyPr>
          <a:lstStyle/>
          <a:p>
            <a:pPr>
              <a:lnSpc>
                <a:spcPct val="90000"/>
              </a:lnSpc>
            </a:pPr>
            <a:r>
              <a:rPr lang="en-US" sz="1800">
                <a:solidFill>
                  <a:schemeClr val="tx1"/>
                </a:solidFill>
              </a:rPr>
              <a:t>Scalability: Cloud computing allows users to quickly scale up or down their computing resources and services as needed, without the need for additional hardware and infrastructure.</a:t>
            </a:r>
          </a:p>
          <a:p>
            <a:pPr>
              <a:lnSpc>
                <a:spcPct val="90000"/>
              </a:lnSpc>
            </a:pPr>
            <a:endParaRPr lang="en-US" sz="1800">
              <a:solidFill>
                <a:schemeClr val="tx1"/>
              </a:solidFill>
            </a:endParaRPr>
          </a:p>
          <a:p>
            <a:pPr>
              <a:lnSpc>
                <a:spcPct val="90000"/>
              </a:lnSpc>
            </a:pPr>
            <a:r>
              <a:rPr lang="en-US" sz="1800">
                <a:solidFill>
                  <a:schemeClr val="tx1"/>
                </a:solidFill>
              </a:rPr>
              <a:t>Cost-effectiveness: Cloud computing can be more cost-effective than traditional on-premises infrastructure, as users only pay for the resources and services they use.</a:t>
            </a:r>
          </a:p>
          <a:p>
            <a:pPr>
              <a:lnSpc>
                <a:spcPct val="90000"/>
              </a:lnSpc>
            </a:pPr>
            <a:endParaRPr lang="en-US" sz="1800">
              <a:solidFill>
                <a:schemeClr val="tx1"/>
              </a:solidFill>
            </a:endParaRPr>
          </a:p>
          <a:p>
            <a:pPr>
              <a:lnSpc>
                <a:spcPct val="90000"/>
              </a:lnSpc>
            </a:pPr>
            <a:r>
              <a:rPr lang="en-US" sz="1800">
                <a:solidFill>
                  <a:schemeClr val="tx1"/>
                </a:solidFill>
              </a:rPr>
              <a:t>Flexibility: Cloud computing allows users to access computing resources and services from anywhere with an internet connection, providing flexibility in terms of location and device.</a:t>
            </a:r>
          </a:p>
          <a:p>
            <a:pPr>
              <a:lnSpc>
                <a:spcPct val="90000"/>
              </a:lnSpc>
            </a:pPr>
            <a:endParaRPr lang="en-US" sz="1800">
              <a:solidFill>
                <a:schemeClr val="tx1"/>
              </a:solidFill>
            </a:endParaRPr>
          </a:p>
          <a:p>
            <a:pPr>
              <a:lnSpc>
                <a:spcPct val="90000"/>
              </a:lnSpc>
            </a:pPr>
            <a:r>
              <a:rPr lang="en-US" sz="1800">
                <a:solidFill>
                  <a:schemeClr val="tx1"/>
                </a:solidFill>
              </a:rPr>
              <a:t>Reliability: Cloud computing providers typically offer high levels of reliability and uptime, with built-in redundancy and failover capabilities.</a:t>
            </a:r>
            <a:endParaRPr lang="en-IL" sz="1800">
              <a:solidFill>
                <a:schemeClr val="tx1"/>
              </a:solidFill>
            </a:endParaRPr>
          </a:p>
        </p:txBody>
      </p:sp>
    </p:spTree>
    <p:extLst>
      <p:ext uri="{BB962C8B-B14F-4D97-AF65-F5344CB8AC3E}">
        <p14:creationId xmlns:p14="http://schemas.microsoft.com/office/powerpoint/2010/main" val="148026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9BAD-D555-C62A-651B-D85222512B20}"/>
              </a:ext>
            </a:extLst>
          </p:cNvPr>
          <p:cNvSpPr>
            <a:spLocks noGrp="1"/>
          </p:cNvSpPr>
          <p:nvPr>
            <p:ph type="title"/>
          </p:nvPr>
        </p:nvSpPr>
        <p:spPr/>
        <p:txBody>
          <a:bodyPr/>
          <a:lstStyle/>
          <a:p>
            <a:r>
              <a:rPr lang="en-US" dirty="0"/>
              <a:t>LENUX DISTRIBUTION </a:t>
            </a:r>
            <a:endParaRPr lang="en-IL" dirty="0"/>
          </a:p>
        </p:txBody>
      </p:sp>
      <p:sp>
        <p:nvSpPr>
          <p:cNvPr id="3" name="Content Placeholder 2">
            <a:extLst>
              <a:ext uri="{FF2B5EF4-FFF2-40B4-BE49-F238E27FC236}">
                <a16:creationId xmlns:a16="http://schemas.microsoft.com/office/drawing/2014/main" id="{17C8BB66-7751-0B06-E0E8-2A1E73B9ECCE}"/>
              </a:ext>
            </a:extLst>
          </p:cNvPr>
          <p:cNvSpPr>
            <a:spLocks noGrp="1"/>
          </p:cNvSpPr>
          <p:nvPr>
            <p:ph idx="1"/>
          </p:nvPr>
        </p:nvSpPr>
        <p:spPr>
          <a:xfrm>
            <a:off x="989012" y="2286000"/>
            <a:ext cx="10055522" cy="3505201"/>
          </a:xfrm>
        </p:spPr>
        <p:txBody>
          <a:bodyPr>
            <a:normAutofit fontScale="92500" lnSpcReduction="20000"/>
          </a:bodyPr>
          <a:lstStyle/>
          <a:p>
            <a:r>
              <a:rPr lang="en-US" dirty="0"/>
              <a:t>Ubuntu and CentOS are both popular Linux distributions that can be used for various purposes. Ubuntu is known for its ease of use and user-friendly interface, while CentOS is known for its stability and security features. Both distributions are widely used in enterprise environments and for running servers.</a:t>
            </a:r>
          </a:p>
          <a:p>
            <a:endParaRPr lang="en-US" dirty="0"/>
          </a:p>
          <a:p>
            <a:r>
              <a:rPr lang="en-US" dirty="0"/>
              <a:t>Ubuntu is based on Debian and uses the apt package management system, while CentOS is based on Red Hat Enterprise Linux (RHEL) and uses the yum package management system. While there are some differences between the two distributions, many of the core concepts and commands of Linux apply to both.</a:t>
            </a:r>
          </a:p>
          <a:p>
            <a:endParaRPr lang="en-US" dirty="0"/>
          </a:p>
          <a:p>
            <a:r>
              <a:rPr lang="en-US" dirty="0"/>
              <a:t>In general, both Ubuntu and CentOS are well-suited for running on Amazon Web Services (AWS), and you should be able to complete the AWS Practitioner certification using either distribution.</a:t>
            </a:r>
            <a:endParaRPr lang="en-IL" dirty="0"/>
          </a:p>
        </p:txBody>
      </p:sp>
    </p:spTree>
    <p:extLst>
      <p:ext uri="{BB962C8B-B14F-4D97-AF65-F5344CB8AC3E}">
        <p14:creationId xmlns:p14="http://schemas.microsoft.com/office/powerpoint/2010/main" val="278773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DD57CF-A29F-01A0-2EEB-6830C6766C4E}"/>
              </a:ext>
            </a:extLst>
          </p:cNvPr>
          <p:cNvSpPr>
            <a:spLocks noGrp="1"/>
          </p:cNvSpPr>
          <p:nvPr>
            <p:ph type="title"/>
          </p:nvPr>
        </p:nvSpPr>
        <p:spPr>
          <a:xfrm>
            <a:off x="1141115" y="609600"/>
            <a:ext cx="9903419" cy="1065451"/>
          </a:xfrm>
        </p:spPr>
        <p:txBody>
          <a:bodyPr>
            <a:normAutofit/>
          </a:bodyPr>
          <a:lstStyle/>
          <a:p>
            <a:pPr algn="ctr"/>
            <a:r>
              <a:rPr lang="en-US">
                <a:solidFill>
                  <a:srgbClr val="BFBFBF"/>
                </a:solidFill>
              </a:rPr>
              <a:t>Virtual machine management </a:t>
            </a:r>
            <a:endParaRPr lang="en-IL">
              <a:solidFill>
                <a:srgbClr val="BFBFBF"/>
              </a:solidFill>
            </a:endParaRPr>
          </a:p>
        </p:txBody>
      </p:sp>
      <p:sp>
        <p:nvSpPr>
          <p:cNvPr id="17" name="Content Placeholder 2">
            <a:extLst>
              <a:ext uri="{FF2B5EF4-FFF2-40B4-BE49-F238E27FC236}">
                <a16:creationId xmlns:a16="http://schemas.microsoft.com/office/drawing/2014/main" id="{EF229F2F-F0E9-C81C-D435-0A10A8C37EE0}"/>
              </a:ext>
            </a:extLst>
          </p:cNvPr>
          <p:cNvSpPr>
            <a:spLocks noGrp="1"/>
          </p:cNvSpPr>
          <p:nvPr>
            <p:ph idx="1"/>
          </p:nvPr>
        </p:nvSpPr>
        <p:spPr>
          <a:xfrm>
            <a:off x="1141115" y="2666999"/>
            <a:ext cx="9903419" cy="3124201"/>
          </a:xfrm>
        </p:spPr>
        <p:txBody>
          <a:bodyPr>
            <a:normAutofit/>
          </a:bodyPr>
          <a:lstStyle/>
          <a:p>
            <a:pPr marL="0" indent="0">
              <a:lnSpc>
                <a:spcPct val="90000"/>
              </a:lnSpc>
              <a:buNone/>
            </a:pPr>
            <a:r>
              <a:rPr lang="en-US" sz="1200"/>
              <a:t>Virtual machine management involves creating, configuring, and managing virtual machines that run on a hypervisor. There are several tools and platforms that can be used to manage virtual machines, including:</a:t>
            </a:r>
          </a:p>
          <a:p>
            <a:pPr>
              <a:lnSpc>
                <a:spcPct val="90000"/>
              </a:lnSpc>
            </a:pPr>
            <a:r>
              <a:rPr lang="en-US" sz="1200"/>
              <a:t>VMware vSphere: This is a comprehensive platform for managing virtual machines in large enterprise environments. It includes tools for creating and configuring virtual machines, monitoring performance and resource usage, and managing virtual machine backups and snapshots.</a:t>
            </a:r>
          </a:p>
          <a:p>
            <a:pPr>
              <a:lnSpc>
                <a:spcPct val="90000"/>
              </a:lnSpc>
            </a:pPr>
            <a:r>
              <a:rPr lang="en-US" sz="1200"/>
              <a:t>Microsoft Hyper-V: This is a virtualization platform built into the Windows Server operating system. It includes tools for creating and managing virtual machines, as well as features for high availability and disaster recovery.</a:t>
            </a:r>
          </a:p>
          <a:p>
            <a:pPr>
              <a:lnSpc>
                <a:spcPct val="90000"/>
              </a:lnSpc>
            </a:pPr>
            <a:r>
              <a:rPr lang="en-US" sz="1200"/>
              <a:t>Oracle VirtualBox: This is a free and open-source virtualization platform that can be used to run virtual machines on a desktop computer. It includes tools for creating and configuring virtual machines, as well as features for sharing files and resources between the host and guest systems.</a:t>
            </a:r>
          </a:p>
          <a:p>
            <a:pPr>
              <a:lnSpc>
                <a:spcPct val="90000"/>
              </a:lnSpc>
            </a:pPr>
            <a:r>
              <a:rPr lang="en-US" sz="1200"/>
              <a:t>KVM (Kernel-based Virtual Machine): This is a Linux-based hypervisor that is built into the Linux kernel. It can be used to create and manage virtual machines on Linux-based systems, and it is often used in cloud computing environments</a:t>
            </a:r>
          </a:p>
          <a:p>
            <a:pPr>
              <a:lnSpc>
                <a:spcPct val="90000"/>
              </a:lnSpc>
            </a:pPr>
            <a:r>
              <a:rPr lang="en-US" sz="1200"/>
              <a:t>When managing virtual machines, it is important to consider factors such as resource usage, security, and availability. Virtual machines can be used for a variety of purposes, including testing software, running applications, and hosting websites, and the management tools used will depend on the specific use case and environment.</a:t>
            </a:r>
            <a:endParaRPr lang="en-IL" sz="1200"/>
          </a:p>
        </p:txBody>
      </p:sp>
    </p:spTree>
    <p:extLst>
      <p:ext uri="{BB962C8B-B14F-4D97-AF65-F5344CB8AC3E}">
        <p14:creationId xmlns:p14="http://schemas.microsoft.com/office/powerpoint/2010/main" val="2241631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AF207-289B-A981-61CB-7C6B6F74FB92}"/>
              </a:ext>
            </a:extLst>
          </p:cNvPr>
          <p:cNvSpPr>
            <a:spLocks noGrp="1"/>
          </p:cNvSpPr>
          <p:nvPr>
            <p:ph type="title"/>
          </p:nvPr>
        </p:nvSpPr>
        <p:spPr>
          <a:xfrm>
            <a:off x="1142703" y="685800"/>
            <a:ext cx="9903418" cy="1066800"/>
          </a:xfrm>
        </p:spPr>
        <p:txBody>
          <a:bodyPr>
            <a:normAutofit fontScale="90000"/>
          </a:bodyPr>
          <a:lstStyle/>
          <a:p>
            <a:br>
              <a:rPr lang="en-US" sz="2000"/>
            </a:br>
            <a:r>
              <a:rPr lang="en-US" sz="2000"/>
              <a:t>Linux and Windows are two popular operating systems that have significant differences in their design, features, and usage.</a:t>
            </a:r>
            <a:br>
              <a:rPr lang="en-US"/>
            </a:br>
            <a:endParaRPr lang="en-IL" dirty="0"/>
          </a:p>
        </p:txBody>
      </p:sp>
      <p:sp>
        <p:nvSpPr>
          <p:cNvPr id="3" name="Content Placeholder 2">
            <a:extLst>
              <a:ext uri="{FF2B5EF4-FFF2-40B4-BE49-F238E27FC236}">
                <a16:creationId xmlns:a16="http://schemas.microsoft.com/office/drawing/2014/main" id="{A529634F-8BC6-5F1A-89A9-55D6858C1CE0}"/>
              </a:ext>
            </a:extLst>
          </p:cNvPr>
          <p:cNvSpPr>
            <a:spLocks noGrp="1"/>
          </p:cNvSpPr>
          <p:nvPr>
            <p:ph idx="1"/>
          </p:nvPr>
        </p:nvSpPr>
        <p:spPr>
          <a:xfrm>
            <a:off x="1065212" y="1524000"/>
            <a:ext cx="9979322" cy="4648200"/>
          </a:xfrm>
        </p:spPr>
        <p:txBody>
          <a:bodyPr>
            <a:normAutofit fontScale="77500" lnSpcReduction="20000"/>
          </a:bodyPr>
          <a:lstStyle/>
          <a:p>
            <a:pPr marL="0" indent="0" algn="just">
              <a:buNone/>
            </a:pPr>
            <a:r>
              <a:rPr lang="en-US" dirty="0"/>
              <a:t>Here are some key differences between Linux and Windows</a:t>
            </a:r>
          </a:p>
          <a:p>
            <a:pPr algn="just"/>
            <a:r>
              <a:rPr lang="en-US" b="1" dirty="0">
                <a:solidFill>
                  <a:srgbClr val="FF0000"/>
                </a:solidFill>
              </a:rPr>
              <a:t>Open Source</a:t>
            </a:r>
            <a:r>
              <a:rPr lang="en-US" dirty="0"/>
              <a:t>: Linux is open source, meaning that the source code for the operating system is freely available for anyone to modify and distribute. Windows, on the other hand, is proprietary software and the source code is not available</a:t>
            </a:r>
          </a:p>
          <a:p>
            <a:pPr algn="just"/>
            <a:r>
              <a:rPr lang="en-US" b="1" dirty="0">
                <a:solidFill>
                  <a:srgbClr val="FF0000"/>
                </a:solidFill>
              </a:rPr>
              <a:t>User interface</a:t>
            </a:r>
            <a:r>
              <a:rPr lang="en-US" dirty="0"/>
              <a:t>: The user interface of Linux and Windows are different. Windows has a graphical user interface that is typically easy to use, while Linux has a command line interface that requires more technical knowledge to use. However, Linux also has many graphical user interfaces available, such as GNOME, KDE, and Unity</a:t>
            </a:r>
          </a:p>
          <a:p>
            <a:pPr algn="just"/>
            <a:r>
              <a:rPr lang="en-US" b="1" dirty="0">
                <a:solidFill>
                  <a:srgbClr val="FF0000"/>
                </a:solidFill>
              </a:rPr>
              <a:t>Security</a:t>
            </a:r>
            <a:r>
              <a:rPr lang="en-US" dirty="0"/>
              <a:t>: Linux is known for its security, as it is designed to be more secure than Windows. This is due to its open source nature, which allows for security vulnerabilities to be identified and fixed quickly. Linux also has a built-in firewall, and many Linux distributions use the </a:t>
            </a:r>
            <a:r>
              <a:rPr lang="en-US" dirty="0" err="1"/>
              <a:t>SELinux</a:t>
            </a:r>
            <a:r>
              <a:rPr lang="en-US" dirty="0"/>
              <a:t> security module to provide an extra layer of </a:t>
            </a:r>
            <a:r>
              <a:rPr lang="en-US" dirty="0" err="1"/>
              <a:t>protectio</a:t>
            </a:r>
            <a:endParaRPr lang="en-US" dirty="0"/>
          </a:p>
          <a:p>
            <a:pPr algn="just"/>
            <a:r>
              <a:rPr lang="en-US" b="1" dirty="0">
                <a:solidFill>
                  <a:srgbClr val="FF0000"/>
                </a:solidFill>
              </a:rPr>
              <a:t>Compatibility: </a:t>
            </a:r>
            <a:r>
              <a:rPr lang="en-US" dirty="0"/>
              <a:t>Windows is the dominant operating system on desktops and laptops, and many software applications are designed specifically for Windows. Linux has fewer software applications available, but many are open source and can be customized to suit your needs</a:t>
            </a:r>
          </a:p>
          <a:p>
            <a:pPr algn="just"/>
            <a:r>
              <a:rPr lang="en-US" b="1" dirty="0">
                <a:solidFill>
                  <a:srgbClr val="FF0000"/>
                </a:solidFill>
              </a:rPr>
              <a:t>Cost:</a:t>
            </a:r>
            <a:r>
              <a:rPr lang="en-US" dirty="0"/>
              <a:t> Linux is typically free to use, while Windows requires a license fee. This makes Linux an attractive option for those on a tight budget, or for organizations that need to manage a large number of systems</a:t>
            </a:r>
          </a:p>
          <a:p>
            <a:pPr algn="just"/>
            <a:r>
              <a:rPr lang="en-US" b="1" dirty="0">
                <a:solidFill>
                  <a:srgbClr val="FF0000"/>
                </a:solidFill>
              </a:rPr>
              <a:t>Support</a:t>
            </a:r>
            <a:r>
              <a:rPr lang="en-US" dirty="0"/>
              <a:t>: Windows has a large support network, including user forums, documentation, and paid technical support from Microsoft. Linux also has a large support network, with many online resources available, as well as paid technical support from various vendors</a:t>
            </a:r>
          </a:p>
          <a:p>
            <a:pPr marL="0" indent="0">
              <a:buNone/>
            </a:pPr>
            <a:endParaRPr lang="en-IL" dirty="0"/>
          </a:p>
        </p:txBody>
      </p:sp>
    </p:spTree>
    <p:extLst>
      <p:ext uri="{BB962C8B-B14F-4D97-AF65-F5344CB8AC3E}">
        <p14:creationId xmlns:p14="http://schemas.microsoft.com/office/powerpoint/2010/main" val="38740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7BF5-B29C-0A8F-9437-9504C2B704C4}"/>
              </a:ext>
            </a:extLst>
          </p:cNvPr>
          <p:cNvSpPr>
            <a:spLocks noGrp="1"/>
          </p:cNvSpPr>
          <p:nvPr>
            <p:ph type="title"/>
          </p:nvPr>
        </p:nvSpPr>
        <p:spPr>
          <a:xfrm>
            <a:off x="1141116" y="609600"/>
            <a:ext cx="9903418" cy="838200"/>
          </a:xfrm>
        </p:spPr>
        <p:txBody>
          <a:bodyPr>
            <a:normAutofit fontScale="90000"/>
          </a:bodyPr>
          <a:lstStyle/>
          <a:p>
            <a:br>
              <a:rPr lang="en-US" sz="2200" dirty="0"/>
            </a:br>
            <a:r>
              <a:rPr lang="en-US" sz="2200" dirty="0"/>
              <a:t>There are several keyboard keys that are commonly used in Linux:</a:t>
            </a:r>
            <a:br>
              <a:rPr lang="en-US" dirty="0"/>
            </a:br>
            <a:endParaRPr lang="en-IL" dirty="0"/>
          </a:p>
        </p:txBody>
      </p:sp>
      <p:sp>
        <p:nvSpPr>
          <p:cNvPr id="3" name="Content Placeholder 2">
            <a:extLst>
              <a:ext uri="{FF2B5EF4-FFF2-40B4-BE49-F238E27FC236}">
                <a16:creationId xmlns:a16="http://schemas.microsoft.com/office/drawing/2014/main" id="{FF70B3A9-4A4A-42EC-8E25-34D88271888D}"/>
              </a:ext>
            </a:extLst>
          </p:cNvPr>
          <p:cNvSpPr>
            <a:spLocks noGrp="1"/>
          </p:cNvSpPr>
          <p:nvPr>
            <p:ph idx="1"/>
          </p:nvPr>
        </p:nvSpPr>
        <p:spPr>
          <a:xfrm>
            <a:off x="1141116" y="1524000"/>
            <a:ext cx="9903418" cy="4267201"/>
          </a:xfrm>
        </p:spPr>
        <p:txBody>
          <a:bodyPr>
            <a:normAutofit fontScale="85000" lnSpcReduction="20000"/>
          </a:bodyPr>
          <a:lstStyle/>
          <a:p>
            <a:endParaRPr lang="en-US" dirty="0"/>
          </a:p>
          <a:p>
            <a:r>
              <a:rPr lang="en-US" dirty="0">
                <a:solidFill>
                  <a:srgbClr val="FF0000"/>
                </a:solidFill>
              </a:rPr>
              <a:t>Ctrl (Control): </a:t>
            </a:r>
            <a:r>
              <a:rPr lang="en-US" dirty="0"/>
              <a:t>This key is used in combination with other keys to perform various functions such as copying, pasting, and selecting text.</a:t>
            </a:r>
          </a:p>
          <a:p>
            <a:r>
              <a:rPr lang="en-US" dirty="0">
                <a:solidFill>
                  <a:srgbClr val="FF0000"/>
                </a:solidFill>
              </a:rPr>
              <a:t>Alt: </a:t>
            </a:r>
            <a:r>
              <a:rPr lang="en-US" dirty="0"/>
              <a:t>This key is used to access menu options and shortcuts.</a:t>
            </a:r>
          </a:p>
          <a:p>
            <a:r>
              <a:rPr lang="en-US" dirty="0">
                <a:solidFill>
                  <a:srgbClr val="FF0000"/>
                </a:solidFill>
              </a:rPr>
              <a:t>Shift: </a:t>
            </a:r>
            <a:r>
              <a:rPr lang="en-US" dirty="0"/>
              <a:t>This key is used to change the case of letters, such as capitalizing them.</a:t>
            </a:r>
          </a:p>
          <a:p>
            <a:r>
              <a:rPr lang="en-US" dirty="0">
                <a:solidFill>
                  <a:srgbClr val="FF0000"/>
                </a:solidFill>
              </a:rPr>
              <a:t>Tab</a:t>
            </a:r>
            <a:r>
              <a:rPr lang="en-US" dirty="0"/>
              <a:t>: This key is used for auto-completion of commands and file names.</a:t>
            </a:r>
          </a:p>
          <a:p>
            <a:r>
              <a:rPr lang="en-US" dirty="0">
                <a:solidFill>
                  <a:srgbClr val="FF0000"/>
                </a:solidFill>
              </a:rPr>
              <a:t>Esc</a:t>
            </a:r>
            <a:r>
              <a:rPr lang="en-US" dirty="0"/>
              <a:t> (Escape): This key is used to cancel or exit out of a command or process.</a:t>
            </a:r>
          </a:p>
          <a:p>
            <a:r>
              <a:rPr lang="en-US" dirty="0">
                <a:solidFill>
                  <a:srgbClr val="FF0000"/>
                </a:solidFill>
              </a:rPr>
              <a:t>Backspace: </a:t>
            </a:r>
            <a:r>
              <a:rPr lang="en-US" dirty="0"/>
              <a:t>This key is used to delete the character to the left of the cursor.</a:t>
            </a:r>
          </a:p>
          <a:p>
            <a:r>
              <a:rPr lang="en-US" dirty="0">
                <a:solidFill>
                  <a:srgbClr val="FF0000"/>
                </a:solidFill>
              </a:rPr>
              <a:t>Enter: </a:t>
            </a:r>
            <a:r>
              <a:rPr lang="en-US" dirty="0"/>
              <a:t>This key is used to execute a command or confirm an action.</a:t>
            </a:r>
          </a:p>
          <a:p>
            <a:r>
              <a:rPr lang="en-US" dirty="0">
                <a:solidFill>
                  <a:srgbClr val="FF0000"/>
                </a:solidFill>
              </a:rPr>
              <a:t>Arrow keys: </a:t>
            </a:r>
            <a:r>
              <a:rPr lang="en-US" dirty="0"/>
              <a:t>These keys are used to navigate through text, commands, and menus.</a:t>
            </a:r>
          </a:p>
          <a:p>
            <a:r>
              <a:rPr lang="en-US" dirty="0">
                <a:solidFill>
                  <a:srgbClr val="FF0000"/>
                </a:solidFill>
              </a:rPr>
              <a:t>Function keys: </a:t>
            </a:r>
            <a:r>
              <a:rPr lang="en-US" dirty="0"/>
              <a:t>These keys (F1-F12) can be used to perform various functions depending on the application or system.</a:t>
            </a:r>
          </a:p>
          <a:p>
            <a:r>
              <a:rPr lang="en-US" dirty="0">
                <a:solidFill>
                  <a:srgbClr val="FF0000"/>
                </a:solidFill>
              </a:rPr>
              <a:t>Print Screen: </a:t>
            </a:r>
            <a:r>
              <a:rPr lang="en-US" dirty="0"/>
              <a:t>This key is used to take a screenshot of the current screen.</a:t>
            </a:r>
            <a:endParaRPr lang="en-IL" dirty="0"/>
          </a:p>
        </p:txBody>
      </p:sp>
    </p:spTree>
    <p:extLst>
      <p:ext uri="{BB962C8B-B14F-4D97-AF65-F5344CB8AC3E}">
        <p14:creationId xmlns:p14="http://schemas.microsoft.com/office/powerpoint/2010/main" val="22136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A3D00-34FD-9D31-2886-C7A28D52F6D8}"/>
              </a:ext>
            </a:extLst>
          </p:cNvPr>
          <p:cNvSpPr>
            <a:spLocks noGrp="1"/>
          </p:cNvSpPr>
          <p:nvPr>
            <p:ph type="title"/>
          </p:nvPr>
        </p:nvSpPr>
        <p:spPr>
          <a:xfrm>
            <a:off x="1141116" y="609600"/>
            <a:ext cx="9903418" cy="609600"/>
          </a:xfrm>
        </p:spPr>
        <p:txBody>
          <a:bodyPr/>
          <a:lstStyle/>
          <a:p>
            <a:r>
              <a:rPr lang="en-US" dirty="0"/>
              <a:t>KEYBORDS KEYS….</a:t>
            </a:r>
            <a:endParaRPr lang="en-IL" dirty="0"/>
          </a:p>
        </p:txBody>
      </p:sp>
      <p:sp>
        <p:nvSpPr>
          <p:cNvPr id="3" name="Content Placeholder 2">
            <a:extLst>
              <a:ext uri="{FF2B5EF4-FFF2-40B4-BE49-F238E27FC236}">
                <a16:creationId xmlns:a16="http://schemas.microsoft.com/office/drawing/2014/main" id="{6E273D49-F8E7-A05E-CA76-65CC3BF128F1}"/>
              </a:ext>
            </a:extLst>
          </p:cNvPr>
          <p:cNvSpPr>
            <a:spLocks noGrp="1"/>
          </p:cNvSpPr>
          <p:nvPr>
            <p:ph idx="1"/>
          </p:nvPr>
        </p:nvSpPr>
        <p:spPr>
          <a:xfrm>
            <a:off x="1141116" y="1143000"/>
            <a:ext cx="9903418" cy="4648201"/>
          </a:xfrm>
        </p:spPr>
        <p:txBody>
          <a:bodyPr>
            <a:normAutofit fontScale="92500" lnSpcReduction="10000"/>
          </a:bodyPr>
          <a:lstStyle/>
          <a:p>
            <a:r>
              <a:rPr lang="en-US" dirty="0">
                <a:solidFill>
                  <a:srgbClr val="FF0000"/>
                </a:solidFill>
              </a:rPr>
              <a:t>Ctrl + Alt + Del: </a:t>
            </a:r>
            <a:r>
              <a:rPr lang="en-US" dirty="0"/>
              <a:t>This key combination is used to restart or shut down the system.</a:t>
            </a:r>
          </a:p>
          <a:p>
            <a:r>
              <a:rPr lang="en-US" dirty="0">
                <a:solidFill>
                  <a:srgbClr val="FF0000"/>
                </a:solidFill>
              </a:rPr>
              <a:t>Ctrl + C</a:t>
            </a:r>
            <a:r>
              <a:rPr lang="en-US" dirty="0"/>
              <a:t>: This key combination is used to interrupt a running process or command.</a:t>
            </a:r>
          </a:p>
          <a:p>
            <a:r>
              <a:rPr lang="en-US" dirty="0">
                <a:solidFill>
                  <a:srgbClr val="FF0000"/>
                </a:solidFill>
              </a:rPr>
              <a:t>Ctrl + D: </a:t>
            </a:r>
            <a:r>
              <a:rPr lang="en-US" dirty="0"/>
              <a:t>This key combination is used to signal the end of input to a command or shell script.</a:t>
            </a:r>
          </a:p>
          <a:p>
            <a:r>
              <a:rPr lang="en-US" dirty="0">
                <a:solidFill>
                  <a:srgbClr val="FF0000"/>
                </a:solidFill>
              </a:rPr>
              <a:t>Ctrl + Z: </a:t>
            </a:r>
            <a:r>
              <a:rPr lang="en-US" dirty="0"/>
              <a:t>This key combination is used to suspend a running process or command.</a:t>
            </a:r>
          </a:p>
          <a:p>
            <a:r>
              <a:rPr lang="en-US" dirty="0">
                <a:solidFill>
                  <a:srgbClr val="FF0000"/>
                </a:solidFill>
              </a:rPr>
              <a:t>Ctrl + R: </a:t>
            </a:r>
            <a:r>
              <a:rPr lang="en-US" dirty="0"/>
              <a:t>This key combination is used to search for a previously executed command in the command history.</a:t>
            </a:r>
          </a:p>
          <a:p>
            <a:r>
              <a:rPr lang="en-US" dirty="0">
                <a:solidFill>
                  <a:srgbClr val="FF0000"/>
                </a:solidFill>
              </a:rPr>
              <a:t>Ctrl + L: </a:t>
            </a:r>
            <a:r>
              <a:rPr lang="en-US" dirty="0"/>
              <a:t>This key combination is used to clear the terminal screen.</a:t>
            </a:r>
          </a:p>
          <a:p>
            <a:r>
              <a:rPr lang="en-US" dirty="0">
                <a:solidFill>
                  <a:srgbClr val="FF0000"/>
                </a:solidFill>
              </a:rPr>
              <a:t>Page Up/Page Down</a:t>
            </a:r>
            <a:r>
              <a:rPr lang="en-US" dirty="0"/>
              <a:t>: These keys are used to scroll up or down in a terminal window or document.</a:t>
            </a:r>
          </a:p>
          <a:p>
            <a:r>
              <a:rPr lang="en-US" dirty="0">
                <a:solidFill>
                  <a:srgbClr val="FF0000"/>
                </a:solidFill>
              </a:rPr>
              <a:t>Home/End: </a:t>
            </a:r>
            <a:r>
              <a:rPr lang="en-US" dirty="0"/>
              <a:t>These keys are used to move the cursor to the beginning or end of a line of text.</a:t>
            </a:r>
          </a:p>
          <a:p>
            <a:r>
              <a:rPr lang="en-US" dirty="0">
                <a:solidFill>
                  <a:srgbClr val="FF0000"/>
                </a:solidFill>
              </a:rPr>
              <a:t>Insert/Delete: </a:t>
            </a:r>
            <a:r>
              <a:rPr lang="en-US" dirty="0"/>
              <a:t>These keys are used to insert or delete characters at the cursor position.</a:t>
            </a:r>
          </a:p>
          <a:p>
            <a:r>
              <a:rPr lang="en-US" dirty="0">
                <a:solidFill>
                  <a:srgbClr val="FF0000"/>
                </a:solidFill>
              </a:rPr>
              <a:t>Caps Lock: </a:t>
            </a:r>
            <a:r>
              <a:rPr lang="en-US" dirty="0"/>
              <a:t>This key is used to toggle between uppercase and lowercase letters.</a:t>
            </a:r>
            <a:endParaRPr lang="en-IL" dirty="0"/>
          </a:p>
        </p:txBody>
      </p:sp>
    </p:spTree>
    <p:extLst>
      <p:ext uri="{BB962C8B-B14F-4D97-AF65-F5344CB8AC3E}">
        <p14:creationId xmlns:p14="http://schemas.microsoft.com/office/powerpoint/2010/main" val="36004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837A-61AA-663F-03EF-0C47E09C0A9D}"/>
              </a:ext>
            </a:extLst>
          </p:cNvPr>
          <p:cNvSpPr>
            <a:spLocks noGrp="1"/>
          </p:cNvSpPr>
          <p:nvPr>
            <p:ph type="title"/>
          </p:nvPr>
        </p:nvSpPr>
        <p:spPr>
          <a:xfrm>
            <a:off x="1141116" y="609600"/>
            <a:ext cx="9903418" cy="685800"/>
          </a:xfrm>
        </p:spPr>
        <p:txBody>
          <a:bodyPr/>
          <a:lstStyle/>
          <a:p>
            <a:r>
              <a:rPr lang="en-US" dirty="0"/>
              <a:t>the command prompt $ FOR USER # ROOT </a:t>
            </a:r>
            <a:endParaRPr lang="en-IL" dirty="0"/>
          </a:p>
        </p:txBody>
      </p:sp>
      <p:sp>
        <p:nvSpPr>
          <p:cNvPr id="3" name="Content Placeholder 2">
            <a:extLst>
              <a:ext uri="{FF2B5EF4-FFF2-40B4-BE49-F238E27FC236}">
                <a16:creationId xmlns:a16="http://schemas.microsoft.com/office/drawing/2014/main" id="{D3735DCA-6079-612D-0BE3-16100D8EC1CB}"/>
              </a:ext>
            </a:extLst>
          </p:cNvPr>
          <p:cNvSpPr>
            <a:spLocks noGrp="1"/>
          </p:cNvSpPr>
          <p:nvPr>
            <p:ph idx="1"/>
          </p:nvPr>
        </p:nvSpPr>
        <p:spPr>
          <a:xfrm>
            <a:off x="1141116" y="1524000"/>
            <a:ext cx="9903418" cy="4267201"/>
          </a:xfrm>
        </p:spPr>
        <p:txBody>
          <a:bodyPr>
            <a:normAutofit fontScale="77500" lnSpcReduction="20000"/>
          </a:bodyPr>
          <a:lstStyle/>
          <a:p>
            <a:pPr marL="0" indent="0">
              <a:buNone/>
            </a:pPr>
            <a:r>
              <a:rPr lang="en-US" dirty="0"/>
              <a:t>In Linux, the command prompt is where you type in commands and get responses from the system. The command prompt typically includes information about the current working directory, the user who is currently logged in, and the hostname of the system.</a:t>
            </a:r>
          </a:p>
          <a:p>
            <a:pPr marL="0" indent="0">
              <a:buNone/>
            </a:pPr>
            <a:r>
              <a:rPr lang="en-US" dirty="0"/>
              <a:t>The prompt is typically represented by a dollar sign symbol ($) or a hash symbol (#), depending on whether you are logged in as a regular user or as the root user with administrative privileges.</a:t>
            </a:r>
          </a:p>
          <a:p>
            <a:pPr marL="0" indent="0">
              <a:buNone/>
            </a:pPr>
            <a:endParaRPr lang="en-US" dirty="0"/>
          </a:p>
          <a:p>
            <a:pPr marL="0" indent="0">
              <a:buNone/>
            </a:pPr>
            <a:r>
              <a:rPr lang="en-US" dirty="0"/>
              <a:t>Here's an example of a command prompt in Linux:</a:t>
            </a:r>
          </a:p>
          <a:p>
            <a:pPr marL="0" indent="0" algn="ctr">
              <a:buNone/>
            </a:pPr>
            <a:r>
              <a:rPr lang="en-US" dirty="0" err="1"/>
              <a:t>user@ubuntu</a:t>
            </a:r>
            <a:r>
              <a:rPr lang="en-US" dirty="0"/>
              <a:t>:~$</a:t>
            </a:r>
          </a:p>
          <a:p>
            <a:pPr marL="0" indent="0">
              <a:buNone/>
            </a:pPr>
            <a:r>
              <a:rPr lang="en-US" dirty="0"/>
              <a:t>In this example, "user" is the name of the currently logged-in user, "ubuntu" is the hostname of the system, and "~" indicates that the user is currently in their home directory. The "$" symbol indicates that this is a regular user prompt.</a:t>
            </a:r>
          </a:p>
          <a:p>
            <a:pPr marL="0" indent="0">
              <a:buNone/>
            </a:pPr>
            <a:r>
              <a:rPr lang="en-US" dirty="0"/>
              <a:t>To get the prompt back after running a command, you can press the Enter key. This will execute the command and return you to the prompt.</a:t>
            </a:r>
          </a:p>
          <a:p>
            <a:pPr marL="0" indent="0">
              <a:buNone/>
            </a:pPr>
            <a:r>
              <a:rPr lang="en-US" dirty="0"/>
              <a:t>If you want to cancel a command that is currently running and return to the prompt, you can press the </a:t>
            </a:r>
            <a:r>
              <a:rPr lang="en-US" dirty="0">
                <a:solidFill>
                  <a:srgbClr val="FF0000"/>
                </a:solidFill>
              </a:rPr>
              <a:t>Ctrl + C key combination</a:t>
            </a:r>
            <a:r>
              <a:rPr lang="en-US" dirty="0"/>
              <a:t>. This will send a signal to the current process to terminate it and return you to the prompt.</a:t>
            </a:r>
            <a:endParaRPr lang="en-IL" dirty="0"/>
          </a:p>
        </p:txBody>
      </p:sp>
    </p:spTree>
    <p:extLst>
      <p:ext uri="{BB962C8B-B14F-4D97-AF65-F5344CB8AC3E}">
        <p14:creationId xmlns:p14="http://schemas.microsoft.com/office/powerpoint/2010/main" val="61573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8EBC-C82C-3439-C6C7-23BB632F329B}"/>
              </a:ext>
            </a:extLst>
          </p:cNvPr>
          <p:cNvSpPr>
            <a:spLocks noGrp="1"/>
          </p:cNvSpPr>
          <p:nvPr>
            <p:ph type="title"/>
          </p:nvPr>
        </p:nvSpPr>
        <p:spPr>
          <a:xfrm>
            <a:off x="1141116" y="609600"/>
            <a:ext cx="9903418" cy="685800"/>
          </a:xfrm>
        </p:spPr>
        <p:txBody>
          <a:bodyPr/>
          <a:lstStyle/>
          <a:p>
            <a:r>
              <a:rPr lang="en-US" dirty="0"/>
              <a:t>network commands </a:t>
            </a:r>
            <a:endParaRPr lang="en-IL" dirty="0"/>
          </a:p>
        </p:txBody>
      </p:sp>
      <p:sp>
        <p:nvSpPr>
          <p:cNvPr id="3" name="Content Placeholder 2">
            <a:extLst>
              <a:ext uri="{FF2B5EF4-FFF2-40B4-BE49-F238E27FC236}">
                <a16:creationId xmlns:a16="http://schemas.microsoft.com/office/drawing/2014/main" id="{5D790FC8-6637-7E76-FC1A-8DB10D67D82E}"/>
              </a:ext>
            </a:extLst>
          </p:cNvPr>
          <p:cNvSpPr>
            <a:spLocks noGrp="1"/>
          </p:cNvSpPr>
          <p:nvPr>
            <p:ph idx="1"/>
          </p:nvPr>
        </p:nvSpPr>
        <p:spPr>
          <a:xfrm>
            <a:off x="1141116" y="1219200"/>
            <a:ext cx="9982496" cy="5105400"/>
          </a:xfrm>
        </p:spPr>
        <p:txBody>
          <a:bodyPr>
            <a:normAutofit/>
          </a:bodyPr>
          <a:lstStyle/>
          <a:p>
            <a:r>
              <a:rPr lang="en-US" dirty="0">
                <a:solidFill>
                  <a:srgbClr val="FF0000"/>
                </a:solidFill>
              </a:rPr>
              <a:t>ping: </a:t>
            </a:r>
            <a:r>
              <a:rPr lang="en-US" dirty="0"/>
              <a:t>This command is used to check connectivity between two hosts. It sends an ICMP echo request to a specified host and waits for a response. </a:t>
            </a:r>
          </a:p>
          <a:p>
            <a:pPr marL="0" indent="0" algn="ctr">
              <a:buNone/>
            </a:pPr>
            <a:r>
              <a:rPr lang="en-US" b="1" i="1" dirty="0"/>
              <a:t>For example, ping 8.8.8.8 will send a ping request to Google's DNS server at 8.8.8.8</a:t>
            </a:r>
            <a:r>
              <a:rPr lang="en-US" dirty="0"/>
              <a:t>.</a:t>
            </a:r>
          </a:p>
          <a:p>
            <a:r>
              <a:rPr lang="en-US" dirty="0">
                <a:solidFill>
                  <a:srgbClr val="FF0000"/>
                </a:solidFill>
              </a:rPr>
              <a:t>traceroute: </a:t>
            </a:r>
            <a:r>
              <a:rPr lang="en-US" dirty="0"/>
              <a:t>This command is used to trace the path that a packet takes from one host to another. It sends packets with increasing Time-to-Live (TTL) values and records the IPs of the intermediate hops.</a:t>
            </a:r>
          </a:p>
          <a:p>
            <a:pPr marL="0" indent="0" algn="ctr">
              <a:buNone/>
            </a:pPr>
            <a:r>
              <a:rPr lang="en-US" dirty="0"/>
              <a:t> </a:t>
            </a:r>
            <a:r>
              <a:rPr lang="en-US" b="1" i="1" dirty="0"/>
              <a:t>For example, traceroute google.com will show the path that packets take to reach the Google website.</a:t>
            </a:r>
          </a:p>
          <a:p>
            <a:r>
              <a:rPr lang="en-US" dirty="0">
                <a:solidFill>
                  <a:srgbClr val="FF0000"/>
                </a:solidFill>
              </a:rPr>
              <a:t>netstat: </a:t>
            </a:r>
            <a:r>
              <a:rPr lang="en-US" dirty="0"/>
              <a:t>This command is used to display information about network connections, routing tables, and network interface statistics.</a:t>
            </a:r>
          </a:p>
          <a:p>
            <a:pPr marL="0" indent="0" algn="ctr">
              <a:buNone/>
            </a:pPr>
            <a:r>
              <a:rPr lang="en-US" b="1" i="1" dirty="0"/>
              <a:t> For example, netstat -an will show all active network connections</a:t>
            </a:r>
            <a:r>
              <a:rPr lang="en-US" dirty="0"/>
              <a:t>.</a:t>
            </a:r>
            <a:endParaRPr lang="en-IL" dirty="0"/>
          </a:p>
        </p:txBody>
      </p:sp>
    </p:spTree>
    <p:extLst>
      <p:ext uri="{BB962C8B-B14F-4D97-AF65-F5344CB8AC3E}">
        <p14:creationId xmlns:p14="http://schemas.microsoft.com/office/powerpoint/2010/main" val="298076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35D8-41EF-B00C-EB8C-7075950287CA}"/>
              </a:ext>
            </a:extLst>
          </p:cNvPr>
          <p:cNvSpPr>
            <a:spLocks noGrp="1"/>
          </p:cNvSpPr>
          <p:nvPr>
            <p:ph type="title"/>
          </p:nvPr>
        </p:nvSpPr>
        <p:spPr>
          <a:xfrm>
            <a:off x="1141116" y="609600"/>
            <a:ext cx="9903418" cy="1143000"/>
          </a:xfrm>
        </p:spPr>
        <p:txBody>
          <a:bodyPr/>
          <a:lstStyle/>
          <a:p>
            <a:r>
              <a:rPr lang="en-US" dirty="0"/>
              <a:t>NETWORK COMANDS </a:t>
            </a:r>
            <a:endParaRPr lang="en-IL" dirty="0"/>
          </a:p>
        </p:txBody>
      </p:sp>
      <p:sp>
        <p:nvSpPr>
          <p:cNvPr id="3" name="Content Placeholder 2">
            <a:extLst>
              <a:ext uri="{FF2B5EF4-FFF2-40B4-BE49-F238E27FC236}">
                <a16:creationId xmlns:a16="http://schemas.microsoft.com/office/drawing/2014/main" id="{E9E4CB62-49D2-C617-8AB4-2180ED74AFD0}"/>
              </a:ext>
            </a:extLst>
          </p:cNvPr>
          <p:cNvSpPr>
            <a:spLocks noGrp="1"/>
          </p:cNvSpPr>
          <p:nvPr>
            <p:ph idx="1"/>
          </p:nvPr>
        </p:nvSpPr>
        <p:spPr>
          <a:xfrm>
            <a:off x="1141116" y="1524000"/>
            <a:ext cx="9903418" cy="4267201"/>
          </a:xfrm>
        </p:spPr>
        <p:txBody>
          <a:bodyPr>
            <a:normAutofit/>
          </a:bodyPr>
          <a:lstStyle/>
          <a:p>
            <a:r>
              <a:rPr lang="en-US" dirty="0" err="1">
                <a:solidFill>
                  <a:srgbClr val="FF0000"/>
                </a:solidFill>
              </a:rPr>
              <a:t>ip</a:t>
            </a:r>
            <a:r>
              <a:rPr lang="en-US" dirty="0">
                <a:solidFill>
                  <a:srgbClr val="FF0000"/>
                </a:solidFill>
              </a:rPr>
              <a:t>: </a:t>
            </a:r>
            <a:r>
              <a:rPr lang="en-US" dirty="0"/>
              <a:t>This command is used to display and manipulate routing, network devices, and tunnels. For example, </a:t>
            </a:r>
            <a:r>
              <a:rPr lang="en-US" dirty="0" err="1"/>
              <a:t>ip</a:t>
            </a:r>
            <a:r>
              <a:rPr lang="en-US" dirty="0"/>
              <a:t> </a:t>
            </a:r>
            <a:r>
              <a:rPr lang="en-US" dirty="0" err="1"/>
              <a:t>addr</a:t>
            </a:r>
            <a:r>
              <a:rPr lang="en-US" dirty="0"/>
              <a:t> show will display the IP addresses of all network interfaces.</a:t>
            </a:r>
          </a:p>
          <a:p>
            <a:r>
              <a:rPr lang="en-US" dirty="0" err="1">
                <a:solidFill>
                  <a:srgbClr val="FF0000"/>
                </a:solidFill>
              </a:rPr>
              <a:t>nslookup</a:t>
            </a:r>
            <a:r>
              <a:rPr lang="en-US" dirty="0">
                <a:solidFill>
                  <a:srgbClr val="FF0000"/>
                </a:solidFill>
              </a:rPr>
              <a:t>: </a:t>
            </a:r>
            <a:r>
              <a:rPr lang="en-US" dirty="0"/>
              <a:t>This command is used to query DNS servers to resolve hostnames to IP addresses. For example, </a:t>
            </a:r>
            <a:r>
              <a:rPr lang="en-US" dirty="0" err="1"/>
              <a:t>nslookup</a:t>
            </a:r>
            <a:r>
              <a:rPr lang="en-US" dirty="0"/>
              <a:t> google.com will show the IP address of the Google website.</a:t>
            </a:r>
          </a:p>
          <a:p>
            <a:r>
              <a:rPr lang="en-US" dirty="0">
                <a:solidFill>
                  <a:srgbClr val="FF0000"/>
                </a:solidFill>
              </a:rPr>
              <a:t>route: </a:t>
            </a:r>
            <a:r>
              <a:rPr lang="en-US" dirty="0"/>
              <a:t>This command is used to display and manipulate the IP routing table. For example, route -n will show the current routing table.</a:t>
            </a:r>
          </a:p>
          <a:p>
            <a:r>
              <a:rPr lang="en-US" dirty="0">
                <a:solidFill>
                  <a:srgbClr val="FF0000"/>
                </a:solidFill>
              </a:rPr>
              <a:t>ss: </a:t>
            </a:r>
            <a:r>
              <a:rPr lang="en-US" dirty="0"/>
              <a:t>This command is used to display socket statistics. For example, ss -</a:t>
            </a:r>
            <a:r>
              <a:rPr lang="en-US" dirty="0" err="1"/>
              <a:t>tulw</a:t>
            </a:r>
            <a:r>
              <a:rPr lang="en-US" dirty="0"/>
              <a:t> will show all TCP and UDP listening sockets.</a:t>
            </a:r>
            <a:endParaRPr lang="en-IL" dirty="0"/>
          </a:p>
        </p:txBody>
      </p:sp>
    </p:spTree>
    <p:extLst>
      <p:ext uri="{BB962C8B-B14F-4D97-AF65-F5344CB8AC3E}">
        <p14:creationId xmlns:p14="http://schemas.microsoft.com/office/powerpoint/2010/main" val="26571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2E14-F28B-3B2C-3D9B-7DA5A24532EE}"/>
              </a:ext>
            </a:extLst>
          </p:cNvPr>
          <p:cNvSpPr>
            <a:spLocks noGrp="1"/>
          </p:cNvSpPr>
          <p:nvPr>
            <p:ph type="title"/>
          </p:nvPr>
        </p:nvSpPr>
        <p:spPr>
          <a:xfrm>
            <a:off x="4302522" y="609600"/>
            <a:ext cx="6742011" cy="685800"/>
          </a:xfrm>
        </p:spPr>
        <p:txBody>
          <a:bodyPr>
            <a:normAutofit/>
          </a:bodyPr>
          <a:lstStyle/>
          <a:p>
            <a:r>
              <a:rPr lang="en-US" dirty="0"/>
              <a:t>IP/IFCONFIG </a:t>
            </a:r>
            <a:endParaRPr lang="en-IL" dirty="0"/>
          </a:p>
        </p:txBody>
      </p:sp>
      <p:pic>
        <p:nvPicPr>
          <p:cNvPr id="5" name="Picture 4" descr="Abstract background">
            <a:extLst>
              <a:ext uri="{FF2B5EF4-FFF2-40B4-BE49-F238E27FC236}">
                <a16:creationId xmlns:a16="http://schemas.microsoft.com/office/drawing/2014/main" id="{B57DBF6C-BD33-B1C4-1492-96934DBB1A7E}"/>
              </a:ext>
            </a:extLst>
          </p:cNvPr>
          <p:cNvPicPr>
            <a:picLocks noChangeAspect="1"/>
          </p:cNvPicPr>
          <p:nvPr/>
        </p:nvPicPr>
        <p:blipFill rotWithShape="1">
          <a:blip r:embed="rId3"/>
          <a:srcRect l="54559" r="15006"/>
          <a:stretch/>
        </p:blipFill>
        <p:spPr>
          <a:xfrm>
            <a:off x="257522" y="10"/>
            <a:ext cx="3478617"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8D75E388-1228-C204-8189-FE73C630DFEB}"/>
              </a:ext>
            </a:extLst>
          </p:cNvPr>
          <p:cNvSpPr>
            <a:spLocks noGrp="1"/>
          </p:cNvSpPr>
          <p:nvPr>
            <p:ph idx="1"/>
          </p:nvPr>
        </p:nvSpPr>
        <p:spPr>
          <a:xfrm>
            <a:off x="3884612" y="1219200"/>
            <a:ext cx="7462919" cy="4863549"/>
          </a:xfrm>
        </p:spPr>
        <p:txBody>
          <a:bodyPr>
            <a:normAutofit/>
          </a:bodyPr>
          <a:lstStyle/>
          <a:p>
            <a:pPr marL="0" indent="0">
              <a:lnSpc>
                <a:spcPct val="90000"/>
              </a:lnSpc>
              <a:buNone/>
            </a:pPr>
            <a:r>
              <a:rPr lang="en-US" sz="1600" dirty="0" err="1"/>
              <a:t>ifconfig</a:t>
            </a:r>
            <a:r>
              <a:rPr lang="en-US" sz="1600" dirty="0"/>
              <a:t> is a command in Linux used to display network interface configuration information. It is used to configure, view and control network interfaces on a Linux </a:t>
            </a:r>
            <a:r>
              <a:rPr lang="en-US" sz="1600" dirty="0" err="1"/>
              <a:t>system.Here</a:t>
            </a:r>
            <a:r>
              <a:rPr lang="en-US" sz="1600" dirty="0"/>
              <a:t> are a few examples of how </a:t>
            </a:r>
            <a:r>
              <a:rPr lang="en-US" sz="1600" dirty="0" err="1"/>
              <a:t>ifconfig</a:t>
            </a:r>
            <a:r>
              <a:rPr lang="en-US" sz="1600" dirty="0"/>
              <a:t> can be used:</a:t>
            </a:r>
          </a:p>
          <a:p>
            <a:pPr>
              <a:lnSpc>
                <a:spcPct val="90000"/>
              </a:lnSpc>
            </a:pPr>
            <a:endParaRPr lang="en-US" sz="1600" dirty="0"/>
          </a:p>
          <a:p>
            <a:pPr>
              <a:lnSpc>
                <a:spcPct val="90000"/>
              </a:lnSpc>
            </a:pPr>
            <a:r>
              <a:rPr lang="en-US" sz="1600" dirty="0"/>
              <a:t>To display the configuration of all network interfaces, run the command </a:t>
            </a:r>
            <a:r>
              <a:rPr lang="en-US" sz="1600" dirty="0" err="1"/>
              <a:t>ifconfig</a:t>
            </a:r>
            <a:r>
              <a:rPr lang="en-US" sz="1600" dirty="0"/>
              <a:t>. This will display information such as the IP address, netmask, and status of each interface.</a:t>
            </a:r>
          </a:p>
          <a:p>
            <a:pPr>
              <a:lnSpc>
                <a:spcPct val="90000"/>
              </a:lnSpc>
            </a:pPr>
            <a:r>
              <a:rPr lang="en-US" sz="1600" dirty="0"/>
              <a:t>To configure a network interface with a specific IP address and netmask, run the command </a:t>
            </a:r>
            <a:r>
              <a:rPr lang="en-US" sz="1600" dirty="0" err="1"/>
              <a:t>ifconfig</a:t>
            </a:r>
            <a:r>
              <a:rPr lang="en-US" sz="1600" dirty="0"/>
              <a:t> &lt;interface&gt; &lt;IP address&gt; netmask &lt;netmask&gt;. For example, </a:t>
            </a:r>
            <a:r>
              <a:rPr lang="en-US" sz="1600" dirty="0" err="1"/>
              <a:t>ifconfig</a:t>
            </a:r>
            <a:r>
              <a:rPr lang="en-US" sz="1600" dirty="0"/>
              <a:t> eth0 192.168.1.100 netmask 255.255.255.0.</a:t>
            </a:r>
          </a:p>
          <a:p>
            <a:pPr>
              <a:lnSpc>
                <a:spcPct val="90000"/>
              </a:lnSpc>
            </a:pPr>
            <a:r>
              <a:rPr lang="en-US" sz="1600" dirty="0"/>
              <a:t>To bring a network interface up or down, run the command </a:t>
            </a:r>
            <a:r>
              <a:rPr lang="en-US" sz="1600" dirty="0" err="1"/>
              <a:t>ifconfig</a:t>
            </a:r>
            <a:r>
              <a:rPr lang="en-US" sz="1600" dirty="0"/>
              <a:t> &lt;interface&gt; up or </a:t>
            </a:r>
            <a:r>
              <a:rPr lang="en-US" sz="1600" dirty="0" err="1"/>
              <a:t>ifconfig</a:t>
            </a:r>
            <a:r>
              <a:rPr lang="en-US" sz="1600" dirty="0"/>
              <a:t> &lt;interface&gt; down. For example, </a:t>
            </a:r>
            <a:r>
              <a:rPr lang="en-US" sz="1600" dirty="0" err="1"/>
              <a:t>ifconfig</a:t>
            </a:r>
            <a:r>
              <a:rPr lang="en-US" sz="1600" dirty="0"/>
              <a:t> eth0 down.</a:t>
            </a:r>
          </a:p>
          <a:p>
            <a:pPr>
              <a:lnSpc>
                <a:spcPct val="90000"/>
              </a:lnSpc>
            </a:pPr>
            <a:r>
              <a:rPr lang="en-US" sz="1600" dirty="0"/>
              <a:t>Note that </a:t>
            </a:r>
            <a:r>
              <a:rPr lang="en-US" sz="1600" dirty="0" err="1"/>
              <a:t>ifconfig</a:t>
            </a:r>
            <a:r>
              <a:rPr lang="en-US" sz="1600" dirty="0"/>
              <a:t> has been deprecated on some Linux distributions and replaced with the newer </a:t>
            </a:r>
            <a:r>
              <a:rPr lang="en-US" sz="1600" dirty="0" err="1"/>
              <a:t>ip</a:t>
            </a:r>
            <a:r>
              <a:rPr lang="en-US" sz="1600" dirty="0"/>
              <a:t> command, which provides similar functionality but with a different syntax.</a:t>
            </a:r>
            <a:endParaRPr lang="en-IL" sz="1600" dirty="0"/>
          </a:p>
        </p:txBody>
      </p:sp>
    </p:spTree>
    <p:extLst>
      <p:ext uri="{BB962C8B-B14F-4D97-AF65-F5344CB8AC3E}">
        <p14:creationId xmlns:p14="http://schemas.microsoft.com/office/powerpoint/2010/main" val="24205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E3B8-F65F-92C0-8839-71356737F013}"/>
              </a:ext>
            </a:extLst>
          </p:cNvPr>
          <p:cNvSpPr>
            <a:spLocks noGrp="1"/>
          </p:cNvSpPr>
          <p:nvPr>
            <p:ph type="title"/>
          </p:nvPr>
        </p:nvSpPr>
        <p:spPr>
          <a:xfrm>
            <a:off x="1141116" y="609600"/>
            <a:ext cx="9903418" cy="685800"/>
          </a:xfrm>
        </p:spPr>
        <p:txBody>
          <a:bodyPr/>
          <a:lstStyle/>
          <a:p>
            <a:r>
              <a:rPr lang="en-US" dirty="0"/>
              <a:t>introduction to file </a:t>
            </a:r>
            <a:r>
              <a:rPr lang="en-US" dirty="0" err="1"/>
              <a:t>lenux</a:t>
            </a:r>
            <a:r>
              <a:rPr lang="en-US" dirty="0"/>
              <a:t> system </a:t>
            </a:r>
            <a:endParaRPr lang="en-IL" dirty="0"/>
          </a:p>
        </p:txBody>
      </p:sp>
      <p:sp>
        <p:nvSpPr>
          <p:cNvPr id="3" name="Content Placeholder 2">
            <a:extLst>
              <a:ext uri="{FF2B5EF4-FFF2-40B4-BE49-F238E27FC236}">
                <a16:creationId xmlns:a16="http://schemas.microsoft.com/office/drawing/2014/main" id="{BD499113-F0A1-8B97-F1C0-9E81CDE5517B}"/>
              </a:ext>
            </a:extLst>
          </p:cNvPr>
          <p:cNvSpPr>
            <a:spLocks noGrp="1"/>
          </p:cNvSpPr>
          <p:nvPr>
            <p:ph idx="1"/>
          </p:nvPr>
        </p:nvSpPr>
        <p:spPr>
          <a:xfrm>
            <a:off x="1141116" y="1219200"/>
            <a:ext cx="9903418" cy="4572001"/>
          </a:xfrm>
        </p:spPr>
        <p:txBody>
          <a:bodyPr/>
          <a:lstStyle/>
          <a:p>
            <a:r>
              <a:rPr lang="en-US" dirty="0"/>
              <a:t>In Linux, the file system is a hierarchical structure that organizes files and directories. The file system starts at the root directory, denoted by a forward slash (/), and then branches out to other directories and files.</a:t>
            </a:r>
          </a:p>
          <a:p>
            <a:r>
              <a:rPr lang="en-US" dirty="0"/>
              <a:t>The Linux file system is based on a tree-like structure, with the root directory at the top of the hierarchy. Below the root directory are several other directories, which contain files and additional directories. These directories are organized in a logical way, which makes it easy to find files and navigate the file system.</a:t>
            </a:r>
            <a:endParaRPr lang="en-IL" dirty="0"/>
          </a:p>
        </p:txBody>
      </p:sp>
    </p:spTree>
    <p:extLst>
      <p:ext uri="{BB962C8B-B14F-4D97-AF65-F5344CB8AC3E}">
        <p14:creationId xmlns:p14="http://schemas.microsoft.com/office/powerpoint/2010/main" val="389643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Placeholder 5" descr="Diagram&#10;&#10;Description automatically generated">
            <a:extLst>
              <a:ext uri="{FF2B5EF4-FFF2-40B4-BE49-F238E27FC236}">
                <a16:creationId xmlns:a16="http://schemas.microsoft.com/office/drawing/2014/main" id="{DA7044B0-7692-0F1B-5BD4-ED4FC36B2D08}"/>
              </a:ext>
            </a:extLst>
          </p:cNvPr>
          <p:cNvPicPr>
            <a:picLocks noGrp="1" noChangeAspect="1"/>
          </p:cNvPicPr>
          <p:nvPr>
            <p:ph type="pic" idx="1"/>
          </p:nvPr>
        </p:nvPicPr>
        <p:blipFill rotWithShape="1">
          <a:blip r:embed="rId3">
            <a:alphaModFix amt="15000"/>
            <a:extLst>
              <a:ext uri="{28A0092B-C50C-407E-A947-70E740481C1C}">
                <a14:useLocalDpi xmlns:a14="http://schemas.microsoft.com/office/drawing/2010/main" val="0"/>
              </a:ext>
            </a:extLst>
          </a:blip>
          <a:srcRect l="4115" r="6574" b="-1"/>
          <a:stretch/>
        </p:blipFill>
        <p:spPr>
          <a:xfrm>
            <a:off x="20" y="10"/>
            <a:ext cx="12188805" cy="6857990"/>
          </a:xfrm>
          <a:prstGeom prst="rect">
            <a:avLst/>
          </a:prstGeom>
        </p:spPr>
      </p:pic>
      <p:sp>
        <p:nvSpPr>
          <p:cNvPr id="2" name="Title 1">
            <a:extLst>
              <a:ext uri="{FF2B5EF4-FFF2-40B4-BE49-F238E27FC236}">
                <a16:creationId xmlns:a16="http://schemas.microsoft.com/office/drawing/2014/main" id="{EC1B5DB9-75BB-FAD9-9EAE-2005AAC76898}"/>
              </a:ext>
            </a:extLst>
          </p:cNvPr>
          <p:cNvSpPr>
            <a:spLocks noGrp="1"/>
          </p:cNvSpPr>
          <p:nvPr>
            <p:ph type="title"/>
          </p:nvPr>
        </p:nvSpPr>
        <p:spPr>
          <a:xfrm>
            <a:off x="1141115" y="609600"/>
            <a:ext cx="9903419" cy="1905000"/>
          </a:xfrm>
        </p:spPr>
        <p:txBody>
          <a:bodyPr vert="horz" lIns="91440" tIns="45720" rIns="91440" bIns="45720" rtlCol="0" anchor="ctr">
            <a:normAutofit/>
          </a:bodyPr>
          <a:lstStyle/>
          <a:p>
            <a:pPr defTabSz="457200"/>
            <a:r>
              <a:rPr lang="en-US" sz="3200"/>
              <a:t>Cloud deployment models</a:t>
            </a:r>
          </a:p>
        </p:txBody>
      </p:sp>
      <p:sp>
        <p:nvSpPr>
          <p:cNvPr id="4" name="Text Placeholder 3">
            <a:extLst>
              <a:ext uri="{FF2B5EF4-FFF2-40B4-BE49-F238E27FC236}">
                <a16:creationId xmlns:a16="http://schemas.microsoft.com/office/drawing/2014/main" id="{9491C363-AF66-D152-1C75-DE0CCD1F259A}"/>
              </a:ext>
            </a:extLst>
          </p:cNvPr>
          <p:cNvSpPr>
            <a:spLocks noGrp="1"/>
          </p:cNvSpPr>
          <p:nvPr>
            <p:ph type="body" sz="half" idx="2"/>
          </p:nvPr>
        </p:nvSpPr>
        <p:spPr>
          <a:xfrm>
            <a:off x="1141115" y="2666999"/>
            <a:ext cx="9903419" cy="3124201"/>
          </a:xfrm>
        </p:spPr>
        <p:txBody>
          <a:bodyPr vert="horz" lIns="91440" tIns="45720" rIns="91440" bIns="45720" rtlCol="0" anchor="ctr">
            <a:normAutofit/>
          </a:bodyPr>
          <a:lstStyle/>
          <a:p>
            <a:pPr marL="342900" indent="-342900" defTabSz="457200">
              <a:buFont typeface="Arial"/>
              <a:buChar char="•"/>
            </a:pPr>
            <a:r>
              <a:rPr lang="en-US"/>
              <a:t>Public cloud </a:t>
            </a:r>
          </a:p>
          <a:p>
            <a:pPr marL="342900" indent="-342900" defTabSz="457200">
              <a:buFont typeface="Arial"/>
              <a:buChar char="•"/>
            </a:pPr>
            <a:r>
              <a:rPr lang="en-US"/>
              <a:t>Private cloud</a:t>
            </a:r>
          </a:p>
          <a:p>
            <a:pPr marL="342900" indent="-342900" defTabSz="457200">
              <a:buFont typeface="Arial"/>
              <a:buChar char="•"/>
            </a:pPr>
            <a:r>
              <a:rPr lang="en-US"/>
              <a:t>Hybrid cloud</a:t>
            </a:r>
          </a:p>
          <a:p>
            <a:pPr marL="342900" indent="-342900" defTabSz="457200">
              <a:buFont typeface="Arial"/>
              <a:buChar char="•"/>
            </a:pPr>
            <a:r>
              <a:rPr lang="en-US"/>
              <a:t>Community cloud </a:t>
            </a:r>
          </a:p>
          <a:p>
            <a:pPr defTabSz="457200">
              <a:buFont typeface="Arial"/>
              <a:buChar char="•"/>
            </a:pPr>
            <a:endParaRPr lang="en-US"/>
          </a:p>
          <a:p>
            <a:pPr defTabSz="457200">
              <a:buFont typeface="Arial"/>
              <a:buChar char="•"/>
            </a:pPr>
            <a:endParaRPr lang="en-US"/>
          </a:p>
        </p:txBody>
      </p:sp>
    </p:spTree>
    <p:extLst>
      <p:ext uri="{BB962C8B-B14F-4D97-AF65-F5344CB8AC3E}">
        <p14:creationId xmlns:p14="http://schemas.microsoft.com/office/powerpoint/2010/main" val="3225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6B89-7323-D630-2591-B2858684568E}"/>
              </a:ext>
            </a:extLst>
          </p:cNvPr>
          <p:cNvSpPr>
            <a:spLocks noGrp="1"/>
          </p:cNvSpPr>
          <p:nvPr>
            <p:ph type="title"/>
          </p:nvPr>
        </p:nvSpPr>
        <p:spPr>
          <a:xfrm>
            <a:off x="1141116" y="609600"/>
            <a:ext cx="9903418" cy="1143000"/>
          </a:xfrm>
        </p:spPr>
        <p:txBody>
          <a:bodyPr>
            <a:normAutofit fontScale="90000"/>
          </a:bodyPr>
          <a:lstStyle/>
          <a:p>
            <a:r>
              <a:rPr lang="en-US" dirty="0"/>
              <a:t>Some of the important directories in the Linux file system include:</a:t>
            </a:r>
            <a:br>
              <a:rPr lang="en-US" dirty="0"/>
            </a:br>
            <a:endParaRPr lang="en-IL" dirty="0"/>
          </a:p>
        </p:txBody>
      </p:sp>
      <p:sp>
        <p:nvSpPr>
          <p:cNvPr id="3" name="Content Placeholder 2">
            <a:extLst>
              <a:ext uri="{FF2B5EF4-FFF2-40B4-BE49-F238E27FC236}">
                <a16:creationId xmlns:a16="http://schemas.microsoft.com/office/drawing/2014/main" id="{EE0F0C8B-2697-5C0F-7F18-66C51232D9B7}"/>
              </a:ext>
            </a:extLst>
          </p:cNvPr>
          <p:cNvSpPr>
            <a:spLocks noGrp="1"/>
          </p:cNvSpPr>
          <p:nvPr>
            <p:ph idx="1"/>
          </p:nvPr>
        </p:nvSpPr>
        <p:spPr>
          <a:xfrm>
            <a:off x="1141116" y="1371600"/>
            <a:ext cx="9903418" cy="4419601"/>
          </a:xfrm>
        </p:spPr>
        <p:txBody>
          <a:bodyPr>
            <a:normAutofit lnSpcReduction="10000"/>
          </a:bodyPr>
          <a:lstStyle/>
          <a:p>
            <a:endParaRPr lang="en-US" dirty="0"/>
          </a:p>
          <a:p>
            <a:r>
              <a:rPr lang="en-US" dirty="0"/>
              <a:t>/bin: Contains executable files that are essential for the system to operate.</a:t>
            </a:r>
          </a:p>
          <a:p>
            <a:r>
              <a:rPr lang="en-US" dirty="0"/>
              <a:t>/boot: Contains files that are necessary for the system to boot up.</a:t>
            </a:r>
          </a:p>
          <a:p>
            <a:r>
              <a:rPr lang="en-US" dirty="0"/>
              <a:t>/</a:t>
            </a:r>
            <a:r>
              <a:rPr lang="en-US" dirty="0" err="1"/>
              <a:t>etc</a:t>
            </a:r>
            <a:r>
              <a:rPr lang="en-US" dirty="0"/>
              <a:t>: Contains system configuration files.</a:t>
            </a:r>
          </a:p>
          <a:p>
            <a:r>
              <a:rPr lang="en-US" dirty="0"/>
              <a:t>/home: Contains the home directories of users.</a:t>
            </a:r>
          </a:p>
          <a:p>
            <a:r>
              <a:rPr lang="en-US" dirty="0"/>
              <a:t>/lib: Contains system libraries that are required by the system and applications.</a:t>
            </a:r>
          </a:p>
          <a:p>
            <a:r>
              <a:rPr lang="en-US" dirty="0"/>
              <a:t>/opt: Contains optional software packages that are not part of the core system.</a:t>
            </a:r>
          </a:p>
          <a:p>
            <a:r>
              <a:rPr lang="en-US" dirty="0"/>
              <a:t>/</a:t>
            </a:r>
            <a:r>
              <a:rPr lang="en-US" dirty="0" err="1"/>
              <a:t>usr</a:t>
            </a:r>
            <a:r>
              <a:rPr lang="en-US" dirty="0"/>
              <a:t>: Contains user-specific application files and libraries.</a:t>
            </a:r>
          </a:p>
          <a:p>
            <a:r>
              <a:rPr lang="en-US" dirty="0"/>
              <a:t>The Linux file system uses a hierarchical directory structure to organize files and directories, and it is important to understand this structure when managing files and directories on a Linux system.</a:t>
            </a:r>
            <a:endParaRPr lang="en-IL" dirty="0"/>
          </a:p>
        </p:txBody>
      </p:sp>
    </p:spTree>
    <p:extLst>
      <p:ext uri="{BB962C8B-B14F-4D97-AF65-F5344CB8AC3E}">
        <p14:creationId xmlns:p14="http://schemas.microsoft.com/office/powerpoint/2010/main" val="212411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0B182-50E0-1475-9071-57D1E0B42E22}"/>
              </a:ext>
            </a:extLst>
          </p:cNvPr>
          <p:cNvSpPr>
            <a:spLocks noGrp="1"/>
          </p:cNvSpPr>
          <p:nvPr>
            <p:ph type="title"/>
          </p:nvPr>
        </p:nvSpPr>
        <p:spPr>
          <a:xfrm>
            <a:off x="643024" y="609600"/>
            <a:ext cx="3642725" cy="1905000"/>
          </a:xfrm>
        </p:spPr>
        <p:txBody>
          <a:bodyPr>
            <a:normAutofit/>
          </a:bodyPr>
          <a:lstStyle/>
          <a:p>
            <a:pPr algn="ctr"/>
            <a:r>
              <a:rPr lang="en-US" sz="2800">
                <a:gradFill flip="none" rotWithShape="1">
                  <a:gsLst>
                    <a:gs pos="0">
                      <a:sysClr val="window" lastClr="FFFFFF"/>
                    </a:gs>
                    <a:gs pos="100000">
                      <a:sysClr val="window" lastClr="FFFFFF">
                        <a:lumMod val="65000"/>
                      </a:sysClr>
                    </a:gs>
                  </a:gsLst>
                  <a:lin ang="5580000" scaled="0"/>
                  <a:tileRect/>
                </a:gradFill>
              </a:rPr>
              <a:t>Linux file system hierarchy</a:t>
            </a:r>
            <a:endParaRPr lang="en-IL" sz="2800">
              <a:gradFill flip="none" rotWithShape="1">
                <a:gsLst>
                  <a:gs pos="0">
                    <a:sysClr val="window" lastClr="FFFFFF"/>
                  </a:gs>
                  <a:gs pos="100000">
                    <a:sysClr val="window" lastClr="FFFFFF">
                      <a:lumMod val="65000"/>
                    </a:sysClr>
                  </a:gs>
                </a:gsLst>
                <a:lin ang="5580000" scaled="0"/>
                <a:tileRect/>
              </a:gradFill>
            </a:endParaRPr>
          </a:p>
        </p:txBody>
      </p:sp>
      <p:sp>
        <p:nvSpPr>
          <p:cNvPr id="9" name="Content Placeholder 8">
            <a:extLst>
              <a:ext uri="{FF2B5EF4-FFF2-40B4-BE49-F238E27FC236}">
                <a16:creationId xmlns:a16="http://schemas.microsoft.com/office/drawing/2014/main" id="{6FFD8C9F-E4BA-3DCE-1CB1-BAA77FAD9581}"/>
              </a:ext>
            </a:extLst>
          </p:cNvPr>
          <p:cNvSpPr>
            <a:spLocks noGrp="1"/>
          </p:cNvSpPr>
          <p:nvPr>
            <p:ph idx="1"/>
          </p:nvPr>
        </p:nvSpPr>
        <p:spPr>
          <a:xfrm>
            <a:off x="643024" y="2666999"/>
            <a:ext cx="3642725" cy="3216276"/>
          </a:xfrm>
        </p:spPr>
        <p:txBody>
          <a:bodyPr anchor="t">
            <a:normAutofit/>
          </a:bodyPr>
          <a:lstStyle/>
          <a:p>
            <a:pPr>
              <a:lnSpc>
                <a:spcPct val="90000"/>
              </a:lnSpc>
            </a:pPr>
            <a:r>
              <a:rPr lang="en-US" sz="1500">
                <a:gradFill flip="none" rotWithShape="1">
                  <a:gsLst>
                    <a:gs pos="0">
                      <a:sysClr val="window" lastClr="FFFFFF"/>
                    </a:gs>
                    <a:gs pos="100000">
                      <a:sysClr val="window" lastClr="FFFFFF">
                        <a:lumMod val="75000"/>
                      </a:sysClr>
                    </a:gs>
                  </a:gsLst>
                  <a:lin ang="5580000" scaled="0"/>
                  <a:tileRect/>
                </a:gradFill>
              </a:rPr>
              <a:t>In this diagram, each directory is represented by a name and a set of subdirectories (if applicable). The / directory is at the top of the hierarchy, and all other directories are located within it. Directories that contain important system files are located near the top of the hierarchy (e.g. /bin, /etc, and /var), while directories containing user-specific data (such as home directories) are located further down the hierarchy.</a:t>
            </a:r>
          </a:p>
        </p:txBody>
      </p:sp>
      <p:sp>
        <p:nvSpPr>
          <p:cNvPr id="21"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788" y="620720"/>
            <a:ext cx="6927642"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Content Placeholder 4" descr="Diagram&#10;&#10;Description automatically generated">
            <a:extLst>
              <a:ext uri="{FF2B5EF4-FFF2-40B4-BE49-F238E27FC236}">
                <a16:creationId xmlns:a16="http://schemas.microsoft.com/office/drawing/2014/main" id="{2DF21C70-E87F-F037-71A6-60BD55873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7290" y="2211159"/>
            <a:ext cx="5932637" cy="2091254"/>
          </a:xfrm>
          <a:prstGeom prst="rect">
            <a:avLst/>
          </a:prstGeom>
        </p:spPr>
      </p:pic>
    </p:spTree>
    <p:extLst>
      <p:ext uri="{BB962C8B-B14F-4D97-AF65-F5344CB8AC3E}">
        <p14:creationId xmlns:p14="http://schemas.microsoft.com/office/powerpoint/2010/main" val="282691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563B-0A9B-C484-6BBE-781E4A34D0C0}"/>
              </a:ext>
            </a:extLst>
          </p:cNvPr>
          <p:cNvSpPr>
            <a:spLocks noGrp="1"/>
          </p:cNvSpPr>
          <p:nvPr>
            <p:ph type="title"/>
          </p:nvPr>
        </p:nvSpPr>
        <p:spPr/>
        <p:txBody>
          <a:bodyPr/>
          <a:lstStyle/>
          <a:p>
            <a:r>
              <a:rPr lang="en-US" dirty="0"/>
              <a:t>what is root </a:t>
            </a:r>
            <a:br>
              <a:rPr lang="en-US" dirty="0"/>
            </a:br>
            <a:endParaRPr lang="en-IL" dirty="0"/>
          </a:p>
        </p:txBody>
      </p:sp>
      <p:sp>
        <p:nvSpPr>
          <p:cNvPr id="3" name="Content Placeholder 2">
            <a:extLst>
              <a:ext uri="{FF2B5EF4-FFF2-40B4-BE49-F238E27FC236}">
                <a16:creationId xmlns:a16="http://schemas.microsoft.com/office/drawing/2014/main" id="{BA9009CA-33C5-E97D-C18C-E95B0D11E2AE}"/>
              </a:ext>
            </a:extLst>
          </p:cNvPr>
          <p:cNvSpPr>
            <a:spLocks noGrp="1"/>
          </p:cNvSpPr>
          <p:nvPr>
            <p:ph idx="1"/>
          </p:nvPr>
        </p:nvSpPr>
        <p:spPr>
          <a:xfrm>
            <a:off x="1141116" y="1828800"/>
            <a:ext cx="9903418" cy="3962401"/>
          </a:xfrm>
        </p:spPr>
        <p:txBody>
          <a:bodyPr>
            <a:normAutofit/>
          </a:bodyPr>
          <a:lstStyle/>
          <a:p>
            <a:r>
              <a:rPr lang="en-US" dirty="0"/>
              <a:t>In the Linux file system, the root directory is the top-level directory, represented by the forward slash (/) symbol. It is the parent directory of all other directories and files on the system, and all paths to other directories and files begin with the root directory.</a:t>
            </a:r>
          </a:p>
          <a:p>
            <a:r>
              <a:rPr lang="en-US" dirty="0"/>
              <a:t>In addition, the root user is a special user account in Linux that has complete control over the system, including all files and directories. The root user is also sometimes referred to as the superuser, and is often used for system administration tasks that require elevated privileges. It is generally recommended to use the root user account only when necessary, and to use regular user accounts for everyday tasks.</a:t>
            </a:r>
            <a:endParaRPr lang="en-IL" dirty="0"/>
          </a:p>
        </p:txBody>
      </p:sp>
    </p:spTree>
    <p:extLst>
      <p:ext uri="{BB962C8B-B14F-4D97-AF65-F5344CB8AC3E}">
        <p14:creationId xmlns:p14="http://schemas.microsoft.com/office/powerpoint/2010/main" val="51815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A945-EB8F-59C3-2769-B1663F04004C}"/>
              </a:ext>
            </a:extLst>
          </p:cNvPr>
          <p:cNvSpPr>
            <a:spLocks noGrp="1"/>
          </p:cNvSpPr>
          <p:nvPr>
            <p:ph type="title"/>
          </p:nvPr>
        </p:nvSpPr>
        <p:spPr>
          <a:xfrm>
            <a:off x="1141116" y="609600"/>
            <a:ext cx="9903418" cy="914400"/>
          </a:xfrm>
        </p:spPr>
        <p:txBody>
          <a:bodyPr/>
          <a:lstStyle/>
          <a:p>
            <a:r>
              <a:rPr lang="en-US" dirty="0"/>
              <a:t>absolute and relative path </a:t>
            </a:r>
            <a:endParaRPr lang="en-IL" dirty="0"/>
          </a:p>
        </p:txBody>
      </p:sp>
      <p:sp>
        <p:nvSpPr>
          <p:cNvPr id="3" name="Content Placeholder 2">
            <a:extLst>
              <a:ext uri="{FF2B5EF4-FFF2-40B4-BE49-F238E27FC236}">
                <a16:creationId xmlns:a16="http://schemas.microsoft.com/office/drawing/2014/main" id="{F72BD0A6-D767-EEFB-DBB6-A872B46752A6}"/>
              </a:ext>
            </a:extLst>
          </p:cNvPr>
          <p:cNvSpPr>
            <a:spLocks noGrp="1"/>
          </p:cNvSpPr>
          <p:nvPr>
            <p:ph idx="1"/>
          </p:nvPr>
        </p:nvSpPr>
        <p:spPr>
          <a:xfrm>
            <a:off x="1141116" y="1905000"/>
            <a:ext cx="9903418" cy="4343400"/>
          </a:xfrm>
        </p:spPr>
        <p:txBody>
          <a:bodyPr>
            <a:normAutofit fontScale="85000" lnSpcReduction="20000"/>
          </a:bodyPr>
          <a:lstStyle/>
          <a:p>
            <a:pPr marL="0" indent="0">
              <a:buNone/>
            </a:pPr>
            <a:r>
              <a:rPr lang="en-US" dirty="0"/>
              <a:t>In Linux, a path is a string of characters that represents the location of a file or directory in the file system. There are two types of paths: absolute paths and relative paths.</a:t>
            </a:r>
          </a:p>
          <a:p>
            <a:endParaRPr lang="en-US" dirty="0"/>
          </a:p>
          <a:p>
            <a:r>
              <a:rPr lang="en-US" dirty="0"/>
              <a:t>An absolute path specifies the complete path to a file or directory from the root directory (/). It begins with a forward slash (/) and follows the directory structure down to the file or directory in question. For example, the absolute path to the /</a:t>
            </a:r>
            <a:r>
              <a:rPr lang="en-US" dirty="0" err="1"/>
              <a:t>etc</a:t>
            </a:r>
            <a:r>
              <a:rPr lang="en-US" dirty="0"/>
              <a:t>/passwd file is /</a:t>
            </a:r>
            <a:r>
              <a:rPr lang="en-US" dirty="0" err="1"/>
              <a:t>etc</a:t>
            </a:r>
            <a:r>
              <a:rPr lang="en-US" dirty="0"/>
              <a:t>/passwd.</a:t>
            </a:r>
          </a:p>
          <a:p>
            <a:endParaRPr lang="en-US" dirty="0"/>
          </a:p>
          <a:p>
            <a:r>
              <a:rPr lang="en-US" dirty="0"/>
              <a:t>A relative path, on the other hand, specifies the path to a file or directory relative to the current working directory. It does not begin with a forward slash (/) and only includes the directory structure necessary to reach the file or directory in question. For example, if the current working directory is /home/user, the relative path to the /home/user/Documents directory would be Documents. If the current working directory is /home/user/Documents, the relative path to the /home/user/Pictures directory would be ../Pictures.</a:t>
            </a:r>
          </a:p>
          <a:p>
            <a:pPr marL="0" indent="0">
              <a:buNone/>
            </a:pPr>
            <a:r>
              <a:rPr lang="en-US" dirty="0"/>
              <a:t>It's important to note that the use of absolute and relative paths depends on the context in which they are used. For example, when writing a shell script, it is generally better to use absolute paths to avoid confusion or errors that can arise from using relative paths. On the other hand, when navigating the file system interactively, it is often more convenient to use relative paths.</a:t>
            </a:r>
            <a:endParaRPr lang="en-IL" dirty="0"/>
          </a:p>
        </p:txBody>
      </p:sp>
    </p:spTree>
    <p:extLst>
      <p:ext uri="{BB962C8B-B14F-4D97-AF65-F5344CB8AC3E}">
        <p14:creationId xmlns:p14="http://schemas.microsoft.com/office/powerpoint/2010/main" val="163437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332F-5700-518C-9087-8C271308D3A0}"/>
              </a:ext>
            </a:extLst>
          </p:cNvPr>
          <p:cNvSpPr>
            <a:spLocks noGrp="1"/>
          </p:cNvSpPr>
          <p:nvPr>
            <p:ph type="title"/>
          </p:nvPr>
        </p:nvSpPr>
        <p:spPr>
          <a:xfrm>
            <a:off x="1141116" y="609600"/>
            <a:ext cx="9903418" cy="609600"/>
          </a:xfrm>
        </p:spPr>
        <p:txBody>
          <a:bodyPr/>
          <a:lstStyle/>
          <a:p>
            <a:r>
              <a:rPr lang="en-US" dirty="0"/>
              <a:t>directory listing attribute </a:t>
            </a:r>
            <a:endParaRPr lang="en-IL" dirty="0"/>
          </a:p>
        </p:txBody>
      </p:sp>
      <p:sp>
        <p:nvSpPr>
          <p:cNvPr id="3" name="Content Placeholder 2">
            <a:extLst>
              <a:ext uri="{FF2B5EF4-FFF2-40B4-BE49-F238E27FC236}">
                <a16:creationId xmlns:a16="http://schemas.microsoft.com/office/drawing/2014/main" id="{5698BF49-5056-740F-9B9A-6ADFA5A37ECD}"/>
              </a:ext>
            </a:extLst>
          </p:cNvPr>
          <p:cNvSpPr>
            <a:spLocks noGrp="1"/>
          </p:cNvSpPr>
          <p:nvPr>
            <p:ph idx="1"/>
          </p:nvPr>
        </p:nvSpPr>
        <p:spPr>
          <a:xfrm>
            <a:off x="1141116" y="1219200"/>
            <a:ext cx="9903418" cy="4572001"/>
          </a:xfrm>
        </p:spPr>
        <p:txBody>
          <a:bodyPr/>
          <a:lstStyle/>
          <a:p>
            <a:r>
              <a:rPr lang="en-US" dirty="0"/>
              <a:t>n Linux, you can list the files and directories within a directory using the ls command. The ls command provides a variety of options that allow you to customize the output. One of the most commonly used options is -l, which provides a detailed listing of the contents of a directory.</a:t>
            </a:r>
          </a:p>
          <a:p>
            <a:r>
              <a:rPr lang="en-US" dirty="0"/>
              <a:t>The detailed listing shows the file name, permissions, owner, group, size, modification time, and other attributes. Here's an example output of the </a:t>
            </a:r>
            <a:r>
              <a:rPr lang="en-US" sz="3200" dirty="0">
                <a:solidFill>
                  <a:srgbClr val="00B0F0"/>
                </a:solidFill>
              </a:rPr>
              <a:t>ls -l </a:t>
            </a:r>
            <a:r>
              <a:rPr lang="en-US" dirty="0"/>
              <a:t>command:</a:t>
            </a:r>
          </a:p>
          <a:p>
            <a:r>
              <a:rPr lang="en-US" dirty="0"/>
              <a:t>-</a:t>
            </a:r>
            <a:r>
              <a:rPr lang="en-US" dirty="0" err="1"/>
              <a:t>rw</a:t>
            </a:r>
            <a:r>
              <a:rPr lang="en-US" dirty="0"/>
              <a:t>-r--r--  1 user  group  1000 Mar 15 09:23 file.txt</a:t>
            </a:r>
          </a:p>
          <a:p>
            <a:r>
              <a:rPr lang="en-US" dirty="0" err="1"/>
              <a:t>drwxr</a:t>
            </a:r>
            <a:r>
              <a:rPr lang="en-US" dirty="0"/>
              <a:t>-</a:t>
            </a:r>
            <a:r>
              <a:rPr lang="en-US" dirty="0" err="1"/>
              <a:t>xr</a:t>
            </a:r>
            <a:r>
              <a:rPr lang="en-US" dirty="0"/>
              <a:t>-x  2 user  group  4096 Mar 15 09:25 </a:t>
            </a:r>
            <a:r>
              <a:rPr lang="en-US" dirty="0" err="1"/>
              <a:t>dir</a:t>
            </a:r>
            <a:endParaRPr lang="en-US" dirty="0"/>
          </a:p>
          <a:p>
            <a:endParaRPr lang="en-IL" dirty="0"/>
          </a:p>
        </p:txBody>
      </p:sp>
    </p:spTree>
    <p:extLst>
      <p:ext uri="{BB962C8B-B14F-4D97-AF65-F5344CB8AC3E}">
        <p14:creationId xmlns:p14="http://schemas.microsoft.com/office/powerpoint/2010/main" val="368046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8622-8521-C85D-F786-EB8243443EBC}"/>
              </a:ext>
            </a:extLst>
          </p:cNvPr>
          <p:cNvSpPr>
            <a:spLocks noGrp="1"/>
          </p:cNvSpPr>
          <p:nvPr>
            <p:ph type="title"/>
          </p:nvPr>
        </p:nvSpPr>
        <p:spPr>
          <a:xfrm>
            <a:off x="1141116" y="609600"/>
            <a:ext cx="9903418" cy="533400"/>
          </a:xfrm>
        </p:spPr>
        <p:txBody>
          <a:bodyPr>
            <a:normAutofit fontScale="90000"/>
          </a:bodyPr>
          <a:lstStyle/>
          <a:p>
            <a:r>
              <a:rPr lang="en-US" dirty="0"/>
              <a:t>LS –L /LS-LTRI/LL </a:t>
            </a:r>
            <a:endParaRPr lang="en-IL" dirty="0"/>
          </a:p>
        </p:txBody>
      </p:sp>
      <p:sp>
        <p:nvSpPr>
          <p:cNvPr id="3" name="Content Placeholder 2">
            <a:extLst>
              <a:ext uri="{FF2B5EF4-FFF2-40B4-BE49-F238E27FC236}">
                <a16:creationId xmlns:a16="http://schemas.microsoft.com/office/drawing/2014/main" id="{64951E02-3AF7-02C3-F85D-9D2C61FDB68E}"/>
              </a:ext>
            </a:extLst>
          </p:cNvPr>
          <p:cNvSpPr>
            <a:spLocks noGrp="1"/>
          </p:cNvSpPr>
          <p:nvPr>
            <p:ph idx="1"/>
          </p:nvPr>
        </p:nvSpPr>
        <p:spPr>
          <a:xfrm>
            <a:off x="1141116" y="1295400"/>
            <a:ext cx="9903418" cy="4495801"/>
          </a:xfrm>
        </p:spPr>
        <p:txBody>
          <a:bodyPr>
            <a:normAutofit/>
          </a:bodyPr>
          <a:lstStyle/>
          <a:p>
            <a:r>
              <a:rPr lang="en-US" dirty="0"/>
              <a:t>In this example, the first line represents a file called file.txt with read and write permissions for the owner, and read-only permissions for the group and others. The file is owned by the user </a:t>
            </a:r>
            <a:r>
              <a:rPr lang="en-US" dirty="0" err="1"/>
              <a:t>user</a:t>
            </a:r>
            <a:r>
              <a:rPr lang="en-US" dirty="0"/>
              <a:t> and the group </a:t>
            </a:r>
            <a:r>
              <a:rPr lang="en-US" dirty="0" err="1"/>
              <a:t>group</a:t>
            </a:r>
            <a:r>
              <a:rPr lang="en-US" dirty="0"/>
              <a:t>, and has a size of 1000 bytes. The file was last modified on March 15th at 9:23am.</a:t>
            </a:r>
          </a:p>
          <a:p>
            <a:r>
              <a:rPr lang="en-US" dirty="0"/>
              <a:t>The second line represents a directory called </a:t>
            </a:r>
            <a:r>
              <a:rPr lang="en-US" dirty="0" err="1"/>
              <a:t>dir</a:t>
            </a:r>
            <a:r>
              <a:rPr lang="en-US" dirty="0"/>
              <a:t> with read, write, and execute permissions for the owner, group, and others. The directory is also owned by the user </a:t>
            </a:r>
            <a:r>
              <a:rPr lang="en-US" dirty="0" err="1"/>
              <a:t>user</a:t>
            </a:r>
            <a:r>
              <a:rPr lang="en-US" dirty="0"/>
              <a:t> and the group </a:t>
            </a:r>
            <a:r>
              <a:rPr lang="en-US" dirty="0" err="1"/>
              <a:t>group</a:t>
            </a:r>
            <a:r>
              <a:rPr lang="en-US" dirty="0"/>
              <a:t>, and has a size of 4096 bytes.</a:t>
            </a:r>
          </a:p>
          <a:p>
            <a:r>
              <a:rPr lang="en-US" dirty="0"/>
              <a:t>Other commonly used options for the ls command include -a to show hidden files, -h to display file sizes in human-readable format, and -t to sort files by modification time.</a:t>
            </a:r>
            <a:endParaRPr lang="en-IL" dirty="0"/>
          </a:p>
        </p:txBody>
      </p:sp>
    </p:spTree>
    <p:extLst>
      <p:ext uri="{BB962C8B-B14F-4D97-AF65-F5344CB8AC3E}">
        <p14:creationId xmlns:p14="http://schemas.microsoft.com/office/powerpoint/2010/main" val="399266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9E5F-D054-36A5-A0C8-34498D2EE2A5}"/>
              </a:ext>
            </a:extLst>
          </p:cNvPr>
          <p:cNvSpPr>
            <a:spLocks noGrp="1"/>
          </p:cNvSpPr>
          <p:nvPr>
            <p:ph type="title" idx="4294967295"/>
          </p:nvPr>
        </p:nvSpPr>
        <p:spPr>
          <a:xfrm>
            <a:off x="0" y="609600"/>
            <a:ext cx="11276012" cy="762000"/>
          </a:xfrm>
        </p:spPr>
        <p:txBody>
          <a:bodyPr>
            <a:normAutofit fontScale="90000"/>
          </a:bodyPr>
          <a:lstStyle/>
          <a:p>
            <a:r>
              <a:rPr lang="en-US" dirty="0"/>
              <a:t>creating file and directories description and command syntax variation</a:t>
            </a:r>
            <a:endParaRPr lang="en-IL" dirty="0"/>
          </a:p>
        </p:txBody>
      </p:sp>
      <p:sp>
        <p:nvSpPr>
          <p:cNvPr id="4" name="Content Placeholder 3">
            <a:extLst>
              <a:ext uri="{FF2B5EF4-FFF2-40B4-BE49-F238E27FC236}">
                <a16:creationId xmlns:a16="http://schemas.microsoft.com/office/drawing/2014/main" id="{64BCA800-747C-E7A1-CD2A-99BCDED333E1}"/>
              </a:ext>
            </a:extLst>
          </p:cNvPr>
          <p:cNvSpPr>
            <a:spLocks noGrp="1"/>
          </p:cNvSpPr>
          <p:nvPr>
            <p:ph sz="half" idx="4294967295"/>
          </p:nvPr>
        </p:nvSpPr>
        <p:spPr>
          <a:xfrm>
            <a:off x="0" y="1447800"/>
            <a:ext cx="11961812" cy="5181600"/>
          </a:xfrm>
        </p:spPr>
        <p:txBody>
          <a:bodyPr>
            <a:normAutofit fontScale="77500" lnSpcReduction="20000"/>
          </a:bodyPr>
          <a:lstStyle/>
          <a:p>
            <a:pPr marL="0" indent="0">
              <a:buNone/>
            </a:pPr>
            <a:endParaRPr lang="en-US" dirty="0"/>
          </a:p>
          <a:p>
            <a:endParaRPr lang="en-US" dirty="0"/>
          </a:p>
          <a:p>
            <a:r>
              <a:rPr lang="en-US" dirty="0" err="1"/>
              <a:t>mkdir</a:t>
            </a:r>
            <a:r>
              <a:rPr lang="en-US" dirty="0"/>
              <a:t>: This command is used to create a new directory. The syntax is as follow</a:t>
            </a:r>
          </a:p>
          <a:p>
            <a:r>
              <a:rPr lang="en-US" dirty="0" err="1"/>
              <a:t>mkdir</a:t>
            </a:r>
            <a:r>
              <a:rPr lang="en-US" dirty="0"/>
              <a:t> </a:t>
            </a:r>
            <a:r>
              <a:rPr lang="en-US" dirty="0" err="1"/>
              <a:t>directory_name</a:t>
            </a:r>
            <a:endParaRPr lang="en-US" dirty="0"/>
          </a:p>
          <a:p>
            <a:r>
              <a:rPr lang="en-US" dirty="0"/>
              <a:t>For example, to create a directory called "</a:t>
            </a:r>
            <a:r>
              <a:rPr lang="en-US" dirty="0" err="1"/>
              <a:t>mydir</a:t>
            </a:r>
            <a:r>
              <a:rPr lang="en-US" dirty="0"/>
              <a:t>", you would use the command</a:t>
            </a:r>
          </a:p>
          <a:p>
            <a:r>
              <a:rPr lang="en-US" dirty="0" err="1"/>
              <a:t>mkdir</a:t>
            </a:r>
            <a:r>
              <a:rPr lang="en-US" dirty="0"/>
              <a:t> </a:t>
            </a:r>
            <a:r>
              <a:rPr lang="en-US" dirty="0" err="1"/>
              <a:t>mydir</a:t>
            </a:r>
            <a:endParaRPr lang="en-US" dirty="0"/>
          </a:p>
          <a:p>
            <a:r>
              <a:rPr lang="en-US" dirty="0"/>
              <a:t>touch: This command is used to create a new file. The syntax is as follows:</a:t>
            </a:r>
          </a:p>
          <a:p>
            <a:r>
              <a:rPr lang="en-US" dirty="0"/>
              <a:t>touch </a:t>
            </a:r>
            <a:r>
              <a:rPr lang="en-US" dirty="0" err="1"/>
              <a:t>file_name</a:t>
            </a:r>
            <a:endParaRPr lang="en-US" dirty="0"/>
          </a:p>
          <a:p>
            <a:r>
              <a:rPr lang="en-US" dirty="0"/>
              <a:t>For example, to create a file called "myfile.txt", you would use the command:</a:t>
            </a:r>
          </a:p>
          <a:p>
            <a:r>
              <a:rPr lang="en-US" dirty="0"/>
              <a:t>touch myfile.txt</a:t>
            </a:r>
          </a:p>
          <a:p>
            <a:r>
              <a:rPr lang="en-US" dirty="0"/>
              <a:t>cp: This command is used to make a copy of a file or directory. The syntax for copying a file is as follows:</a:t>
            </a:r>
          </a:p>
          <a:p>
            <a:r>
              <a:rPr lang="en-US" dirty="0"/>
              <a:t>cp </a:t>
            </a:r>
            <a:r>
              <a:rPr lang="en-US" dirty="0" err="1"/>
              <a:t>source_file</a:t>
            </a:r>
            <a:r>
              <a:rPr lang="en-US" dirty="0"/>
              <a:t> </a:t>
            </a:r>
            <a:r>
              <a:rPr lang="en-US" dirty="0" err="1"/>
              <a:t>destination_file</a:t>
            </a:r>
            <a:endParaRPr lang="en-US" dirty="0"/>
          </a:p>
          <a:p>
            <a:r>
              <a:rPr lang="en-US" dirty="0"/>
              <a:t>For example, to make a copy of "myfile.txt" and call it "myfile_copy.txt", you would use the </a:t>
            </a:r>
            <a:r>
              <a:rPr lang="en-US" dirty="0" err="1"/>
              <a:t>comman</a:t>
            </a:r>
            <a:endParaRPr lang="en-US" dirty="0"/>
          </a:p>
          <a:p>
            <a:r>
              <a:rPr lang="en-US" dirty="0"/>
              <a:t>cp myfile.txt myfile_copy.txt</a:t>
            </a:r>
          </a:p>
          <a:p>
            <a:r>
              <a:rPr lang="en-US" dirty="0"/>
              <a:t>The syntax for copying a directory and its contents is as follows:</a:t>
            </a:r>
          </a:p>
          <a:p>
            <a:r>
              <a:rPr lang="en-US" dirty="0"/>
              <a:t>cp -r </a:t>
            </a:r>
            <a:r>
              <a:rPr lang="en-US" dirty="0" err="1"/>
              <a:t>source_directory</a:t>
            </a:r>
            <a:r>
              <a:rPr lang="en-US" dirty="0"/>
              <a:t> </a:t>
            </a:r>
            <a:r>
              <a:rPr lang="en-US" dirty="0" err="1"/>
              <a:t>destination_directory</a:t>
            </a:r>
            <a:endParaRPr lang="en-US" dirty="0"/>
          </a:p>
          <a:p>
            <a:r>
              <a:rPr lang="en-US" dirty="0"/>
              <a:t>The -r option tells the command to copy the directory recursively, including all of its subdirectories and files.</a:t>
            </a:r>
            <a:endParaRPr lang="en-IL" dirty="0"/>
          </a:p>
        </p:txBody>
      </p:sp>
    </p:spTree>
    <p:extLst>
      <p:ext uri="{BB962C8B-B14F-4D97-AF65-F5344CB8AC3E}">
        <p14:creationId xmlns:p14="http://schemas.microsoft.com/office/powerpoint/2010/main" val="196791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2447-A46A-23C7-220E-5334E8B315B5}"/>
              </a:ext>
            </a:extLst>
          </p:cNvPr>
          <p:cNvSpPr>
            <a:spLocks noGrp="1"/>
          </p:cNvSpPr>
          <p:nvPr>
            <p:ph type="title"/>
          </p:nvPr>
        </p:nvSpPr>
        <p:spPr>
          <a:xfrm>
            <a:off x="1141116" y="609600"/>
            <a:ext cx="9903418" cy="762000"/>
          </a:xfrm>
        </p:spPr>
        <p:txBody>
          <a:bodyPr/>
          <a:lstStyle/>
          <a:p>
            <a:r>
              <a:rPr lang="en-US" dirty="0"/>
              <a:t>mv: MOVE/RENAME </a:t>
            </a:r>
            <a:endParaRPr lang="en-IL" dirty="0"/>
          </a:p>
        </p:txBody>
      </p:sp>
      <p:sp>
        <p:nvSpPr>
          <p:cNvPr id="3" name="Content Placeholder 2">
            <a:extLst>
              <a:ext uri="{FF2B5EF4-FFF2-40B4-BE49-F238E27FC236}">
                <a16:creationId xmlns:a16="http://schemas.microsoft.com/office/drawing/2014/main" id="{17D2A9F0-0325-81A1-ADC9-85D8F4EAD790}"/>
              </a:ext>
            </a:extLst>
          </p:cNvPr>
          <p:cNvSpPr>
            <a:spLocks noGrp="1"/>
          </p:cNvSpPr>
          <p:nvPr>
            <p:ph idx="1"/>
          </p:nvPr>
        </p:nvSpPr>
        <p:spPr>
          <a:xfrm>
            <a:off x="1141116" y="1600200"/>
            <a:ext cx="9903418" cy="4191001"/>
          </a:xfrm>
        </p:spPr>
        <p:txBody>
          <a:bodyPr>
            <a:normAutofit fontScale="92500" lnSpcReduction="20000"/>
          </a:bodyPr>
          <a:lstStyle/>
          <a:p>
            <a:pPr marL="0" marR="0">
              <a:lnSpc>
                <a:spcPct val="107000"/>
              </a:lnSpc>
              <a:spcBef>
                <a:spcPts val="0"/>
              </a:spcBef>
              <a:spcAft>
                <a:spcPts val="800"/>
              </a:spcAft>
            </a:pPr>
            <a:r>
              <a:rPr lang="en-IL" sz="3600" dirty="0">
                <a:effectLst/>
                <a:latin typeface="Calibri" panose="020F0502020204030204" pitchFamily="34" charset="0"/>
                <a:ea typeface="Calibri" panose="020F0502020204030204" pitchFamily="34" charset="0"/>
                <a:cs typeface="Arial" panose="020B0604020202020204" pitchFamily="34" charset="0"/>
              </a:rPr>
              <a:t>mv: </a:t>
            </a:r>
            <a:r>
              <a:rPr lang="en-IL" sz="2000" dirty="0">
                <a:effectLst/>
                <a:latin typeface="Calibri" panose="020F0502020204030204" pitchFamily="34" charset="0"/>
                <a:ea typeface="Calibri" panose="020F0502020204030204" pitchFamily="34" charset="0"/>
                <a:cs typeface="Arial" panose="020B0604020202020204" pitchFamily="34" charset="0"/>
              </a:rPr>
              <a:t>This command is used to move or rename files and directories. The syntax for moving a file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mv </a:t>
            </a:r>
            <a:r>
              <a:rPr lang="en-IL" sz="2000" dirty="0" err="1">
                <a:effectLst/>
                <a:latin typeface="Calibri" panose="020F0502020204030204" pitchFamily="34" charset="0"/>
                <a:ea typeface="Calibri" panose="020F0502020204030204" pitchFamily="34" charset="0"/>
                <a:cs typeface="Arial" panose="020B0604020202020204" pitchFamily="34" charset="0"/>
              </a:rPr>
              <a:t>source_file</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destination_directory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move "myfile.txt" to the directory "</a:t>
            </a:r>
            <a:r>
              <a:rPr lang="en-IL" sz="2000" dirty="0" err="1">
                <a:effectLst/>
                <a:latin typeface="Calibri" panose="020F0502020204030204" pitchFamily="34" charset="0"/>
                <a:ea typeface="Calibri" panose="020F0502020204030204" pitchFamily="34" charset="0"/>
                <a:cs typeface="Arial" panose="020B0604020202020204" pitchFamily="34" charset="0"/>
              </a:rPr>
              <a:t>mydir</a:t>
            </a:r>
            <a:r>
              <a:rPr lang="en-IL" sz="2000" dirty="0">
                <a:effectLst/>
                <a:latin typeface="Calibri" panose="020F0502020204030204" pitchFamily="34" charset="0"/>
                <a:ea typeface="Calibri" panose="020F0502020204030204" pitchFamily="34" charset="0"/>
                <a:cs typeface="Arial" panose="020B0604020202020204" pitchFamily="34" charset="0"/>
              </a:rPr>
              <a:t>", you would use the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mv myfile.txt </a:t>
            </a:r>
            <a:r>
              <a:rPr lang="en-IL" sz="2000" dirty="0" err="1">
                <a:effectLst/>
                <a:latin typeface="Calibri" panose="020F0502020204030204" pitchFamily="34" charset="0"/>
                <a:ea typeface="Calibri" panose="020F0502020204030204" pitchFamily="34" charset="0"/>
                <a:cs typeface="Arial" panose="020B0604020202020204" pitchFamily="34" charset="0"/>
              </a:rPr>
              <a:t>mydir</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syntax for renaming a file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mv </a:t>
            </a:r>
            <a:r>
              <a:rPr lang="en-IL" sz="2000" dirty="0" err="1">
                <a:effectLst/>
                <a:latin typeface="Calibri" panose="020F0502020204030204" pitchFamily="34" charset="0"/>
                <a:ea typeface="Calibri" panose="020F0502020204030204" pitchFamily="34" charset="0"/>
                <a:cs typeface="Arial" panose="020B0604020202020204" pitchFamily="34" charset="0"/>
              </a:rPr>
              <a:t>old_file_name</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new_file_name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rename "myfile.txt" to "newfile.txt", you would use the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mv myfile.txt newfile.txt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syntax for moving a directory is the same as moving a file, but with the -r option to move the directory and its contents recursively.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13152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0074-2CFA-3BAF-20C6-E33AA752D0D2}"/>
              </a:ext>
            </a:extLst>
          </p:cNvPr>
          <p:cNvSpPr>
            <a:spLocks noGrp="1"/>
          </p:cNvSpPr>
          <p:nvPr>
            <p:ph type="title"/>
          </p:nvPr>
        </p:nvSpPr>
        <p:spPr>
          <a:xfrm>
            <a:off x="1141116" y="609600"/>
            <a:ext cx="9903418" cy="609600"/>
          </a:xfrm>
        </p:spPr>
        <p:txBody>
          <a:bodyPr/>
          <a:lstStyle/>
          <a:p>
            <a:r>
              <a:rPr lang="en-US" dirty="0"/>
              <a:t>rm: REMOVE FILE OR DIR</a:t>
            </a:r>
            <a:endParaRPr lang="en-IL" dirty="0"/>
          </a:p>
        </p:txBody>
      </p:sp>
      <p:sp>
        <p:nvSpPr>
          <p:cNvPr id="3" name="Content Placeholder 2">
            <a:extLst>
              <a:ext uri="{FF2B5EF4-FFF2-40B4-BE49-F238E27FC236}">
                <a16:creationId xmlns:a16="http://schemas.microsoft.com/office/drawing/2014/main" id="{D326569E-AC8C-E532-2F34-2349037FE3AB}"/>
              </a:ext>
            </a:extLst>
          </p:cNvPr>
          <p:cNvSpPr>
            <a:spLocks noGrp="1"/>
          </p:cNvSpPr>
          <p:nvPr>
            <p:ph idx="1"/>
          </p:nvPr>
        </p:nvSpPr>
        <p:spPr>
          <a:xfrm>
            <a:off x="1141116" y="1295400"/>
            <a:ext cx="9903418" cy="4495801"/>
          </a:xfrm>
        </p:spPr>
        <p:txBody>
          <a:bodyPr>
            <a:normAutofit fontScale="85000" lnSpcReduction="20000"/>
          </a:bodyPr>
          <a:lstStyle/>
          <a:p>
            <a:pPr marL="0" marR="0">
              <a:lnSpc>
                <a:spcPct val="107000"/>
              </a:lnSpc>
              <a:spcBef>
                <a:spcPts val="0"/>
              </a:spcBef>
              <a:spcAft>
                <a:spcPts val="800"/>
              </a:spcAft>
            </a:pPr>
            <a:r>
              <a:rPr lang="en-IL" sz="4000" dirty="0">
                <a:effectLst/>
                <a:latin typeface="Calibri" panose="020F0502020204030204" pitchFamily="34" charset="0"/>
                <a:ea typeface="Calibri" panose="020F0502020204030204" pitchFamily="34" charset="0"/>
                <a:cs typeface="Arial" panose="020B0604020202020204" pitchFamily="34" charset="0"/>
              </a:rPr>
              <a:t>rm: </a:t>
            </a:r>
            <a:r>
              <a:rPr lang="en-IL" sz="2000" dirty="0">
                <a:effectLst/>
                <a:latin typeface="Calibri" panose="020F0502020204030204" pitchFamily="34" charset="0"/>
                <a:ea typeface="Calibri" panose="020F0502020204030204" pitchFamily="34" charset="0"/>
                <a:cs typeface="Arial" panose="020B0604020202020204" pitchFamily="34" charset="0"/>
              </a:rPr>
              <a:t>This command is used to remove files and directories. The syntax for removing a file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rm </a:t>
            </a:r>
            <a:r>
              <a:rPr lang="en-IL" sz="2000" dirty="0" err="1">
                <a:effectLst/>
                <a:latin typeface="Calibri" panose="020F0502020204030204" pitchFamily="34" charset="0"/>
                <a:ea typeface="Calibri" panose="020F0502020204030204" pitchFamily="34" charset="0"/>
                <a:cs typeface="Arial" panose="020B0604020202020204" pitchFamily="34" charset="0"/>
              </a:rPr>
              <a:t>file_name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remove the file "myfile.txt", you would use the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rm myfile.txt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syntax for removing a directory and its contents recursively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rm -r </a:t>
            </a:r>
            <a:r>
              <a:rPr lang="en-IL" sz="2000" dirty="0" err="1">
                <a:effectLst/>
                <a:latin typeface="Calibri" panose="020F0502020204030204" pitchFamily="34" charset="0"/>
                <a:ea typeface="Calibri" panose="020F0502020204030204" pitchFamily="34" charset="0"/>
                <a:cs typeface="Arial" panose="020B0604020202020204" pitchFamily="34" charset="0"/>
              </a:rPr>
              <a:t>directory_name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-r option tells the command to remove the directory and its contents recursively.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3600" dirty="0" err="1">
                <a:effectLst/>
                <a:latin typeface="Calibri" panose="020F0502020204030204" pitchFamily="34" charset="0"/>
                <a:ea typeface="Calibri" panose="020F0502020204030204" pitchFamily="34" charset="0"/>
                <a:cs typeface="Arial" panose="020B0604020202020204" pitchFamily="34" charset="0"/>
              </a:rPr>
              <a:t>rmdir</a:t>
            </a:r>
            <a:r>
              <a:rPr lang="en-IL" sz="36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command is used to remove an empty directory. The syntax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err="1">
                <a:effectLst/>
                <a:latin typeface="Calibri" panose="020F0502020204030204" pitchFamily="34" charset="0"/>
                <a:ea typeface="Calibri" panose="020F0502020204030204" pitchFamily="34" charset="0"/>
                <a:cs typeface="Arial" panose="020B0604020202020204" pitchFamily="34" charset="0"/>
              </a:rPr>
              <a:t>rmdir</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directory_name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remove the empty directory "</a:t>
            </a:r>
            <a:r>
              <a:rPr lang="en-IL" sz="2000" dirty="0" err="1">
                <a:effectLst/>
                <a:latin typeface="Calibri" panose="020F0502020204030204" pitchFamily="34" charset="0"/>
                <a:ea typeface="Calibri" panose="020F0502020204030204" pitchFamily="34" charset="0"/>
                <a:cs typeface="Arial" panose="020B0604020202020204" pitchFamily="34" charset="0"/>
              </a:rPr>
              <a:t>mydir</a:t>
            </a:r>
            <a:r>
              <a:rPr lang="en-IL" sz="2000" dirty="0">
                <a:effectLst/>
                <a:latin typeface="Calibri" panose="020F0502020204030204" pitchFamily="34" charset="0"/>
                <a:ea typeface="Calibri" panose="020F0502020204030204" pitchFamily="34" charset="0"/>
                <a:cs typeface="Arial" panose="020B0604020202020204" pitchFamily="34" charset="0"/>
              </a:rPr>
              <a:t>", you would use the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err="1">
                <a:effectLst/>
                <a:latin typeface="Calibri" panose="020F0502020204030204" pitchFamily="34" charset="0"/>
                <a:ea typeface="Calibri" panose="020F0502020204030204" pitchFamily="34" charset="0"/>
                <a:cs typeface="Arial" panose="020B0604020202020204" pitchFamily="34" charset="0"/>
              </a:rPr>
              <a:t>rmdir</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mydir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87540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B4D4-16D9-6B16-C3B1-F4A9849CF2DC}"/>
              </a:ext>
            </a:extLst>
          </p:cNvPr>
          <p:cNvSpPr>
            <a:spLocks noGrp="1"/>
          </p:cNvSpPr>
          <p:nvPr>
            <p:ph type="title"/>
          </p:nvPr>
        </p:nvSpPr>
        <p:spPr>
          <a:xfrm>
            <a:off x="1141116" y="609600"/>
            <a:ext cx="9903418" cy="762000"/>
          </a:xfrm>
        </p:spPr>
        <p:txBody>
          <a:bodyPr>
            <a:normAutofit fontScale="90000"/>
          </a:bodyPr>
          <a:lstStyle/>
          <a:p>
            <a:br>
              <a:rPr lang="en-US" dirty="0"/>
            </a:br>
            <a:r>
              <a:rPr lang="en-US" dirty="0"/>
              <a:t>CP COPY FILES/DIRE </a:t>
            </a:r>
            <a:br>
              <a:rPr lang="en-US" dirty="0"/>
            </a:br>
            <a:endParaRPr lang="en-IL" dirty="0"/>
          </a:p>
        </p:txBody>
      </p:sp>
      <p:sp>
        <p:nvSpPr>
          <p:cNvPr id="3" name="Content Placeholder 2">
            <a:extLst>
              <a:ext uri="{FF2B5EF4-FFF2-40B4-BE49-F238E27FC236}">
                <a16:creationId xmlns:a16="http://schemas.microsoft.com/office/drawing/2014/main" id="{E823E632-E52A-9566-843C-996D3F45A37C}"/>
              </a:ext>
            </a:extLst>
          </p:cNvPr>
          <p:cNvSpPr>
            <a:spLocks noGrp="1"/>
          </p:cNvSpPr>
          <p:nvPr>
            <p:ph idx="1"/>
          </p:nvPr>
        </p:nvSpPr>
        <p:spPr>
          <a:xfrm>
            <a:off x="836612" y="1447800"/>
            <a:ext cx="10207922" cy="4343401"/>
          </a:xfrm>
        </p:spPr>
        <p:txBody>
          <a:bodyPr>
            <a:normAutofit fontScale="92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copy a directory in Linux, you can use the cp command with the -r or -R option. The -r option stands for recursive, which means that it will copy all the files and subdirectories within the directory, while the -R option will do the same but will also preserve symbolic links.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is the basic syntax for copying a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cp -r </a:t>
            </a:r>
            <a:r>
              <a:rPr lang="en-US" sz="2800" b="1" dirty="0" err="1">
                <a:effectLst/>
                <a:latin typeface="Calibri" panose="020F0502020204030204" pitchFamily="34" charset="0"/>
                <a:ea typeface="Calibri" panose="020F0502020204030204" pitchFamily="34" charset="0"/>
                <a:cs typeface="Arial" panose="020B0604020202020204" pitchFamily="34" charset="0"/>
              </a:rPr>
              <a:t>source_directory</a:t>
            </a:r>
            <a:r>
              <a:rPr lang="en-US" sz="2800" b="1" dirty="0">
                <a:effectLst/>
                <a:latin typeface="Calibri" panose="020F0502020204030204" pitchFamily="34" charset="0"/>
                <a:ea typeface="Calibri" panose="020F0502020204030204" pitchFamily="34" charset="0"/>
                <a:cs typeface="Arial" panose="020B0604020202020204" pitchFamily="34" charset="0"/>
              </a:rPr>
              <a:t> </a:t>
            </a:r>
            <a:r>
              <a:rPr lang="en-US" sz="2800" b="1" dirty="0" err="1">
                <a:effectLst/>
                <a:latin typeface="Calibri" panose="020F0502020204030204" pitchFamily="34" charset="0"/>
                <a:ea typeface="Calibri" panose="020F0502020204030204" pitchFamily="34" charset="0"/>
                <a:cs typeface="Arial" panose="020B0604020202020204" pitchFamily="34" charset="0"/>
              </a:rPr>
              <a:t>destination_directory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if you wanted to copy a directory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my_files</a:t>
            </a:r>
            <a:r>
              <a:rPr lang="en-US" sz="2000" dirty="0">
                <a:effectLst/>
                <a:latin typeface="Calibri" panose="020F0502020204030204" pitchFamily="34" charset="0"/>
                <a:ea typeface="Calibri" panose="020F0502020204030204" pitchFamily="34" charset="0"/>
                <a:cs typeface="Arial" panose="020B0604020202020204" pitchFamily="34" charset="0"/>
              </a:rPr>
              <a:t> from your home directory to a directory called backup in your current working directory, you would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cp -r ~/</a:t>
            </a:r>
            <a:r>
              <a:rPr lang="en-US" sz="2800" b="1" dirty="0" err="1">
                <a:effectLst/>
                <a:latin typeface="Calibri" panose="020F0502020204030204" pitchFamily="34" charset="0"/>
                <a:ea typeface="Calibri" panose="020F0502020204030204" pitchFamily="34" charset="0"/>
                <a:cs typeface="Arial" panose="020B0604020202020204" pitchFamily="34" charset="0"/>
              </a:rPr>
              <a:t>my_files</a:t>
            </a:r>
            <a:r>
              <a:rPr lang="en-US" sz="2800" b="1" dirty="0">
                <a:effectLst/>
                <a:latin typeface="Calibri" panose="020F0502020204030204" pitchFamily="34" charset="0"/>
                <a:ea typeface="Calibri" panose="020F0502020204030204" pitchFamily="34" charset="0"/>
                <a:cs typeface="Arial" panose="020B0604020202020204" pitchFamily="34" charset="0"/>
              </a:rPr>
              <a:t> ./backup</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would create a copy of the </a:t>
            </a:r>
            <a:r>
              <a:rPr lang="en-US" sz="2000" dirty="0" err="1">
                <a:effectLst/>
                <a:latin typeface="Calibri" panose="020F0502020204030204" pitchFamily="34" charset="0"/>
                <a:ea typeface="Calibri" panose="020F0502020204030204" pitchFamily="34" charset="0"/>
                <a:cs typeface="Arial" panose="020B0604020202020204" pitchFamily="34" charset="0"/>
              </a:rPr>
              <a:t>my_files</a:t>
            </a:r>
            <a:r>
              <a:rPr lang="en-US" sz="2000" dirty="0">
                <a:effectLst/>
                <a:latin typeface="Calibri" panose="020F0502020204030204" pitchFamily="34" charset="0"/>
                <a:ea typeface="Calibri" panose="020F0502020204030204" pitchFamily="34" charset="0"/>
                <a:cs typeface="Arial" panose="020B0604020202020204" pitchFamily="34" charset="0"/>
              </a:rPr>
              <a:t> directory in the backup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Note that if the destination directory already exists, the cp command will copy the source directory into the destination directory. If the destination directory does not exist, the cp command will create it. If you want to merge the contents of the source and destination directories, you can use the </a:t>
            </a:r>
            <a:r>
              <a:rPr lang="en-US" sz="2000" dirty="0" err="1">
                <a:effectLst/>
                <a:latin typeface="Calibri" panose="020F0502020204030204" pitchFamily="34" charset="0"/>
                <a:ea typeface="Calibri" panose="020F0502020204030204" pitchFamily="34" charset="0"/>
                <a:cs typeface="Arial" panose="020B0604020202020204" pitchFamily="34" charset="0"/>
              </a:rPr>
              <a:t>rsync</a:t>
            </a:r>
            <a:r>
              <a:rPr lang="en-US" sz="2000" dirty="0">
                <a:effectLst/>
                <a:latin typeface="Calibri" panose="020F0502020204030204" pitchFamily="34" charset="0"/>
                <a:ea typeface="Calibri" panose="020F0502020204030204" pitchFamily="34" charset="0"/>
                <a:cs typeface="Arial" panose="020B0604020202020204" pitchFamily="34" charset="0"/>
              </a:rPr>
              <a:t> command instead.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77705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4617-EC07-F3B9-4DEB-6CDC156B12F9}"/>
              </a:ext>
            </a:extLst>
          </p:cNvPr>
          <p:cNvSpPr>
            <a:spLocks noGrp="1"/>
          </p:cNvSpPr>
          <p:nvPr>
            <p:ph type="title"/>
          </p:nvPr>
        </p:nvSpPr>
        <p:spPr/>
        <p:txBody>
          <a:bodyPr/>
          <a:lstStyle/>
          <a:p>
            <a:r>
              <a:rPr lang="en-US"/>
              <a:t>A- public cloud </a:t>
            </a:r>
            <a:endParaRPr lang="en-IL" dirty="0"/>
          </a:p>
        </p:txBody>
      </p:sp>
      <p:graphicFrame>
        <p:nvGraphicFramePr>
          <p:cNvPr id="15" name="Content Placeholder 2">
            <a:extLst>
              <a:ext uri="{FF2B5EF4-FFF2-40B4-BE49-F238E27FC236}">
                <a16:creationId xmlns:a16="http://schemas.microsoft.com/office/drawing/2014/main" id="{C475064B-3999-051B-8110-BFB893E68E03}"/>
              </a:ext>
            </a:extLst>
          </p:cNvPr>
          <p:cNvGraphicFramePr>
            <a:graphicFrameLocks noGrp="1"/>
          </p:cNvGraphicFramePr>
          <p:nvPr>
            <p:ph idx="1"/>
          </p:nvPr>
        </p:nvGraphicFramePr>
        <p:xfrm>
          <a:off x="1141116" y="2667000"/>
          <a:ext cx="990341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310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8673-733D-E5F8-A2A1-CF642F106163}"/>
              </a:ext>
            </a:extLst>
          </p:cNvPr>
          <p:cNvSpPr>
            <a:spLocks noGrp="1"/>
          </p:cNvSpPr>
          <p:nvPr>
            <p:ph type="title"/>
          </p:nvPr>
        </p:nvSpPr>
        <p:spPr>
          <a:xfrm>
            <a:off x="1141116" y="609600"/>
            <a:ext cx="9903418" cy="685800"/>
          </a:xfrm>
        </p:spPr>
        <p:txBody>
          <a:bodyPr/>
          <a:lstStyle/>
          <a:p>
            <a:r>
              <a:rPr lang="en-US" dirty="0"/>
              <a:t>Linux file types </a:t>
            </a:r>
            <a:endParaRPr lang="en-IL" dirty="0"/>
          </a:p>
        </p:txBody>
      </p:sp>
      <p:sp>
        <p:nvSpPr>
          <p:cNvPr id="3" name="Content Placeholder 2">
            <a:extLst>
              <a:ext uri="{FF2B5EF4-FFF2-40B4-BE49-F238E27FC236}">
                <a16:creationId xmlns:a16="http://schemas.microsoft.com/office/drawing/2014/main" id="{A5CCFC8A-5176-E92F-9C9E-B66FF24E9182}"/>
              </a:ext>
            </a:extLst>
          </p:cNvPr>
          <p:cNvSpPr>
            <a:spLocks noGrp="1"/>
          </p:cNvSpPr>
          <p:nvPr>
            <p:ph idx="1"/>
          </p:nvPr>
        </p:nvSpPr>
        <p:spPr>
          <a:xfrm>
            <a:off x="1141116" y="1371600"/>
            <a:ext cx="9903418" cy="4419601"/>
          </a:xfrm>
        </p:spPr>
        <p:txBody>
          <a:bodyPr>
            <a:normAutofit fontScale="92500" lnSpcReduction="10000"/>
          </a:bodyPr>
          <a:lstStyle/>
          <a:p>
            <a:r>
              <a:rPr lang="en-US" dirty="0"/>
              <a:t>In Linux, there are different types of files, each of which has a unique set of properties and characteristics that define its behavior and usage. Understanding these file types is essential for managing and working with files on a Linux system. Here are some of the most common file types in Linux:</a:t>
            </a:r>
          </a:p>
          <a:p>
            <a:endParaRPr lang="en-US" dirty="0"/>
          </a:p>
          <a:p>
            <a:r>
              <a:rPr lang="en-US" dirty="0"/>
              <a:t>Regular files: Regular files contain data in the form of text, binary, or other formats. They can be created using a text editor, compiler, or any other application that produces data.</a:t>
            </a:r>
          </a:p>
          <a:p>
            <a:endParaRPr lang="en-US" dirty="0"/>
          </a:p>
          <a:p>
            <a:r>
              <a:rPr lang="en-US" dirty="0"/>
              <a:t>Directories: Directories are special files that contain lists of other files and directories. They are used to organize and manage the file system.</a:t>
            </a:r>
          </a:p>
          <a:p>
            <a:endParaRPr lang="en-US" dirty="0"/>
          </a:p>
          <a:p>
            <a:r>
              <a:rPr lang="en-US" dirty="0"/>
              <a:t>Symbolic links: Symbolic links are files that point to other files or directories. They act as shortcuts or aliases to the original file or directory, and can be used to make navigating the file system easier.</a:t>
            </a:r>
            <a:endParaRPr lang="en-IL" dirty="0"/>
          </a:p>
        </p:txBody>
      </p:sp>
    </p:spTree>
    <p:extLst>
      <p:ext uri="{BB962C8B-B14F-4D97-AF65-F5344CB8AC3E}">
        <p14:creationId xmlns:p14="http://schemas.microsoft.com/office/powerpoint/2010/main" val="374705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191A-4268-0FA4-B249-E6E8C3DDD4A0}"/>
              </a:ext>
            </a:extLst>
          </p:cNvPr>
          <p:cNvSpPr>
            <a:spLocks noGrp="1"/>
          </p:cNvSpPr>
          <p:nvPr>
            <p:ph type="title"/>
          </p:nvPr>
        </p:nvSpPr>
        <p:spPr>
          <a:xfrm>
            <a:off x="1141116" y="609600"/>
            <a:ext cx="9903418" cy="609600"/>
          </a:xfrm>
        </p:spPr>
        <p:txBody>
          <a:bodyPr/>
          <a:lstStyle/>
          <a:p>
            <a:r>
              <a:rPr lang="en-US" dirty="0"/>
              <a:t>FILE TYPES….</a:t>
            </a:r>
            <a:endParaRPr lang="en-IL" dirty="0"/>
          </a:p>
        </p:txBody>
      </p:sp>
      <p:sp>
        <p:nvSpPr>
          <p:cNvPr id="3" name="Content Placeholder 2">
            <a:extLst>
              <a:ext uri="{FF2B5EF4-FFF2-40B4-BE49-F238E27FC236}">
                <a16:creationId xmlns:a16="http://schemas.microsoft.com/office/drawing/2014/main" id="{FFF5D24C-7595-F1FD-A878-FB64416682AD}"/>
              </a:ext>
            </a:extLst>
          </p:cNvPr>
          <p:cNvSpPr>
            <a:spLocks noGrp="1"/>
          </p:cNvSpPr>
          <p:nvPr>
            <p:ph idx="1"/>
          </p:nvPr>
        </p:nvSpPr>
        <p:spPr>
          <a:xfrm>
            <a:off x="1141116" y="1219200"/>
            <a:ext cx="9903418" cy="4572001"/>
          </a:xfrm>
        </p:spPr>
        <p:txBody>
          <a:bodyPr>
            <a:normAutofit fontScale="92500" lnSpcReduction="10000"/>
          </a:bodyPr>
          <a:lstStyle/>
          <a:p>
            <a:r>
              <a:rPr lang="en-US" dirty="0"/>
              <a:t>Device files: Device files are special files that represent hardware devices, such as hard drives, printers, and network cards. They allow programs to communicate with these devices using standard input/output operations.</a:t>
            </a:r>
          </a:p>
          <a:p>
            <a:endParaRPr lang="en-US" dirty="0"/>
          </a:p>
          <a:p>
            <a:r>
              <a:rPr lang="en-US" dirty="0"/>
              <a:t>Named pipes: Named pipes are special files used for </a:t>
            </a:r>
            <a:r>
              <a:rPr lang="en-US" dirty="0" err="1"/>
              <a:t>interprocess</a:t>
            </a:r>
            <a:r>
              <a:rPr lang="en-US" dirty="0"/>
              <a:t> communication. They provide a mechanism for two or more processes to exchange data with each other.</a:t>
            </a:r>
          </a:p>
          <a:p>
            <a:r>
              <a:rPr lang="en-US" dirty="0"/>
              <a:t>Sockets: Sockets are files used for </a:t>
            </a:r>
            <a:r>
              <a:rPr lang="en-US" dirty="0" err="1"/>
              <a:t>interprocess</a:t>
            </a:r>
            <a:r>
              <a:rPr lang="en-US" dirty="0"/>
              <a:t> communication over a network. They provide a mechanism for two or more processes on different machines to communicate with each other.</a:t>
            </a:r>
          </a:p>
          <a:p>
            <a:r>
              <a:rPr lang="en-US" dirty="0"/>
              <a:t>Character devices: Character devices are a type of device file used for communicating with hardware devices that send or receive data one character at a time, such as a keyboard or mouse.</a:t>
            </a:r>
          </a:p>
          <a:p>
            <a:pPr marL="0" indent="0">
              <a:buNone/>
            </a:pPr>
            <a:r>
              <a:rPr lang="en-US" i="1" dirty="0"/>
              <a:t>Understanding the different file types in Linux is important for performing tasks like file management, system administration, and software development. Each type of file has its own unique properties and characteristics, which can affect how it is used and managed.</a:t>
            </a:r>
            <a:endParaRPr lang="en-IL" i="1" dirty="0"/>
          </a:p>
        </p:txBody>
      </p:sp>
    </p:spTree>
    <p:extLst>
      <p:ext uri="{BB962C8B-B14F-4D97-AF65-F5344CB8AC3E}">
        <p14:creationId xmlns:p14="http://schemas.microsoft.com/office/powerpoint/2010/main" val="184292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A323-38F9-52A3-A738-F6A9E8ACF6A2}"/>
              </a:ext>
            </a:extLst>
          </p:cNvPr>
          <p:cNvSpPr>
            <a:spLocks noGrp="1"/>
          </p:cNvSpPr>
          <p:nvPr>
            <p:ph type="title"/>
          </p:nvPr>
        </p:nvSpPr>
        <p:spPr>
          <a:xfrm>
            <a:off x="1141116" y="609600"/>
            <a:ext cx="9903418" cy="838200"/>
          </a:xfrm>
        </p:spPr>
        <p:txBody>
          <a:bodyPr>
            <a:normAutofit fontScale="90000"/>
          </a:bodyPr>
          <a:lstStyle/>
          <a:p>
            <a:pPr marL="914400" marR="0" lvl="0" indent="457200" defTabSz="457063" rtl="0" eaLnBrk="1" fontAlgn="auto" latinLnBrk="0" hangingPunct="1">
              <a:lnSpc>
                <a:spcPct val="107000"/>
              </a:lnSpc>
              <a:spcBef>
                <a:spcPts val="0"/>
              </a:spcBef>
              <a:spcAft>
                <a:spcPts val="800"/>
              </a:spcAft>
              <a:tabLst/>
              <a:defRPr/>
            </a:pPr>
            <a:r>
              <a:rPr kumimoji="0" lang="en-US" sz="36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FIND /LOCATE </a:t>
            </a:r>
            <a:br>
              <a:rPr kumimoji="0" lang="en-IL" sz="16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FFF12327-F155-6759-74AD-18ED9E3646BE}"/>
              </a:ext>
            </a:extLst>
          </p:cNvPr>
          <p:cNvSpPr>
            <a:spLocks noGrp="1"/>
          </p:cNvSpPr>
          <p:nvPr>
            <p:ph idx="1"/>
          </p:nvPr>
        </p:nvSpPr>
        <p:spPr>
          <a:xfrm>
            <a:off x="1141116" y="1371600"/>
            <a:ext cx="9903418" cy="4419601"/>
          </a:xfrm>
        </p:spPr>
        <p:txBody>
          <a:bodyPr>
            <a:normAutofit/>
          </a:body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In Linux, you can find files and directories using the find and locate commands. These commands are useful when you need to search for specific files or directories on your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r>
              <a:rPr lang="en-US" sz="2000" dirty="0">
                <a:effectLst/>
                <a:latin typeface="Calibri" panose="020F0502020204030204" pitchFamily="34" charset="0"/>
                <a:ea typeface="Calibri" panose="020F0502020204030204" pitchFamily="34" charset="0"/>
                <a:cs typeface="Arial" panose="020B0604020202020204" pitchFamily="34" charset="0"/>
              </a:rPr>
              <a:t>The find command is a powerful tool for searching for files and directories based on a wide range of criteria such as name, size, modification date, owner, and permissions. It starts searching from the specified directory and descends recursively into subdirectories. Here's an example of how to use the find </a:t>
            </a: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command to find all files with the ".txt" extension in the current directory and its subdirectories: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gn="ctr">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find . -name "*.txt"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this example, refers to the current directory, and -name specifies the name of the file to search for. The *.txt pattern matches all files with the ".txt" extension.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43294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AEEB-B4A6-5CF2-F9D6-FB0567DFA6F3}"/>
              </a:ext>
            </a:extLst>
          </p:cNvPr>
          <p:cNvSpPr>
            <a:spLocks noGrp="1"/>
          </p:cNvSpPr>
          <p:nvPr>
            <p:ph type="title"/>
          </p:nvPr>
        </p:nvSpPr>
        <p:spPr>
          <a:xfrm>
            <a:off x="1141116" y="609600"/>
            <a:ext cx="9903418" cy="609600"/>
          </a:xfrm>
        </p:spPr>
        <p:txBody>
          <a:bodyPr/>
          <a:lstStyle/>
          <a:p>
            <a:r>
              <a:rPr lang="en-US" dirty="0"/>
              <a:t>C….</a:t>
            </a:r>
            <a:endParaRPr lang="en-IL" dirty="0"/>
          </a:p>
        </p:txBody>
      </p:sp>
      <p:sp>
        <p:nvSpPr>
          <p:cNvPr id="3" name="Content Placeholder 2">
            <a:extLst>
              <a:ext uri="{FF2B5EF4-FFF2-40B4-BE49-F238E27FC236}">
                <a16:creationId xmlns:a16="http://schemas.microsoft.com/office/drawing/2014/main" id="{DDEBCD33-9503-1CF7-3D6D-006256031F46}"/>
              </a:ext>
            </a:extLst>
          </p:cNvPr>
          <p:cNvSpPr>
            <a:spLocks noGrp="1"/>
          </p:cNvSpPr>
          <p:nvPr>
            <p:ph idx="1"/>
          </p:nvPr>
        </p:nvSpPr>
        <p:spPr>
          <a:xfrm>
            <a:off x="1141116" y="1295400"/>
            <a:ext cx="9903418" cy="44958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locate command is another useful tool for finding files and directories on your system. It is typically faster than the find command because it uses a prebuilt database of file names and locations. However, the database may not always be up to date, so the locate command may not find files that have been recently created or modified.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use the locate command, you can simply specify a search pattern as an argument, like this: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locate myfile.txt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search the entire system for any files with "myfile.txt" in their names.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Both the find and locate commands have many options and variations, which you can explore by checking the manual pages (man find or man locate) or using online resources.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08939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06CC-ADA8-3C6B-4D1F-2F8DEA00802B}"/>
              </a:ext>
            </a:extLst>
          </p:cNvPr>
          <p:cNvSpPr>
            <a:spLocks noGrp="1"/>
          </p:cNvSpPr>
          <p:nvPr>
            <p:ph type="title"/>
          </p:nvPr>
        </p:nvSpPr>
        <p:spPr>
          <a:xfrm>
            <a:off x="1141116" y="609600"/>
            <a:ext cx="9903418" cy="1143000"/>
          </a:xfrm>
        </p:spPr>
        <p:txBody>
          <a:bodyPr>
            <a:normAutofit fontScale="90000"/>
          </a:bodyPr>
          <a:lstStyle/>
          <a:p>
            <a:br>
              <a:rPr lang="en-US" sz="1800" dirty="0"/>
            </a:br>
            <a:r>
              <a:rPr lang="en-US" sz="1800" dirty="0"/>
              <a:t>There are variations of these commands that can be used to customize their behavior. Here are some examples:</a:t>
            </a:r>
            <a:br>
              <a:rPr lang="en-US" dirty="0"/>
            </a:br>
            <a:endParaRPr lang="en-IL" dirty="0"/>
          </a:p>
        </p:txBody>
      </p:sp>
      <p:sp>
        <p:nvSpPr>
          <p:cNvPr id="3" name="Content Placeholder 2">
            <a:extLst>
              <a:ext uri="{FF2B5EF4-FFF2-40B4-BE49-F238E27FC236}">
                <a16:creationId xmlns:a16="http://schemas.microsoft.com/office/drawing/2014/main" id="{3F193EEE-42DE-BFA9-839C-FF9B413946A2}"/>
              </a:ext>
            </a:extLst>
          </p:cNvPr>
          <p:cNvSpPr>
            <a:spLocks noGrp="1"/>
          </p:cNvSpPr>
          <p:nvPr>
            <p:ph idx="1"/>
          </p:nvPr>
        </p:nvSpPr>
        <p:spPr>
          <a:xfrm>
            <a:off x="1141116" y="1447800"/>
            <a:ext cx="9903418" cy="4343401"/>
          </a:xfrm>
        </p:spPr>
        <p:txBody>
          <a:bodyPr>
            <a:normAutofit/>
          </a:bodyPr>
          <a:lstStyle/>
          <a:p>
            <a:pPr marL="0" marR="0" indent="0" algn="ctr">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 find: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This command can be used with various options to search for files based on different criteria, such as file type, size, modification time, and ownership. Here are some examples: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find all files with a particular name or pattern in the current directory and its subdirectories: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find . -name "filename"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find all files larger than a certain size in the current directory and its subdirectories: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find . -size +10M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find all files modified in the last 24 hours in the current directory and its subdirectories: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find . -type f -</a:t>
            </a:r>
            <a:r>
              <a:rPr lang="en-US" sz="2000" b="1" dirty="0" err="1">
                <a:effectLst/>
                <a:latin typeface="Calibri" panose="020F0502020204030204" pitchFamily="34" charset="0"/>
                <a:ea typeface="Calibri" panose="020F0502020204030204" pitchFamily="34" charset="0"/>
                <a:cs typeface="Arial" panose="020B0604020202020204" pitchFamily="34" charset="0"/>
              </a:rPr>
              <a:t>mtime</a:t>
            </a:r>
            <a:r>
              <a:rPr lang="en-US" sz="2000" b="1" dirty="0">
                <a:effectLst/>
                <a:latin typeface="Calibri" panose="020F0502020204030204" pitchFamily="34" charset="0"/>
                <a:ea typeface="Calibri" panose="020F0502020204030204" pitchFamily="34" charset="0"/>
                <a:cs typeface="Arial" panose="020B0604020202020204" pitchFamily="34" charset="0"/>
              </a:rPr>
              <a:t> -1</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98296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B084-3A47-29C9-2CA4-1084C2328D7E}"/>
              </a:ext>
            </a:extLst>
          </p:cNvPr>
          <p:cNvSpPr>
            <a:spLocks noGrp="1"/>
          </p:cNvSpPr>
          <p:nvPr>
            <p:ph type="title"/>
          </p:nvPr>
        </p:nvSpPr>
        <p:spPr>
          <a:xfrm>
            <a:off x="1141116" y="609600"/>
            <a:ext cx="9903418" cy="838200"/>
          </a:xfrm>
        </p:spPr>
        <p:txBody>
          <a:bodyPr/>
          <a:lstStyle/>
          <a:p>
            <a:r>
              <a:rPr lang="en-US" dirty="0"/>
              <a:t>locate: </a:t>
            </a:r>
            <a:endParaRPr lang="en-IL" dirty="0"/>
          </a:p>
        </p:txBody>
      </p:sp>
      <p:sp>
        <p:nvSpPr>
          <p:cNvPr id="3" name="Content Placeholder 2">
            <a:extLst>
              <a:ext uri="{FF2B5EF4-FFF2-40B4-BE49-F238E27FC236}">
                <a16:creationId xmlns:a16="http://schemas.microsoft.com/office/drawing/2014/main" id="{E945E7AC-045B-C936-DFE0-7A7DA684464E}"/>
              </a:ext>
            </a:extLst>
          </p:cNvPr>
          <p:cNvSpPr>
            <a:spLocks noGrp="1"/>
          </p:cNvSpPr>
          <p:nvPr>
            <p:ph idx="1"/>
          </p:nvPr>
        </p:nvSpPr>
        <p:spPr>
          <a:xfrm>
            <a:off x="1141116" y="1219200"/>
            <a:ext cx="9903418" cy="4572001"/>
          </a:xfrm>
        </p:spPr>
        <p:txBody>
          <a:bodyPr>
            <a:normAutofit fontScale="92500"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command can be used to quickly find files by searching a pre-built database of filenames and their locations. The database is updated periodically by a system </a:t>
            </a:r>
            <a:r>
              <a:rPr lang="en-US" sz="2000" dirty="0" err="1">
                <a:effectLst/>
                <a:latin typeface="Calibri" panose="020F0502020204030204" pitchFamily="34" charset="0"/>
                <a:ea typeface="Calibri" panose="020F0502020204030204" pitchFamily="34" charset="0"/>
                <a:cs typeface="Arial" panose="020B0604020202020204" pitchFamily="34" charset="0"/>
              </a:rPr>
              <a:t>cron</a:t>
            </a:r>
            <a:r>
              <a:rPr lang="en-US" sz="2000" dirty="0">
                <a:effectLst/>
                <a:latin typeface="Calibri" panose="020F0502020204030204" pitchFamily="34" charset="0"/>
                <a:ea typeface="Calibri" panose="020F0502020204030204" pitchFamily="34" charset="0"/>
                <a:cs typeface="Arial" panose="020B0604020202020204" pitchFamily="34" charset="0"/>
              </a:rPr>
              <a:t> job, so it may not always be up-to-date. Here are some examples: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find all files with a particular name or pattern anywhere on the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locate "filename"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find all files with a particular name or pattern in a specific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locate -d /path/to/directory "filename"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update the locate database manually: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dirty="0" err="1">
                <a:effectLst/>
                <a:latin typeface="Calibri" panose="020F0502020204030204" pitchFamily="34" charset="0"/>
                <a:ea typeface="Calibri" panose="020F0502020204030204" pitchFamily="34" charset="0"/>
                <a:cs typeface="Arial" panose="020B0604020202020204" pitchFamily="34" charset="0"/>
              </a:rPr>
              <a:t>sudo</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updatedb</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These commands have many more options and variations, so it's always a good idea to refer to the respective man pages (man find, man locate) for more information.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68557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8FC3-6B18-D30E-7A58-71E68CA44266}"/>
              </a:ext>
            </a:extLst>
          </p:cNvPr>
          <p:cNvSpPr>
            <a:spLocks noGrp="1"/>
          </p:cNvSpPr>
          <p:nvPr>
            <p:ph type="title"/>
          </p:nvPr>
        </p:nvSpPr>
        <p:spPr>
          <a:xfrm>
            <a:off x="1141116" y="609600"/>
            <a:ext cx="9903418" cy="762000"/>
          </a:xfrm>
        </p:spPr>
        <p:txBody>
          <a:bodyPr/>
          <a:lstStyle/>
          <a:p>
            <a:pPr algn="ctr"/>
            <a:r>
              <a:rPr lang="en-US" dirty="0"/>
              <a:t>changing password</a:t>
            </a:r>
            <a:endParaRPr lang="en-IL" dirty="0"/>
          </a:p>
        </p:txBody>
      </p:sp>
      <p:sp>
        <p:nvSpPr>
          <p:cNvPr id="3" name="Content Placeholder 2">
            <a:extLst>
              <a:ext uri="{FF2B5EF4-FFF2-40B4-BE49-F238E27FC236}">
                <a16:creationId xmlns:a16="http://schemas.microsoft.com/office/drawing/2014/main" id="{885F6A62-38F7-AE06-07DB-E851D010FE4C}"/>
              </a:ext>
            </a:extLst>
          </p:cNvPr>
          <p:cNvSpPr>
            <a:spLocks noGrp="1"/>
          </p:cNvSpPr>
          <p:nvPr>
            <p:ph idx="1"/>
          </p:nvPr>
        </p:nvSpPr>
        <p:spPr>
          <a:xfrm>
            <a:off x="1141116" y="1524000"/>
            <a:ext cx="9903418" cy="4267201"/>
          </a:xfrm>
        </p:spPr>
        <p:txBody>
          <a:bodyPr>
            <a:normAutofit fontScale="85000" lnSpcReduction="20000"/>
          </a:body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To change your password in Linux, you can use the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600" dirty="0">
                <a:effectLst/>
                <a:latin typeface="Calibri" panose="020F0502020204030204" pitchFamily="34" charset="0"/>
                <a:ea typeface="Calibri" panose="020F0502020204030204" pitchFamily="34" charset="0"/>
                <a:cs typeface="Arial" panose="020B0604020202020204" pitchFamily="34" charset="0"/>
              </a:rPr>
              <a:t>passwd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passwd command allows you to change your own password or the password of another user (if you have administrative privileges).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change your own password, simply open a terminal and type the passwd command followed by your username. You will be prompted to enter your current password, then your new password twice to confirm it. For 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 passwd </a:t>
            </a:r>
            <a:r>
              <a:rPr lang="en-US" sz="2000" b="1" i="1" dirty="0" err="1">
                <a:effectLst/>
                <a:latin typeface="Calibri" panose="020F0502020204030204" pitchFamily="34" charset="0"/>
                <a:ea typeface="Calibri" panose="020F0502020204030204" pitchFamily="34" charset="0"/>
                <a:cs typeface="Arial" panose="020B0604020202020204" pitchFamily="34" charset="0"/>
              </a:rPr>
              <a:t>myusername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Changing password for user </a:t>
            </a:r>
            <a:r>
              <a:rPr lang="en-US" sz="2000" b="1" i="1" dirty="0" err="1">
                <a:effectLst/>
                <a:latin typeface="Calibri" panose="020F0502020204030204" pitchFamily="34" charset="0"/>
                <a:ea typeface="Calibri" panose="020F0502020204030204" pitchFamily="34" charset="0"/>
                <a:cs typeface="Arial" panose="020B0604020202020204" pitchFamily="34" charset="0"/>
              </a:rPr>
              <a:t>myusername</a:t>
            </a:r>
            <a:r>
              <a:rPr lang="en-US" sz="2000" b="1" i="1"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(current) UNIX password: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New UNIX password: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Retype new UNIX password: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passwd: password updated successfully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03960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5B11-2F03-509C-2A2F-2DB1C4B256D2}"/>
              </a:ext>
            </a:extLst>
          </p:cNvPr>
          <p:cNvSpPr>
            <a:spLocks noGrp="1"/>
          </p:cNvSpPr>
          <p:nvPr>
            <p:ph type="title"/>
          </p:nvPr>
        </p:nvSpPr>
        <p:spPr>
          <a:xfrm>
            <a:off x="1141116" y="609600"/>
            <a:ext cx="9903418" cy="990600"/>
          </a:xfrm>
        </p:spPr>
        <p:txBody>
          <a:bodyPr/>
          <a:lstStyle/>
          <a:p>
            <a:r>
              <a:rPr lang="en-US" dirty="0"/>
              <a:t>CHG PASS FOR OTHERUSER </a:t>
            </a:r>
            <a:endParaRPr lang="en-IL" dirty="0"/>
          </a:p>
        </p:txBody>
      </p:sp>
      <p:sp>
        <p:nvSpPr>
          <p:cNvPr id="3" name="Content Placeholder 2">
            <a:extLst>
              <a:ext uri="{FF2B5EF4-FFF2-40B4-BE49-F238E27FC236}">
                <a16:creationId xmlns:a16="http://schemas.microsoft.com/office/drawing/2014/main" id="{98895237-E027-1F90-D81D-69206E747130}"/>
              </a:ext>
            </a:extLst>
          </p:cNvPr>
          <p:cNvSpPr>
            <a:spLocks noGrp="1"/>
          </p:cNvSpPr>
          <p:nvPr>
            <p:ph idx="1"/>
          </p:nvPr>
        </p:nvSpPr>
        <p:spPr>
          <a:xfrm>
            <a:off x="1141116" y="1676400"/>
            <a:ext cx="9903418" cy="4114801"/>
          </a:xfrm>
        </p:spPr>
        <p:txBody>
          <a:bodyPr>
            <a:normAutofit fontScale="85000" lnSpcReduction="10000"/>
          </a:body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If you want to change the password of another user, you need to have administrative privileges. You can use the </a:t>
            </a:r>
            <a:r>
              <a:rPr lang="en-US" sz="2000" dirty="0" err="1">
                <a:effectLst/>
                <a:latin typeface="Calibri" panose="020F0502020204030204" pitchFamily="34" charset="0"/>
                <a:ea typeface="Calibri" panose="020F0502020204030204" pitchFamily="34" charset="0"/>
                <a:cs typeface="Arial" panose="020B0604020202020204" pitchFamily="34" charset="0"/>
              </a:rPr>
              <a:t>sudo</a:t>
            </a:r>
            <a:r>
              <a:rPr lang="en-US" sz="2000" dirty="0">
                <a:effectLst/>
                <a:latin typeface="Calibri" panose="020F0502020204030204" pitchFamily="34" charset="0"/>
                <a:ea typeface="Calibri" panose="020F0502020204030204" pitchFamily="34" charset="0"/>
                <a:cs typeface="Arial" panose="020B0604020202020204" pitchFamily="34" charset="0"/>
              </a:rPr>
              <a:t> command to run passwd with root privileges. For example, to change the password of the user "</a:t>
            </a:r>
            <a:r>
              <a:rPr lang="en-US" sz="2000" dirty="0" err="1">
                <a:effectLst/>
                <a:latin typeface="Calibri" panose="020F0502020204030204" pitchFamily="34" charset="0"/>
                <a:ea typeface="Calibri" panose="020F0502020204030204" pitchFamily="34" charset="0"/>
                <a:cs typeface="Arial" panose="020B0604020202020204" pitchFamily="34" charset="0"/>
              </a:rPr>
              <a:t>otheruser</a:t>
            </a:r>
            <a:r>
              <a:rPr lang="en-US" sz="2000" dirty="0">
                <a:effectLst/>
                <a:latin typeface="Calibri" panose="020F0502020204030204" pitchFamily="34" charset="0"/>
                <a:ea typeface="Calibri" panose="020F0502020204030204" pitchFamily="34" charset="0"/>
                <a:cs typeface="Arial" panose="020B0604020202020204" pitchFamily="34" charset="0"/>
              </a:rPr>
              <a:t>":</a:t>
            </a:r>
            <a:r>
              <a:rPr lang="en-US" sz="2000" b="1" i="1"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 </a:t>
            </a:r>
            <a:r>
              <a:rPr lang="en-US" sz="2000" b="1" i="1" dirty="0" err="1">
                <a:effectLst/>
                <a:latin typeface="Calibri" panose="020F0502020204030204" pitchFamily="34" charset="0"/>
                <a:ea typeface="Calibri" panose="020F0502020204030204" pitchFamily="34" charset="0"/>
                <a:cs typeface="Arial" panose="020B0604020202020204" pitchFamily="34" charset="0"/>
              </a:rPr>
              <a:t>sudo</a:t>
            </a:r>
            <a:r>
              <a:rPr lang="en-US" sz="2000" b="1" i="1" dirty="0">
                <a:effectLst/>
                <a:latin typeface="Calibri" panose="020F0502020204030204" pitchFamily="34" charset="0"/>
                <a:ea typeface="Calibri" panose="020F0502020204030204" pitchFamily="34" charset="0"/>
                <a:cs typeface="Arial" panose="020B0604020202020204" pitchFamily="34" charset="0"/>
              </a:rPr>
              <a:t> passwd </a:t>
            </a:r>
            <a:r>
              <a:rPr lang="en-US" sz="2000" b="1" i="1" dirty="0" err="1">
                <a:effectLst/>
                <a:latin typeface="Calibri" panose="020F0502020204030204" pitchFamily="34" charset="0"/>
                <a:ea typeface="Calibri" panose="020F0502020204030204" pitchFamily="34" charset="0"/>
                <a:cs typeface="Arial" panose="020B0604020202020204" pitchFamily="34" charset="0"/>
              </a:rPr>
              <a:t>otheruser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a:t>
            </a:r>
            <a:r>
              <a:rPr lang="en-US" sz="2000" b="1" i="1" dirty="0" err="1">
                <a:effectLst/>
                <a:latin typeface="Calibri" panose="020F0502020204030204" pitchFamily="34" charset="0"/>
                <a:ea typeface="Calibri" panose="020F0502020204030204" pitchFamily="34" charset="0"/>
                <a:cs typeface="Arial" panose="020B0604020202020204" pitchFamily="34" charset="0"/>
              </a:rPr>
              <a:t>sudo</a:t>
            </a:r>
            <a:r>
              <a:rPr lang="en-US" sz="2000" b="1" i="1" dirty="0">
                <a:effectLst/>
                <a:latin typeface="Calibri" panose="020F0502020204030204" pitchFamily="34" charset="0"/>
                <a:ea typeface="Calibri" panose="020F0502020204030204" pitchFamily="34" charset="0"/>
                <a:cs typeface="Arial" panose="020B0604020202020204" pitchFamily="34" charset="0"/>
              </a:rPr>
              <a:t>] password for </a:t>
            </a:r>
            <a:r>
              <a:rPr lang="en-US" sz="2000" b="1" i="1" dirty="0" err="1">
                <a:effectLst/>
                <a:latin typeface="Calibri" panose="020F0502020204030204" pitchFamily="34" charset="0"/>
                <a:ea typeface="Calibri" panose="020F0502020204030204" pitchFamily="34" charset="0"/>
                <a:cs typeface="Arial" panose="020B0604020202020204" pitchFamily="34" charset="0"/>
              </a:rPr>
              <a:t>myusername</a:t>
            </a:r>
            <a:r>
              <a:rPr lang="en-US" sz="2000" b="1" i="1"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Changing password for user </a:t>
            </a:r>
            <a:r>
              <a:rPr lang="en-US" sz="2000" b="1" i="1" dirty="0" err="1">
                <a:effectLst/>
                <a:latin typeface="Calibri" panose="020F0502020204030204" pitchFamily="34" charset="0"/>
                <a:ea typeface="Calibri" panose="020F0502020204030204" pitchFamily="34" charset="0"/>
                <a:cs typeface="Arial" panose="020B0604020202020204" pitchFamily="34" charset="0"/>
              </a:rPr>
              <a:t>otheruser</a:t>
            </a:r>
            <a:r>
              <a:rPr lang="en-US" sz="2000" b="1" i="1"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New UNIX password: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Retype new UNIX password: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dirty="0">
                <a:effectLst/>
                <a:latin typeface="Calibri" panose="020F0502020204030204" pitchFamily="34" charset="0"/>
                <a:ea typeface="Calibri" panose="020F0502020204030204" pitchFamily="34" charset="0"/>
                <a:cs typeface="Arial" panose="020B0604020202020204" pitchFamily="34" charset="0"/>
              </a:rPr>
              <a:t>passwd: password updated successfully</a:t>
            </a:r>
          </a:p>
          <a:p>
            <a:pPr marL="0" marR="0">
              <a:lnSpc>
                <a:spcPct val="107000"/>
              </a:lnSpc>
              <a:spcBef>
                <a:spcPts val="0"/>
              </a:spcBef>
              <a:spcAft>
                <a:spcPts val="800"/>
              </a:spcAft>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Note that the </a:t>
            </a:r>
            <a:r>
              <a:rPr lang="en-US" sz="2000" dirty="0" err="1">
                <a:effectLst/>
                <a:latin typeface="Calibri" panose="020F0502020204030204" pitchFamily="34" charset="0"/>
                <a:ea typeface="Calibri" panose="020F0502020204030204" pitchFamily="34" charset="0"/>
                <a:cs typeface="Arial" panose="020B0604020202020204" pitchFamily="34" charset="0"/>
              </a:rPr>
              <a:t>sudo</a:t>
            </a:r>
            <a:r>
              <a:rPr lang="en-US" sz="2000" dirty="0">
                <a:effectLst/>
                <a:latin typeface="Calibri" panose="020F0502020204030204" pitchFamily="34" charset="0"/>
                <a:ea typeface="Calibri" panose="020F0502020204030204" pitchFamily="34" charset="0"/>
                <a:cs typeface="Arial" panose="020B0604020202020204" pitchFamily="34" charset="0"/>
              </a:rPr>
              <a:t> command will prompt you for your own password, not the password of the user you are changing the password for. This is because you are executing the passwd command with root privileges, which requires authentication.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87154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30FC-95F3-FCD9-FB93-CACF3AE1F026}"/>
              </a:ext>
            </a:extLst>
          </p:cNvPr>
          <p:cNvSpPr>
            <a:spLocks noGrp="1"/>
          </p:cNvSpPr>
          <p:nvPr>
            <p:ph type="title"/>
          </p:nvPr>
        </p:nvSpPr>
        <p:spPr>
          <a:xfrm>
            <a:off x="4302522" y="609600"/>
            <a:ext cx="6742011" cy="1905000"/>
          </a:xfrm>
        </p:spPr>
        <p:txBody>
          <a:bodyPr>
            <a:normAutofit/>
          </a:bodyPr>
          <a:lstStyle/>
          <a:p>
            <a:r>
              <a:rPr lang="en-US" dirty="0"/>
              <a:t>wildcards</a:t>
            </a:r>
            <a:br>
              <a:rPr lang="en-US" dirty="0"/>
            </a:br>
            <a:endParaRPr lang="en-IL"/>
          </a:p>
        </p:txBody>
      </p:sp>
      <p:pic>
        <p:nvPicPr>
          <p:cNvPr id="5" name="Picture 4" descr="Many question marks on black background">
            <a:extLst>
              <a:ext uri="{FF2B5EF4-FFF2-40B4-BE49-F238E27FC236}">
                <a16:creationId xmlns:a16="http://schemas.microsoft.com/office/drawing/2014/main" id="{1C8742BE-2036-6111-8611-60A065F40661}"/>
              </a:ext>
            </a:extLst>
          </p:cNvPr>
          <p:cNvPicPr>
            <a:picLocks noChangeAspect="1"/>
          </p:cNvPicPr>
          <p:nvPr/>
        </p:nvPicPr>
        <p:blipFill rotWithShape="1">
          <a:blip r:embed="rId3"/>
          <a:srcRect l="65696" r="3363" b="2"/>
          <a:stretch/>
        </p:blipFill>
        <p:spPr>
          <a:xfrm>
            <a:off x="257522" y="10"/>
            <a:ext cx="3478617"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9055CF19-C093-0644-33EC-FE4CFF22CB07}"/>
              </a:ext>
            </a:extLst>
          </p:cNvPr>
          <p:cNvSpPr>
            <a:spLocks noGrp="1"/>
          </p:cNvSpPr>
          <p:nvPr>
            <p:ph idx="1"/>
          </p:nvPr>
        </p:nvSpPr>
        <p:spPr>
          <a:xfrm>
            <a:off x="4302522" y="2666999"/>
            <a:ext cx="7045009" cy="3415749"/>
          </a:xfrm>
        </p:spPr>
        <p:txBody>
          <a:bodyPr>
            <a:normAutofit/>
          </a:bodyPr>
          <a:lstStyle/>
          <a:p>
            <a:pPr marL="0" marR="0" indent="0">
              <a:spcBef>
                <a:spcPts val="0"/>
              </a:spcBef>
              <a:spcAft>
                <a:spcPts val="800"/>
              </a:spcAft>
              <a:buNone/>
            </a:pPr>
            <a:r>
              <a:rPr lang="en-US">
                <a:effectLst/>
                <a:latin typeface="Calibri" panose="020F0502020204030204" pitchFamily="34" charset="0"/>
                <a:ea typeface="Calibri" panose="020F0502020204030204" pitchFamily="34" charset="0"/>
                <a:cs typeface="Arial" panose="020B0604020202020204" pitchFamily="34" charset="0"/>
              </a:rPr>
              <a:t>In Linux, wildcards are characters or symbols that represent one or more characters in a file or directory name. There are several wildcards that you can use in Linux:</a:t>
            </a:r>
            <a:endParaRPr lang="en-I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b="1">
                <a:effectLst/>
                <a:latin typeface="Calibri" panose="020F0502020204030204" pitchFamily="34" charset="0"/>
                <a:ea typeface="Calibri" panose="020F0502020204030204" pitchFamily="34" charset="0"/>
                <a:cs typeface="Arial" panose="020B0604020202020204" pitchFamily="34" charset="0"/>
              </a:rPr>
              <a:t>(asterisk): represents any string of characters, including an empty string.</a:t>
            </a:r>
            <a:endParaRPr lang="en-I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b="1">
                <a:effectLst/>
                <a:latin typeface="Calibri" panose="020F0502020204030204" pitchFamily="34" charset="0"/>
                <a:ea typeface="Calibri" panose="020F0502020204030204" pitchFamily="34" charset="0"/>
                <a:cs typeface="Arial" panose="020B0604020202020204" pitchFamily="34" charset="0"/>
              </a:rPr>
              <a:t>? (question mark): represents any single character.</a:t>
            </a:r>
            <a:endParaRPr lang="en-I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b="1">
                <a:effectLst/>
                <a:latin typeface="Calibri" panose="020F0502020204030204" pitchFamily="34" charset="0"/>
                <a:ea typeface="Calibri" panose="020F0502020204030204" pitchFamily="34" charset="0"/>
                <a:cs typeface="Arial" panose="020B0604020202020204" pitchFamily="34" charset="0"/>
              </a:rPr>
              <a:t>[] (square brackets): represents any single character within the brackets, or a range of characters. For example, [</a:t>
            </a:r>
            <a:r>
              <a:rPr lang="en-US" b="1" err="1">
                <a:effectLst/>
                <a:latin typeface="Calibri" panose="020F0502020204030204" pitchFamily="34" charset="0"/>
                <a:ea typeface="Calibri" panose="020F0502020204030204" pitchFamily="34" charset="0"/>
                <a:cs typeface="Arial" panose="020B0604020202020204" pitchFamily="34" charset="0"/>
              </a:rPr>
              <a:t>abc</a:t>
            </a:r>
            <a:r>
              <a:rPr lang="en-US" b="1">
                <a:effectLst/>
                <a:latin typeface="Calibri" panose="020F0502020204030204" pitchFamily="34" charset="0"/>
                <a:ea typeface="Calibri" panose="020F0502020204030204" pitchFamily="34" charset="0"/>
                <a:cs typeface="Arial" panose="020B0604020202020204" pitchFamily="34" charset="0"/>
              </a:rPr>
              <a:t>] would match any single character that is either a, b, or c.</a:t>
            </a:r>
            <a:endParaRPr lang="en-IL">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63478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3C3A-A45D-9908-537B-EB030E88D1FE}"/>
              </a:ext>
            </a:extLst>
          </p:cNvPr>
          <p:cNvSpPr>
            <a:spLocks noGrp="1"/>
          </p:cNvSpPr>
          <p:nvPr>
            <p:ph type="title"/>
          </p:nvPr>
        </p:nvSpPr>
        <p:spPr>
          <a:xfrm>
            <a:off x="1141116" y="609600"/>
            <a:ext cx="9903418" cy="914400"/>
          </a:xfrm>
        </p:spPr>
        <p:txBody>
          <a:bodyPr>
            <a:normAutofit fontScale="90000"/>
          </a:bodyPr>
          <a:lstStyle/>
          <a:p>
            <a:pPr marL="0" marR="0" lvl="0" indent="-285664" defTabSz="457063" rtl="0" eaLnBrk="1" fontAlgn="auto" latinLnBrk="0" hangingPunct="1">
              <a:lnSpc>
                <a:spcPct val="107000"/>
              </a:lnSpc>
              <a:spcBef>
                <a:spcPts val="0"/>
              </a:spcBef>
              <a:spcAft>
                <a:spcPts val="800"/>
              </a:spcAft>
              <a:tabLst/>
              <a:defRPr/>
            </a:pPr>
            <a:r>
              <a:rPr kumimoji="0" lang="en-US" sz="27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Here are some examples of how you can use wildcards in Linux</a:t>
            </a:r>
            <a:br>
              <a:rPr kumimoji="0" lang="en-IL" sz="9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8CBEF12F-EBEC-49E3-2853-10F56599882E}"/>
              </a:ext>
            </a:extLst>
          </p:cNvPr>
          <p:cNvSpPr>
            <a:spLocks noGrp="1"/>
          </p:cNvSpPr>
          <p:nvPr>
            <p:ph idx="1"/>
          </p:nvPr>
        </p:nvSpPr>
        <p:spPr>
          <a:xfrm>
            <a:off x="1141116" y="1219200"/>
            <a:ext cx="9903418" cy="4572001"/>
          </a:xfrm>
        </p:spPr>
        <p:txBody>
          <a:bodyPr>
            <a:normAutofit fontScale="92500"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List all files in the current directory that have a .txt file extension: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ls *.txt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List all files in the current directory that start with the letter 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ls 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List all files in the current directory that have a single-character filename: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ls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List all files in the current directory that have a filename that starts with a, b, or 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ls [a-c]*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Wildcards can be used with many Linux commands, including ls, cp, mv, and rm. They can be very useful for batch operations where you want to perform an action on a large number of files that share a common characteristic.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20420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9676" y="1430179"/>
            <a:ext cx="3028524" cy="3675908"/>
          </a:xfrm>
        </p:spPr>
        <p:txBody>
          <a:bodyPr anchor="ctr">
            <a:normAutofit/>
          </a:bodyPr>
          <a:lstStyle/>
          <a:p>
            <a:r>
              <a:rPr lang="en-US" sz="4000"/>
              <a:t>Why </a:t>
            </a:r>
          </a:p>
        </p:txBody>
      </p:sp>
      <p:sp>
        <p:nvSpPr>
          <p:cNvPr id="26"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8876" y="0"/>
            <a:ext cx="8129949"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891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8"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3826" y="3195858"/>
            <a:ext cx="6858000" cy="46628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24" name="Content Placeholder 2">
            <a:extLst>
              <a:ext uri="{FF2B5EF4-FFF2-40B4-BE49-F238E27FC236}">
                <a16:creationId xmlns:a16="http://schemas.microsoft.com/office/drawing/2014/main" id="{99113713-54E4-40CC-4115-6856E903B2C5}"/>
              </a:ext>
            </a:extLst>
          </p:cNvPr>
          <p:cNvGraphicFramePr>
            <a:graphicFrameLocks noGrp="1"/>
          </p:cNvGraphicFramePr>
          <p:nvPr>
            <p:ph idx="1"/>
            <p:extLst>
              <p:ext uri="{D42A27DB-BD31-4B8C-83A1-F6EECF244321}">
                <p14:modId xmlns:p14="http://schemas.microsoft.com/office/powerpoint/2010/main" val="3946432180"/>
              </p:ext>
            </p:extLst>
          </p:nvPr>
        </p:nvGraphicFramePr>
        <p:xfrm>
          <a:off x="4099720" y="533400"/>
          <a:ext cx="7633492"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307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CD8724-916A-0275-65DE-A20D876869DB}"/>
              </a:ext>
            </a:extLst>
          </p:cNvPr>
          <p:cNvSpPr>
            <a:spLocks noGrp="1"/>
          </p:cNvSpPr>
          <p:nvPr>
            <p:ph idx="1"/>
          </p:nvPr>
        </p:nvSpPr>
        <p:spPr>
          <a:xfrm>
            <a:off x="643299" y="995517"/>
            <a:ext cx="4352617" cy="4795684"/>
          </a:xfrm>
        </p:spPr>
        <p:txBody>
          <a:bodyPr>
            <a:normAutofit/>
          </a:bodyPr>
          <a:lstStyle/>
          <a:p>
            <a:r>
              <a:rPr lang="en-US" sz="1800"/>
              <a:t>Pricing for public cloud services typically follows a pay-as-you-go model, where customers only pay for the resources they use, with no upfront costs or long-term commitments. This allows customers to scale up or down their usage as needed, and only pay for what they actually use.</a:t>
            </a:r>
            <a:endParaRPr lang="en-IL" sz="1800"/>
          </a:p>
        </p:txBody>
      </p:sp>
      <p:sp useBgFill="1">
        <p:nvSpPr>
          <p:cNvPr id="12" name="Freeform: Shape 11">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17567" y="0"/>
            <a:ext cx="6871257"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DD82B-1FA6-B2CD-2477-51167429E87E}"/>
              </a:ext>
            </a:extLst>
          </p:cNvPr>
          <p:cNvSpPr>
            <a:spLocks noGrp="1"/>
          </p:cNvSpPr>
          <p:nvPr>
            <p:ph type="title"/>
          </p:nvPr>
        </p:nvSpPr>
        <p:spPr>
          <a:xfrm>
            <a:off x="6321094" y="995517"/>
            <a:ext cx="5205790" cy="4795684"/>
          </a:xfrm>
        </p:spPr>
        <p:txBody>
          <a:bodyPr>
            <a:normAutofit/>
          </a:bodyPr>
          <a:lstStyle/>
          <a:p>
            <a:r>
              <a:rPr lang="en-US" sz="5300"/>
              <a:t>Pricing</a:t>
            </a:r>
            <a:endParaRPr lang="en-IL" sz="5300"/>
          </a:p>
        </p:txBody>
      </p:sp>
    </p:spTree>
    <p:extLst>
      <p:ext uri="{BB962C8B-B14F-4D97-AF65-F5344CB8AC3E}">
        <p14:creationId xmlns:p14="http://schemas.microsoft.com/office/powerpoint/2010/main" val="264826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293F0-4A98-D83C-8921-4A6082B3A6CE}"/>
              </a:ext>
            </a:extLst>
          </p:cNvPr>
          <p:cNvSpPr>
            <a:spLocks noGrp="1"/>
          </p:cNvSpPr>
          <p:nvPr>
            <p:ph type="title"/>
          </p:nvPr>
        </p:nvSpPr>
        <p:spPr>
          <a:xfrm>
            <a:off x="1141116" y="609600"/>
            <a:ext cx="9903418" cy="1066800"/>
          </a:xfrm>
        </p:spPr>
        <p:txBody>
          <a:bodyPr/>
          <a:lstStyle/>
          <a:p>
            <a:pPr marL="0" marR="0" lvl="0" indent="-285664" defTabSz="457063" rtl="0" eaLnBrk="1" fontAlgn="auto" latinLnBrk="0" hangingPunct="1">
              <a:lnSpc>
                <a:spcPct val="107000"/>
              </a:lnSpc>
              <a:spcBef>
                <a:spcPts val="0"/>
              </a:spcBef>
              <a:spcAft>
                <a:spcPts val="800"/>
              </a:spcAft>
              <a:tabLst/>
              <a:defRPr/>
            </a:pPr>
            <a:r>
              <a:rPr kumimoji="0" lang="en-US" sz="1700" b="1" i="0" u="none" strike="noStrike" kern="1200" cap="small"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LINK MANAGEMENT (LINKING )</a:t>
            </a:r>
            <a:br>
              <a:rPr kumimoji="0" lang="en-IL" sz="11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10811B57-7143-0622-7D0A-556BFF6BE9AB}"/>
              </a:ext>
            </a:extLst>
          </p:cNvPr>
          <p:cNvSpPr>
            <a:spLocks noGrp="1"/>
          </p:cNvSpPr>
          <p:nvPr>
            <p:ph idx="1"/>
          </p:nvPr>
        </p:nvSpPr>
        <p:spPr>
          <a:xfrm>
            <a:off x="1141116" y="1066800"/>
            <a:ext cx="9903418" cy="4724401"/>
          </a:xfrm>
        </p:spPr>
        <p:txBody>
          <a:bodyPr>
            <a:normAutofit fontScale="92500"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Linking is a process of creating a pointer or reference to an existing file or directory. There are two types of links: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Arial" panose="020B0604020202020204" pitchFamily="34" charset="0"/>
              </a:rPr>
              <a:t>hard links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Arial" panose="020B0604020202020204" pitchFamily="34" charset="0"/>
              </a:rPr>
              <a:t>symbolic (soft) links.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 hard link is a link to an </a:t>
            </a:r>
            <a:r>
              <a:rPr lang="en-US" sz="2000" dirty="0" err="1">
                <a:effectLst/>
                <a:latin typeface="Calibri" panose="020F0502020204030204" pitchFamily="34" charset="0"/>
                <a:ea typeface="Calibri" panose="020F0502020204030204" pitchFamily="34" charset="0"/>
                <a:cs typeface="Arial" panose="020B0604020202020204" pitchFamily="34" charset="0"/>
              </a:rPr>
              <a:t>inode</a:t>
            </a:r>
            <a:r>
              <a:rPr lang="en-US" sz="2000" dirty="0">
                <a:effectLst/>
                <a:latin typeface="Calibri" panose="020F0502020204030204" pitchFamily="34" charset="0"/>
                <a:ea typeface="Calibri" panose="020F0502020204030204" pitchFamily="34" charset="0"/>
                <a:cs typeface="Arial" panose="020B0604020202020204" pitchFamily="34" charset="0"/>
              </a:rPr>
              <a:t>, the fundamental data structure used to store information about a file or directory on a filesystem. </a:t>
            </a:r>
            <a:r>
              <a:rPr lang="en-US" sz="2000" i="1" u="sng" dirty="0">
                <a:solidFill>
                  <a:srgbClr val="70AD47"/>
                </a:solidFill>
                <a:effectLst/>
                <a:latin typeface="Calibri" panose="020F0502020204030204" pitchFamily="34" charset="0"/>
                <a:ea typeface="Calibri" panose="020F0502020204030204" pitchFamily="34" charset="0"/>
                <a:cs typeface="Arial" panose="020B0604020202020204" pitchFamily="34" charset="0"/>
              </a:rPr>
              <a:t>Hard links create additional directory entries that point to the same </a:t>
            </a:r>
            <a:r>
              <a:rPr lang="en-US" sz="2000" i="1" u="sng" dirty="0" err="1">
                <a:solidFill>
                  <a:srgbClr val="70AD47"/>
                </a:solidFill>
                <a:effectLst/>
                <a:latin typeface="Calibri" panose="020F0502020204030204" pitchFamily="34" charset="0"/>
                <a:ea typeface="Calibri" panose="020F0502020204030204" pitchFamily="34" charset="0"/>
                <a:cs typeface="Arial" panose="020B0604020202020204" pitchFamily="34" charset="0"/>
              </a:rPr>
              <a:t>inode</a:t>
            </a:r>
            <a:r>
              <a:rPr lang="en-US" sz="2000" i="1" u="sng" dirty="0">
                <a:solidFill>
                  <a:srgbClr val="70AD47"/>
                </a:solidFill>
                <a:effectLst/>
                <a:latin typeface="Calibri" panose="020F0502020204030204" pitchFamily="34" charset="0"/>
                <a:ea typeface="Calibri" panose="020F0502020204030204" pitchFamily="34" charset="0"/>
                <a:cs typeface="Arial" panose="020B0604020202020204" pitchFamily="34" charset="0"/>
              </a:rPr>
              <a:t>, and all directory entries, including the original one, are equal.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 symbolic link (also known as a soft link)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a special type of file that acts as a pointer to another file or directory</a:t>
            </a:r>
            <a:r>
              <a:rPr lang="en-US" sz="2000" dirty="0">
                <a:effectLst/>
                <a:latin typeface="Calibri" panose="020F0502020204030204" pitchFamily="34" charset="0"/>
                <a:ea typeface="Calibri" panose="020F0502020204030204" pitchFamily="34" charset="0"/>
                <a:cs typeface="Arial" panose="020B0604020202020204" pitchFamily="34" charset="0"/>
              </a:rPr>
              <a:t>. Instead of containing data, symbolic links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contain the path to the file or directory they are linked to</a:t>
            </a:r>
            <a:r>
              <a:rPr lang="en-US" sz="2000" dirty="0">
                <a:effectLst/>
                <a:latin typeface="Calibri" panose="020F0502020204030204" pitchFamily="34" charset="0"/>
                <a:ea typeface="Calibri" panose="020F0502020204030204" pitchFamily="34" charset="0"/>
                <a:cs typeface="Arial" panose="020B0604020202020204" pitchFamily="34" charset="0"/>
              </a:rPr>
              <a:t>. When a user tries to access a symbolic link, the operating system redirects them to the target file or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Linking is useful for several reasons, such as creating multiple paths to access the same file or directory, reducing the amount of disk space used by multiple copies of the same file, and allowing system administrators to organize their directories and files more effectively.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73088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D825-5AAB-64FE-BA97-26A32FD76764}"/>
              </a:ext>
            </a:extLst>
          </p:cNvPr>
          <p:cNvSpPr>
            <a:spLocks noGrp="1"/>
          </p:cNvSpPr>
          <p:nvPr>
            <p:ph type="title"/>
          </p:nvPr>
        </p:nvSpPr>
        <p:spPr>
          <a:xfrm>
            <a:off x="1141116" y="609600"/>
            <a:ext cx="9903418" cy="914400"/>
          </a:xfrm>
        </p:spPr>
        <p:txBody>
          <a:bodyPr>
            <a:normAutofit fontScale="90000"/>
          </a:bodyPr>
          <a:lstStyle/>
          <a:p>
            <a:r>
              <a:rPr lang="en-US" dirty="0"/>
              <a:t>Linking facts </a:t>
            </a:r>
            <a:br>
              <a:rPr lang="en-US" dirty="0"/>
            </a:br>
            <a:endParaRPr lang="en-IL" dirty="0"/>
          </a:p>
        </p:txBody>
      </p:sp>
      <p:sp>
        <p:nvSpPr>
          <p:cNvPr id="3" name="Content Placeholder 2">
            <a:extLst>
              <a:ext uri="{FF2B5EF4-FFF2-40B4-BE49-F238E27FC236}">
                <a16:creationId xmlns:a16="http://schemas.microsoft.com/office/drawing/2014/main" id="{6659F665-F48B-9A36-842D-E539E3AA5534}"/>
              </a:ext>
            </a:extLst>
          </p:cNvPr>
          <p:cNvSpPr>
            <a:spLocks noGrp="1"/>
          </p:cNvSpPr>
          <p:nvPr>
            <p:ph idx="1"/>
          </p:nvPr>
        </p:nvSpPr>
        <p:spPr>
          <a:xfrm>
            <a:off x="1141116" y="1371600"/>
            <a:ext cx="9903418" cy="4419601"/>
          </a:xfrm>
        </p:spPr>
        <p:txBody>
          <a:bodyPr>
            <a:normAutofit fontScale="85000" lnSpcReduction="20000"/>
          </a:bodyPr>
          <a:lstStyle/>
          <a:p>
            <a:pPr marL="0" marR="0" algn="just">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are a few more things that can be said about link management or linking:</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Soft links can be created across different file systems or partitions, but hard links can only be created within the same file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When a hard link is created, it creates a new link to the same </a:t>
            </a:r>
            <a:r>
              <a:rPr lang="en-US" sz="2000" dirty="0" err="1">
                <a:effectLst/>
                <a:latin typeface="Calibri" panose="020F0502020204030204" pitchFamily="34" charset="0"/>
                <a:ea typeface="Calibri" panose="020F0502020204030204" pitchFamily="34" charset="0"/>
                <a:cs typeface="Arial" panose="020B0604020202020204" pitchFamily="34" charset="0"/>
              </a:rPr>
              <a:t>inode</a:t>
            </a:r>
            <a:r>
              <a:rPr lang="en-US" sz="2000" dirty="0">
                <a:effectLst/>
                <a:latin typeface="Calibri" panose="020F0502020204030204" pitchFamily="34" charset="0"/>
                <a:ea typeface="Calibri" panose="020F0502020204030204" pitchFamily="34" charset="0"/>
                <a:cs typeface="Arial" panose="020B0604020202020204" pitchFamily="34" charset="0"/>
              </a:rPr>
              <a:t>, which means that changes made to either file will be reflected in both files.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When a soft link is created, it creates a new file with a different </a:t>
            </a:r>
            <a:r>
              <a:rPr lang="en-US" sz="2000" dirty="0" err="1">
                <a:effectLst/>
                <a:latin typeface="Calibri" panose="020F0502020204030204" pitchFamily="34" charset="0"/>
                <a:ea typeface="Calibri" panose="020F0502020204030204" pitchFamily="34" charset="0"/>
                <a:cs typeface="Arial" panose="020B0604020202020204" pitchFamily="34" charset="0"/>
              </a:rPr>
              <a:t>inode</a:t>
            </a:r>
            <a:r>
              <a:rPr lang="en-US" sz="2000" dirty="0">
                <a:effectLst/>
                <a:latin typeface="Calibri" panose="020F0502020204030204" pitchFamily="34" charset="0"/>
                <a:ea typeface="Calibri" panose="020F0502020204030204" pitchFamily="34" charset="0"/>
                <a:cs typeface="Arial" panose="020B0604020202020204" pitchFamily="34" charset="0"/>
              </a:rPr>
              <a:t> that points to the original file. This means that if the original file is moved or renamed, the soft link will no longer be valid.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Symbolic links can be useful in situations where the original file or directory may not exist at the time the link is created, or when the original file may be deleted or moved frequently.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The "ln" command is used to create links in Linux, and it has a few different options and arguments that can be used to control how the links are created.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Links can be used to save disk space by creating multiple links to the same file, which allows multiple directories to share the same data without duplicating it.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When removing a file or directory that has one or more links, care should be taken to ensure that the links are removed as well, otherwise the original file or directory may still be accessible through the remaining links.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82745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E6E8C-2D1B-0921-12FA-E19C72363261}"/>
              </a:ext>
            </a:extLst>
          </p:cNvPr>
          <p:cNvSpPr>
            <a:spLocks noGrp="1"/>
          </p:cNvSpPr>
          <p:nvPr>
            <p:ph type="title"/>
          </p:nvPr>
        </p:nvSpPr>
        <p:spPr>
          <a:xfrm>
            <a:off x="1141115" y="609600"/>
            <a:ext cx="9903419" cy="1468582"/>
          </a:xfrm>
        </p:spPr>
        <p:txBody>
          <a:bodyPr vert="horz" lIns="91440" tIns="45720" rIns="91440" bIns="45720" rtlCol="0" anchor="ctr">
            <a:normAutofit/>
          </a:bodyPr>
          <a:lstStyle/>
          <a:p>
            <a:pPr marL="0" marR="0" defTabSz="457200">
              <a:lnSpc>
                <a:spcPct val="90000"/>
              </a:lnSpc>
              <a:spcAft>
                <a:spcPts val="800"/>
              </a:spcAft>
            </a:pPr>
            <a:r>
              <a:rPr lang="en-US" sz="15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 </a:t>
            </a:r>
            <a:br>
              <a:rPr lang="en-US" sz="15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r>
              <a:rPr lang="en-US" sz="1500" b="1"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Soft And Hard Link</a:t>
            </a:r>
            <a:br>
              <a:rPr lang="en-US" sz="15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r>
              <a:rPr lang="en-US" sz="15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In Linux, a link is a way to connect one file or directory to another. There are two types of links: </a:t>
            </a:r>
            <a:br>
              <a:rPr lang="en-US" sz="15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br>
              <a:rPr lang="en-US" sz="15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endParaRPr lang="en-US" sz="15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graphicFrame>
        <p:nvGraphicFramePr>
          <p:cNvPr id="7" name="Text Placeholder 4">
            <a:extLst>
              <a:ext uri="{FF2B5EF4-FFF2-40B4-BE49-F238E27FC236}">
                <a16:creationId xmlns:a16="http://schemas.microsoft.com/office/drawing/2014/main" id="{DD70EEBF-C9B9-0BE2-127E-47C0FC4288AE}"/>
              </a:ext>
            </a:extLst>
          </p:cNvPr>
          <p:cNvGraphicFramePr/>
          <p:nvPr>
            <p:extLst>
              <p:ext uri="{D42A27DB-BD31-4B8C-83A1-F6EECF244321}">
                <p14:modId xmlns:p14="http://schemas.microsoft.com/office/powerpoint/2010/main" val="2373129597"/>
              </p:ext>
            </p:extLst>
          </p:nvPr>
        </p:nvGraphicFramePr>
        <p:xfrm>
          <a:off x="1141115" y="2286000"/>
          <a:ext cx="9903421"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24DF-9034-D5C1-13D4-E7606A6AA7CF}"/>
              </a:ext>
            </a:extLst>
          </p:cNvPr>
          <p:cNvSpPr>
            <a:spLocks noGrp="1"/>
          </p:cNvSpPr>
          <p:nvPr>
            <p:ph type="title"/>
          </p:nvPr>
        </p:nvSpPr>
        <p:spPr>
          <a:xfrm>
            <a:off x="1141116" y="609600"/>
            <a:ext cx="9903418" cy="838200"/>
          </a:xfrm>
        </p:spPr>
        <p:txBody>
          <a:bodyPr>
            <a:normAutofit fontScale="90000"/>
          </a:bodyPr>
          <a:lstStyle/>
          <a:p>
            <a:pPr marL="0" marR="0" lvl="0" indent="-285664" defTabSz="457063" rtl="0" eaLnBrk="1" fontAlgn="auto" latinLnBrk="0" hangingPunct="1">
              <a:lnSpc>
                <a:spcPct val="107000"/>
              </a:lnSpc>
              <a:spcBef>
                <a:spcPts val="0"/>
              </a:spcBef>
              <a:spcAft>
                <a:spcPts val="800"/>
              </a:spcAft>
              <a:tabLst/>
              <a:defRPr/>
            </a:pPr>
            <a:br>
              <a:rPr kumimoji="0" lang="en-US" sz="40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r>
              <a:rPr kumimoji="0" lang="en-US" sz="40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A soft link</a:t>
            </a:r>
            <a:br>
              <a:rPr kumimoji="0" lang="en-IL" sz="15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6E06D3B2-E000-8410-A3D9-4763CC48C9F4}"/>
              </a:ext>
            </a:extLst>
          </p:cNvPr>
          <p:cNvSpPr>
            <a:spLocks noGrp="1"/>
          </p:cNvSpPr>
          <p:nvPr>
            <p:ph idx="1"/>
          </p:nvPr>
        </p:nvSpPr>
        <p:spPr>
          <a:xfrm>
            <a:off x="1141116" y="1295400"/>
            <a:ext cx="9903418" cy="44958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is a special type of file that points to another file or directory. It contains a path to the original file or directory and is typically represented by an arrow symbol. When you access a soft link, it redirects you to the original file or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create a soft link, you can use the ln -s command followed by the path of the original file or directory and the name of the link. For example, the following command creates a soft link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mylink</a:t>
            </a:r>
            <a:r>
              <a:rPr lang="en-US" sz="2000" dirty="0">
                <a:effectLst/>
                <a:latin typeface="Calibri" panose="020F0502020204030204" pitchFamily="34" charset="0"/>
                <a:ea typeface="Calibri" panose="020F0502020204030204" pitchFamily="34" charset="0"/>
                <a:cs typeface="Arial" panose="020B0604020202020204" pitchFamily="34" charset="0"/>
              </a:rPr>
              <a:t> that points to a file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myfile</a:t>
            </a:r>
            <a:r>
              <a:rPr lang="en-US" sz="2000" dirty="0">
                <a:effectLst/>
                <a:latin typeface="Calibri" panose="020F0502020204030204" pitchFamily="34" charset="0"/>
                <a:ea typeface="Calibri" panose="020F0502020204030204" pitchFamily="34" charset="0"/>
                <a:cs typeface="Arial" panose="020B0604020202020204" pitchFamily="34" charset="0"/>
              </a:rPr>
              <a:t> in the current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ln -s ./</a:t>
            </a: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myfile</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mylink</a:t>
            </a:r>
            <a:endParaRPr lang="en-IL"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0361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1904-254F-D861-8BC9-0CA87858FAAB}"/>
              </a:ext>
            </a:extLst>
          </p:cNvPr>
          <p:cNvSpPr>
            <a:spLocks noGrp="1"/>
          </p:cNvSpPr>
          <p:nvPr>
            <p:ph type="title"/>
          </p:nvPr>
        </p:nvSpPr>
        <p:spPr>
          <a:xfrm>
            <a:off x="1141116" y="609600"/>
            <a:ext cx="9903418" cy="1219200"/>
          </a:xfrm>
        </p:spPr>
        <p:txBody>
          <a:bodyPr/>
          <a:lstStyle/>
          <a:p>
            <a:r>
              <a:rPr lang="en-US" dirty="0"/>
              <a:t>A hard link, </a:t>
            </a:r>
            <a:br>
              <a:rPr lang="en-US" dirty="0"/>
            </a:br>
            <a:endParaRPr lang="en-IL" dirty="0"/>
          </a:p>
        </p:txBody>
      </p:sp>
      <p:sp>
        <p:nvSpPr>
          <p:cNvPr id="3" name="Content Placeholder 2">
            <a:extLst>
              <a:ext uri="{FF2B5EF4-FFF2-40B4-BE49-F238E27FC236}">
                <a16:creationId xmlns:a16="http://schemas.microsoft.com/office/drawing/2014/main" id="{82282DAE-DE37-E22D-E548-54DFB2226236}"/>
              </a:ext>
            </a:extLst>
          </p:cNvPr>
          <p:cNvSpPr>
            <a:spLocks noGrp="1"/>
          </p:cNvSpPr>
          <p:nvPr>
            <p:ph idx="1"/>
          </p:nvPr>
        </p:nvSpPr>
        <p:spPr>
          <a:xfrm>
            <a:off x="1141116" y="1371600"/>
            <a:ext cx="9903418" cy="44196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on the other hand, is a direct reference to the file or directory itself. Unlike a soft link, it does not contain a path to the original file or directory. Instead, it is simply another name for the same file or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create a hard link, you can use the ln command followed by the path of the original file or directory and the name of the link. For example, the following command creates a hard link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mylink</a:t>
            </a:r>
            <a:r>
              <a:rPr lang="en-US" sz="2000" dirty="0">
                <a:effectLst/>
                <a:latin typeface="Calibri" panose="020F0502020204030204" pitchFamily="34" charset="0"/>
                <a:ea typeface="Calibri" panose="020F0502020204030204" pitchFamily="34" charset="0"/>
                <a:cs typeface="Arial" panose="020B0604020202020204" pitchFamily="34" charset="0"/>
              </a:rPr>
              <a:t> that points to a file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myfile</a:t>
            </a:r>
            <a:r>
              <a:rPr lang="en-US" sz="2000" dirty="0">
                <a:effectLst/>
                <a:latin typeface="Calibri" panose="020F0502020204030204" pitchFamily="34" charset="0"/>
                <a:ea typeface="Calibri" panose="020F0502020204030204" pitchFamily="34" charset="0"/>
                <a:cs typeface="Arial" panose="020B0604020202020204" pitchFamily="34" charset="0"/>
              </a:rPr>
              <a:t> in the current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ln ./</a:t>
            </a: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myfile</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mylink</a:t>
            </a:r>
            <a:endParaRPr lang="en-IL"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Note that hard links can only be created for files, not directories. Additionally, deleting the original file or directory does not affect the hard link, as the link still points to the same underlying file or directory. However, deleting a soft link will break the connection to the original file or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39523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54F2-CD7A-A54E-56C1-2443641AD660}"/>
              </a:ext>
            </a:extLst>
          </p:cNvPr>
          <p:cNvSpPr>
            <a:spLocks noGrp="1"/>
          </p:cNvSpPr>
          <p:nvPr>
            <p:ph type="title"/>
          </p:nvPr>
        </p:nvSpPr>
        <p:spPr>
          <a:xfrm>
            <a:off x="1141116" y="609600"/>
            <a:ext cx="9903418" cy="1066800"/>
          </a:xfrm>
        </p:spPr>
        <p:txBody>
          <a:bodyPr/>
          <a:lstStyle/>
          <a:p>
            <a:r>
              <a:rPr lang="en-US" dirty="0"/>
              <a:t>Creating a Soft/Hard link </a:t>
            </a:r>
            <a:br>
              <a:rPr lang="en-US" dirty="0"/>
            </a:br>
            <a:endParaRPr lang="en-IL" dirty="0"/>
          </a:p>
        </p:txBody>
      </p:sp>
      <p:sp>
        <p:nvSpPr>
          <p:cNvPr id="3" name="Content Placeholder 2">
            <a:extLst>
              <a:ext uri="{FF2B5EF4-FFF2-40B4-BE49-F238E27FC236}">
                <a16:creationId xmlns:a16="http://schemas.microsoft.com/office/drawing/2014/main" id="{7F55932A-CDFE-D86E-4DFD-E99BD81053F7}"/>
              </a:ext>
            </a:extLst>
          </p:cNvPr>
          <p:cNvSpPr>
            <a:spLocks noGrp="1"/>
          </p:cNvSpPr>
          <p:nvPr>
            <p:ph idx="1"/>
          </p:nvPr>
        </p:nvSpPr>
        <p:spPr>
          <a:xfrm>
            <a:off x="1141116" y="1371600"/>
            <a:ext cx="9903418" cy="4419601"/>
          </a:xfrm>
        </p:spPr>
        <p:txBody>
          <a:bodyPr>
            <a:normAutofit fontScale="92500"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When creating a hard link or soft link, you need to specify which type of link you want to create using the appropriate command syntax.</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create a hard link, you can use the ln command followed by the path of the file you want to link and the path and name of the link you want to create. For 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ln /path/to/original/file /path/to/link</a:t>
            </a:r>
            <a:endParaRPr lang="en-IL"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create a soft link, also known as a symbolic link, you can use the ln command with the -s option followed by the path of the file you want to link and the path and name of the link you want to create. For 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ln -s /path/to/original/file /path/to/link</a:t>
            </a:r>
            <a:endParaRPr lang="en-IL" sz="19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So, you need to specify the -s option when creating a soft link to differentiate it from a hard link.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6539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B3064-4431-DC79-1606-2E1426081789}"/>
              </a:ext>
            </a:extLst>
          </p:cNvPr>
          <p:cNvSpPr>
            <a:spLocks noGrp="1"/>
          </p:cNvSpPr>
          <p:nvPr>
            <p:ph type="title"/>
          </p:nvPr>
        </p:nvSpPr>
        <p:spPr>
          <a:xfrm>
            <a:off x="1750556" y="4363271"/>
            <a:ext cx="8673962" cy="1066801"/>
          </a:xfrm>
        </p:spPr>
        <p:txBody>
          <a:bodyPr vert="horz" lIns="91440" tIns="45720" rIns="91440" bIns="45720" rtlCol="0" anchor="b">
            <a:normAutofit/>
          </a:bodyPr>
          <a:lstStyle/>
          <a:p>
            <a:pPr marL="0" marR="0" algn="ctr" defTabSz="457200">
              <a:lnSpc>
                <a:spcPct val="90000"/>
              </a:lnSpc>
              <a:spcAft>
                <a:spcPts val="800"/>
              </a:spcAft>
            </a:pPr>
            <a:r>
              <a:rPr lang="en-US" sz="3000" dirty="0">
                <a:effectLst>
                  <a:glow rad="38100">
                    <a:schemeClr val="bg1">
                      <a:lumMod val="65000"/>
                      <a:lumOff val="35000"/>
                      <a:alpha val="50000"/>
                    </a:schemeClr>
                  </a:glow>
                  <a:outerShdw blurRad="28575" dist="31750" dir="13200000" algn="tl" rotWithShape="0">
                    <a:srgbClr val="000000">
                      <a:alpha val="25000"/>
                    </a:srgbClr>
                  </a:outerShdw>
                </a:effectLst>
              </a:rPr>
              <a:t>IMPORTANT FACT FROM YANIV LESSON 02/20 </a:t>
            </a:r>
            <a:br>
              <a:rPr lang="en-US" sz="300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30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6" name="Picture 5" descr="Pencil and answer-sheet">
            <a:extLst>
              <a:ext uri="{FF2B5EF4-FFF2-40B4-BE49-F238E27FC236}">
                <a16:creationId xmlns:a16="http://schemas.microsoft.com/office/drawing/2014/main" id="{958C893B-1D72-2547-6D60-CD05A9731A00}"/>
              </a:ext>
            </a:extLst>
          </p:cNvPr>
          <p:cNvPicPr>
            <a:picLocks noChangeAspect="1"/>
          </p:cNvPicPr>
          <p:nvPr/>
        </p:nvPicPr>
        <p:blipFill rotWithShape="1">
          <a:blip r:embed="rId3"/>
          <a:srcRect t="18532" b="19682"/>
          <a:stretch/>
        </p:blipFill>
        <p:spPr>
          <a:xfrm>
            <a:off x="20" y="10"/>
            <a:ext cx="12188805" cy="4273816"/>
          </a:xfrm>
          <a:prstGeom prst="rect">
            <a:avLst/>
          </a:prstGeom>
        </p:spPr>
      </p:pic>
    </p:spTree>
    <p:extLst>
      <p:ext uri="{BB962C8B-B14F-4D97-AF65-F5344CB8AC3E}">
        <p14:creationId xmlns:p14="http://schemas.microsoft.com/office/powerpoint/2010/main" val="21818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0DB3-69A9-447B-3855-0421AB05CE12}"/>
              </a:ext>
            </a:extLst>
          </p:cNvPr>
          <p:cNvSpPr>
            <a:spLocks noGrp="1"/>
          </p:cNvSpPr>
          <p:nvPr>
            <p:ph type="title"/>
          </p:nvPr>
        </p:nvSpPr>
        <p:spPr>
          <a:xfrm>
            <a:off x="1141116" y="609600"/>
            <a:ext cx="9903418" cy="1600200"/>
          </a:xfrm>
        </p:spPr>
        <p:txBody>
          <a:bodyPr/>
          <a:lstStyle/>
          <a:p>
            <a:pPr algn="ctr"/>
            <a:r>
              <a:rPr lang="en-US" dirty="0"/>
              <a:t>The case of </a:t>
            </a:r>
            <a:r>
              <a:rPr lang="en-US" sz="4000" b="1" dirty="0"/>
              <a:t>“.” “..”</a:t>
            </a:r>
            <a:br>
              <a:rPr lang="en-US" dirty="0"/>
            </a:br>
            <a:endParaRPr lang="en-IL" dirty="0"/>
          </a:p>
        </p:txBody>
      </p:sp>
      <p:sp>
        <p:nvSpPr>
          <p:cNvPr id="3" name="Content Placeholder 2">
            <a:extLst>
              <a:ext uri="{FF2B5EF4-FFF2-40B4-BE49-F238E27FC236}">
                <a16:creationId xmlns:a16="http://schemas.microsoft.com/office/drawing/2014/main" id="{18056BAA-8823-044C-327B-F8201A1A78DF}"/>
              </a:ext>
            </a:extLst>
          </p:cNvPr>
          <p:cNvSpPr>
            <a:spLocks noGrp="1"/>
          </p:cNvSpPr>
          <p:nvPr>
            <p:ph idx="1"/>
          </p:nvPr>
        </p:nvSpPr>
        <p:spPr>
          <a:xfrm>
            <a:off x="1141116" y="2133600"/>
            <a:ext cx="9903418" cy="36576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user asked to prove that </a:t>
            </a:r>
            <a:r>
              <a:rPr lang="en-US" sz="3200" b="1"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and </a:t>
            </a:r>
            <a:r>
              <a:rPr lang="en-US" sz="3600" b="1"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are actually hard links.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600" b="1" dirty="0">
                <a:effectLst/>
                <a:latin typeface="Calibri" panose="020F0502020204030204" pitchFamily="34" charset="0"/>
                <a:ea typeface="Calibri" panose="020F0502020204030204" pitchFamily="34" charset="0"/>
                <a:cs typeface="Arial" panose="020B0604020202020204" pitchFamily="34" charset="0"/>
              </a:rPr>
              <a: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refers to the current directory</a:t>
            </a:r>
            <a:r>
              <a:rPr lang="en-US" sz="2000" dirty="0">
                <a:effectLst/>
                <a:latin typeface="Calibri" panose="020F0502020204030204" pitchFamily="34" charset="0"/>
                <a:ea typeface="Calibri" panose="020F0502020204030204" pitchFamily="34" charset="0"/>
                <a:cs typeface="Arial" panose="020B0604020202020204" pitchFamily="34" charset="0"/>
              </a:rPr>
              <a:t>, and </a:t>
            </a:r>
            <a:r>
              <a:rPr lang="en-US" sz="3600" b="1" dirty="0">
                <a:effectLst/>
                <a:latin typeface="Calibri" panose="020F0502020204030204" pitchFamily="34" charset="0"/>
                <a:ea typeface="Calibri" panose="020F0502020204030204" pitchFamily="34" charset="0"/>
                <a:cs typeface="Arial" panose="020B0604020202020204" pitchFamily="34" charset="0"/>
              </a:rPr>
              <a:t>".."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refers to the parent directory. </a:t>
            </a:r>
            <a:r>
              <a:rPr lang="en-US" sz="2000" dirty="0">
                <a:effectLst/>
                <a:latin typeface="Calibri" panose="020F0502020204030204" pitchFamily="34" charset="0"/>
                <a:ea typeface="Calibri" panose="020F0502020204030204" pitchFamily="34" charset="0"/>
                <a:cs typeface="Arial" panose="020B0604020202020204" pitchFamily="34" charset="0"/>
              </a:rPr>
              <a:t>They are always present in a directory, and they allow for easier navigation through the file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prove that they are hard links, </a:t>
            </a:r>
            <a:r>
              <a:rPr lang="en-US" sz="2800" b="1" dirty="0">
                <a:effectLst/>
                <a:latin typeface="Calibri" panose="020F0502020204030204" pitchFamily="34" charset="0"/>
                <a:ea typeface="Calibri" panose="020F0502020204030204" pitchFamily="34" charset="0"/>
                <a:cs typeface="Arial" panose="020B0604020202020204" pitchFamily="34" charset="0"/>
              </a:rPr>
              <a:t>one can use the "ls -li" command</a:t>
            </a:r>
            <a:r>
              <a:rPr lang="en-US" sz="2000" dirty="0">
                <a:effectLst/>
                <a:latin typeface="Calibri" panose="020F0502020204030204" pitchFamily="34" charset="0"/>
                <a:ea typeface="Calibri" panose="020F0502020204030204" pitchFamily="34" charset="0"/>
                <a:cs typeface="Arial" panose="020B0604020202020204" pitchFamily="34" charset="0"/>
              </a:rPr>
              <a:t>, which </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shows the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inode</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number</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of a file or directory. In Unix-like systems, every file and directory has a unique </a:t>
            </a:r>
            <a:r>
              <a:rPr lang="en-US" sz="2000" dirty="0" err="1">
                <a:effectLst/>
                <a:latin typeface="Calibri" panose="020F0502020204030204" pitchFamily="34" charset="0"/>
                <a:ea typeface="Calibri" panose="020F0502020204030204" pitchFamily="34" charset="0"/>
                <a:cs typeface="Arial" panose="020B0604020202020204" pitchFamily="34" charset="0"/>
              </a:rPr>
              <a:t>inode</a:t>
            </a:r>
            <a:r>
              <a:rPr lang="en-US" sz="2000" dirty="0">
                <a:effectLst/>
                <a:latin typeface="Calibri" panose="020F0502020204030204" pitchFamily="34" charset="0"/>
                <a:ea typeface="Calibri" panose="020F0502020204030204" pitchFamily="34" charset="0"/>
                <a:cs typeface="Arial" panose="020B0604020202020204" pitchFamily="34" charset="0"/>
              </a:rPr>
              <a:t> number</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If two files or directories have the same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inode</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number, they are hard links to the same data.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73892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E963-9FD5-952A-0F33-04F270DB02A5}"/>
              </a:ext>
            </a:extLst>
          </p:cNvPr>
          <p:cNvSpPr>
            <a:spLocks noGrp="1"/>
          </p:cNvSpPr>
          <p:nvPr>
            <p:ph type="title"/>
          </p:nvPr>
        </p:nvSpPr>
        <p:spPr>
          <a:xfrm>
            <a:off x="1141116" y="609600"/>
            <a:ext cx="9903418" cy="990600"/>
          </a:xfrm>
        </p:spPr>
        <p:txBody>
          <a:bodyPr>
            <a:normAutofit fontScale="90000"/>
          </a:bodyPr>
          <a:lstStyle/>
          <a:p>
            <a:r>
              <a:rPr lang="en-US" dirty="0"/>
              <a:t>Demonstration process</a:t>
            </a:r>
            <a:br>
              <a:rPr lang="en-US" dirty="0"/>
            </a:br>
            <a:endParaRPr lang="en-IL" dirty="0"/>
          </a:p>
        </p:txBody>
      </p:sp>
      <p:sp>
        <p:nvSpPr>
          <p:cNvPr id="3" name="Content Placeholder 2">
            <a:extLst>
              <a:ext uri="{FF2B5EF4-FFF2-40B4-BE49-F238E27FC236}">
                <a16:creationId xmlns:a16="http://schemas.microsoft.com/office/drawing/2014/main" id="{E4556C1E-111F-9302-CDBA-AFEDE44DA8DD}"/>
              </a:ext>
            </a:extLst>
          </p:cNvPr>
          <p:cNvSpPr>
            <a:spLocks noGrp="1"/>
          </p:cNvSpPr>
          <p:nvPr>
            <p:ph idx="1"/>
          </p:nvPr>
        </p:nvSpPr>
        <p:spPr>
          <a:xfrm>
            <a:off x="1141116" y="1371600"/>
            <a:ext cx="9903418" cy="4419601"/>
          </a:xfrm>
        </p:spPr>
        <p:txBody>
          <a:bodyPr>
            <a:normAutofit fontScale="55000" lnSpcReduction="20000"/>
          </a:bodyPr>
          <a:lstStyle/>
          <a:p>
            <a:pPr marL="0" marR="0" indent="0">
              <a:lnSpc>
                <a:spcPct val="107000"/>
              </a:lnSpc>
              <a:spcBef>
                <a:spcPts val="0"/>
              </a:spcBef>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process of demonstrating that </a:t>
            </a:r>
            <a:r>
              <a:rPr lang="en-IL" sz="4000" b="1"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and </a:t>
            </a:r>
            <a:r>
              <a:rPr lang="en-IL" sz="4000" b="1" dirty="0">
                <a:effectLst/>
                <a:latin typeface="Calibri" panose="020F0502020204030204" pitchFamily="34" charset="0"/>
                <a:ea typeface="Calibri" panose="020F0502020204030204" pitchFamily="34" charset="0"/>
                <a:cs typeface="Arial" panose="020B0604020202020204" pitchFamily="34" charset="0"/>
              </a:rPr>
              <a:t>".."</a:t>
            </a:r>
            <a:r>
              <a:rPr lang="en-IL" sz="2000" dirty="0">
                <a:effectLst/>
                <a:latin typeface="Calibri" panose="020F0502020204030204" pitchFamily="34" charset="0"/>
                <a:ea typeface="Calibri" panose="020F0502020204030204" pitchFamily="34" charset="0"/>
                <a:cs typeface="Arial" panose="020B0604020202020204" pitchFamily="34" charset="0"/>
              </a:rPr>
              <a:t> are hard links using screenshots.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First, open a terminal and navigate to a directory where you have some subdirectories. In this example, I'm using the following directory structure: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/home/user </a:t>
            </a:r>
            <a:r>
              <a:rPr lang="en-IL" sz="2000" b="1" dirty="0">
                <a:solidFill>
                  <a:srgbClr val="FF0000"/>
                </a:solidFill>
                <a:effectLst/>
                <a:latin typeface="Arial" panose="020B0604020202020204" pitchFamily="34" charset="0"/>
                <a:ea typeface="Calibri" panose="020F0502020204030204" pitchFamily="34" charset="0"/>
                <a:cs typeface="Arial" panose="020B0604020202020204" pitchFamily="34" charset="0"/>
              </a:rPr>
              <a:t>├</a:t>
            </a:r>
            <a:r>
              <a:rPr lang="en-IL"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Documents └── Pictures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Navigate to the Documents directory by running:</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cd Documents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Next, run the following command to list the contents of the directory: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ls -</a:t>
            </a:r>
            <a:r>
              <a:rPr lang="en-IL" sz="36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lia</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will show you the directory contents, including the</a:t>
            </a:r>
            <a:r>
              <a:rPr lang="en-IL" sz="3200" b="1" dirty="0">
                <a:effectLst/>
                <a:latin typeface="Calibri" panose="020F0502020204030204" pitchFamily="34" charset="0"/>
                <a:ea typeface="Calibri" panose="020F0502020204030204" pitchFamily="34" charset="0"/>
                <a:cs typeface="Arial" panose="020B0604020202020204" pitchFamily="34" charset="0"/>
              </a:rPr>
              <a:t> "."</a:t>
            </a:r>
            <a:r>
              <a:rPr lang="en-IL" sz="32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and </a:t>
            </a:r>
            <a:r>
              <a:rPr lang="en-IL" sz="3600" b="1" dirty="0">
                <a:effectLst/>
                <a:latin typeface="Calibri" panose="020F0502020204030204" pitchFamily="34" charset="0"/>
                <a:ea typeface="Calibri" panose="020F0502020204030204" pitchFamily="34" charset="0"/>
                <a:cs typeface="Arial" panose="020B0604020202020204" pitchFamily="34" charset="0"/>
              </a:rPr>
              <a:t>".."</a:t>
            </a:r>
            <a:r>
              <a:rPr lang="en-IL" sz="2000" dirty="0">
                <a:effectLst/>
                <a:latin typeface="Calibri" panose="020F0502020204030204" pitchFamily="34" charset="0"/>
                <a:ea typeface="Calibri" panose="020F0502020204030204" pitchFamily="34" charset="0"/>
                <a:cs typeface="Arial" panose="020B0604020202020204" pitchFamily="34" charset="0"/>
              </a:rPr>
              <a:t> entries. </a:t>
            </a:r>
            <a:r>
              <a:rPr lang="en-IL"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a:t>
            </a:r>
            <a:r>
              <a:rPr lang="en-IL" sz="36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a:t>
            </a:r>
            <a:r>
              <a:rPr lang="en-IL"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IL" sz="3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option displays </a:t>
            </a: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a:t>
            </a:r>
            <a:r>
              <a:rPr lang="en-IL"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inode</a:t>
            </a:r>
            <a:r>
              <a:rPr lang="en-IL"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number for each file, which is important for identifying hard links.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Here's an example of what the output might look like: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total 0</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253758 </a:t>
            </a:r>
            <a:r>
              <a:rPr lang="en-IL" sz="2000" dirty="0" err="1">
                <a:effectLst/>
                <a:latin typeface="Calibri" panose="020F0502020204030204" pitchFamily="34" charset="0"/>
                <a:ea typeface="Calibri" panose="020F0502020204030204" pitchFamily="34" charset="0"/>
                <a:cs typeface="Arial" panose="020B0604020202020204" pitchFamily="34" charset="0"/>
              </a:rPr>
              <a:t>drwxr</a:t>
            </a:r>
            <a:r>
              <a:rPr lang="en-IL" sz="2000" dirty="0">
                <a:effectLst/>
                <a:latin typeface="Calibri" panose="020F0502020204030204" pitchFamily="34" charset="0"/>
                <a:ea typeface="Calibri" panose="020F0502020204030204" pitchFamily="34" charset="0"/>
                <a:cs typeface="Arial" panose="020B0604020202020204" pitchFamily="34" charset="0"/>
              </a:rPr>
              <a:t>-</a:t>
            </a:r>
            <a:r>
              <a:rPr lang="en-IL" sz="2000" dirty="0" err="1">
                <a:effectLst/>
                <a:latin typeface="Calibri" panose="020F0502020204030204" pitchFamily="34" charset="0"/>
                <a:ea typeface="Calibri" panose="020F0502020204030204" pitchFamily="34" charset="0"/>
                <a:cs typeface="Arial" panose="020B0604020202020204" pitchFamily="34" charset="0"/>
              </a:rPr>
              <a:t>xr</a:t>
            </a:r>
            <a:r>
              <a:rPr lang="en-IL" sz="2000" dirty="0">
                <a:effectLst/>
                <a:latin typeface="Calibri" panose="020F0502020204030204" pitchFamily="34" charset="0"/>
                <a:ea typeface="Calibri" panose="020F0502020204030204" pitchFamily="34" charset="0"/>
                <a:cs typeface="Arial" panose="020B0604020202020204" pitchFamily="34" charset="0"/>
              </a:rPr>
              <a:t>-x 2 user </a:t>
            </a:r>
            <a:r>
              <a:rPr lang="en-IL" sz="2000" dirty="0" err="1">
                <a:effectLst/>
                <a:latin typeface="Calibri" panose="020F0502020204030204" pitchFamily="34" charset="0"/>
                <a:ea typeface="Calibri" panose="020F0502020204030204" pitchFamily="34" charset="0"/>
                <a:cs typeface="Arial" panose="020B0604020202020204" pitchFamily="34" charset="0"/>
              </a:rPr>
              <a:t>user</a:t>
            </a:r>
            <a:r>
              <a:rPr lang="en-IL" sz="2000" dirty="0">
                <a:effectLst/>
                <a:latin typeface="Calibri" panose="020F0502020204030204" pitchFamily="34" charset="0"/>
                <a:ea typeface="Calibri" panose="020F0502020204030204" pitchFamily="34" charset="0"/>
                <a:cs typeface="Arial" panose="020B0604020202020204" pitchFamily="34" charset="0"/>
              </a:rPr>
              <a:t> 40 Feb 19 14:48 </a:t>
            </a:r>
            <a:r>
              <a:rPr lang="en-IL"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252310 </a:t>
            </a:r>
            <a:r>
              <a:rPr lang="en-IL" sz="2000" dirty="0" err="1">
                <a:effectLst/>
                <a:latin typeface="Calibri" panose="020F0502020204030204" pitchFamily="34" charset="0"/>
                <a:ea typeface="Calibri" panose="020F0502020204030204" pitchFamily="34" charset="0"/>
                <a:cs typeface="Arial" panose="020B0604020202020204" pitchFamily="34" charset="0"/>
              </a:rPr>
              <a:t>drwxr</a:t>
            </a:r>
            <a:r>
              <a:rPr lang="en-IL" sz="2000" dirty="0">
                <a:effectLst/>
                <a:latin typeface="Calibri" panose="020F0502020204030204" pitchFamily="34" charset="0"/>
                <a:ea typeface="Calibri" panose="020F0502020204030204" pitchFamily="34" charset="0"/>
                <a:cs typeface="Arial" panose="020B0604020202020204" pitchFamily="34" charset="0"/>
              </a:rPr>
              <a:t>-</a:t>
            </a:r>
            <a:r>
              <a:rPr lang="en-IL" sz="2000" dirty="0" err="1">
                <a:effectLst/>
                <a:latin typeface="Calibri" panose="020F0502020204030204" pitchFamily="34" charset="0"/>
                <a:ea typeface="Calibri" panose="020F0502020204030204" pitchFamily="34" charset="0"/>
                <a:cs typeface="Arial" panose="020B0604020202020204" pitchFamily="34" charset="0"/>
              </a:rPr>
              <a:t>xr</a:t>
            </a:r>
            <a:r>
              <a:rPr lang="en-IL" sz="2000" dirty="0">
                <a:effectLst/>
                <a:latin typeface="Calibri" panose="020F0502020204030204" pitchFamily="34" charset="0"/>
                <a:ea typeface="Calibri" panose="020F0502020204030204" pitchFamily="34" charset="0"/>
                <a:cs typeface="Arial" panose="020B0604020202020204" pitchFamily="34" charset="0"/>
              </a:rPr>
              <a:t>-x 3 user </a:t>
            </a:r>
            <a:r>
              <a:rPr lang="en-IL" sz="2000" dirty="0" err="1">
                <a:effectLst/>
                <a:latin typeface="Calibri" panose="020F0502020204030204" pitchFamily="34" charset="0"/>
                <a:ea typeface="Calibri" panose="020F0502020204030204" pitchFamily="34" charset="0"/>
                <a:cs typeface="Arial" panose="020B0604020202020204" pitchFamily="34" charset="0"/>
              </a:rPr>
              <a:t>user</a:t>
            </a:r>
            <a:r>
              <a:rPr lang="en-IL" sz="2000" dirty="0">
                <a:effectLst/>
                <a:latin typeface="Calibri" panose="020F0502020204030204" pitchFamily="34" charset="0"/>
                <a:ea typeface="Calibri" panose="020F0502020204030204" pitchFamily="34" charset="0"/>
                <a:cs typeface="Arial" panose="020B0604020202020204" pitchFamily="34" charset="0"/>
              </a:rPr>
              <a:t> 60 Feb 19 14:48</a:t>
            </a:r>
            <a:r>
              <a:rPr lang="en-IL" sz="4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4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As you can see, the </a:t>
            </a:r>
            <a:r>
              <a:rPr lang="en-IL" sz="2000" dirty="0" err="1">
                <a:effectLst/>
                <a:latin typeface="Calibri" panose="020F0502020204030204" pitchFamily="34" charset="0"/>
                <a:ea typeface="Calibri" panose="020F0502020204030204" pitchFamily="34" charset="0"/>
                <a:cs typeface="Arial" panose="020B0604020202020204" pitchFamily="34" charset="0"/>
              </a:rPr>
              <a:t>inode</a:t>
            </a:r>
            <a:r>
              <a:rPr lang="en-IL" sz="2000" dirty="0">
                <a:effectLst/>
                <a:latin typeface="Calibri" panose="020F0502020204030204" pitchFamily="34" charset="0"/>
                <a:ea typeface="Calibri" panose="020F0502020204030204" pitchFamily="34" charset="0"/>
                <a:cs typeface="Arial" panose="020B0604020202020204" pitchFamily="34" charset="0"/>
              </a:rPr>
              <a:t> numbers for "." and ".." are different (253758 and 252310, respectively). This indicates that they are not hard links.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62224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4D46-00BC-C705-7910-EA7FA1E88CA4}"/>
              </a:ext>
            </a:extLst>
          </p:cNvPr>
          <p:cNvSpPr>
            <a:spLocks noGrp="1"/>
          </p:cNvSpPr>
          <p:nvPr>
            <p:ph type="title"/>
          </p:nvPr>
        </p:nvSpPr>
        <p:spPr>
          <a:xfrm>
            <a:off x="1141116" y="609600"/>
            <a:ext cx="9903418" cy="457200"/>
          </a:xfrm>
        </p:spPr>
        <p:txBody>
          <a:bodyPr>
            <a:normAutofit fontScale="90000"/>
          </a:bodyPr>
          <a:lstStyle/>
          <a:p>
            <a:r>
              <a:rPr lang="en-US" dirty="0"/>
              <a:t>…..&gt;</a:t>
            </a:r>
            <a:endParaRPr lang="en-IL" dirty="0"/>
          </a:p>
        </p:txBody>
      </p:sp>
      <p:sp>
        <p:nvSpPr>
          <p:cNvPr id="3" name="Content Placeholder 2">
            <a:extLst>
              <a:ext uri="{FF2B5EF4-FFF2-40B4-BE49-F238E27FC236}">
                <a16:creationId xmlns:a16="http://schemas.microsoft.com/office/drawing/2014/main" id="{7C7390B8-FA58-E160-D1A6-05245DF2934E}"/>
              </a:ext>
            </a:extLst>
          </p:cNvPr>
          <p:cNvSpPr>
            <a:spLocks noGrp="1"/>
          </p:cNvSpPr>
          <p:nvPr>
            <p:ph idx="1"/>
          </p:nvPr>
        </p:nvSpPr>
        <p:spPr>
          <a:xfrm>
            <a:off x="1141116" y="1143000"/>
            <a:ext cx="9903418" cy="4648201"/>
          </a:xfrm>
        </p:spPr>
        <p:txBody>
          <a:bodyPr>
            <a:normAutofit fontScale="70000" lnSpcReduction="20000"/>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Now, let's create a hard link for the current directory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ln -v Documents </a:t>
            </a:r>
            <a:r>
              <a:rPr lang="en-IL"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Documents_link</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command creates a hard link to the "Documents" directory with the name "</a:t>
            </a:r>
            <a:r>
              <a:rPr lang="en-IL" sz="2000" dirty="0" err="1">
                <a:effectLst/>
                <a:latin typeface="Calibri" panose="020F0502020204030204" pitchFamily="34" charset="0"/>
                <a:ea typeface="Calibri" panose="020F0502020204030204" pitchFamily="34" charset="0"/>
                <a:cs typeface="Arial" panose="020B0604020202020204" pitchFamily="34" charset="0"/>
              </a:rPr>
              <a:t>Documents_link</a:t>
            </a:r>
            <a:r>
              <a:rPr lang="en-IL" sz="2000" dirty="0">
                <a:effectLst/>
                <a:latin typeface="Calibri" panose="020F0502020204030204" pitchFamily="34" charset="0"/>
                <a:ea typeface="Calibri" panose="020F0502020204030204" pitchFamily="34" charset="0"/>
                <a:cs typeface="Arial" panose="020B0604020202020204" pitchFamily="34" charset="0"/>
              </a:rPr>
              <a:t>". The "-v" option displays the output of the command, which includes the </a:t>
            </a:r>
            <a:r>
              <a:rPr lang="en-IL" sz="2000" dirty="0" err="1">
                <a:effectLst/>
                <a:latin typeface="Calibri" panose="020F0502020204030204" pitchFamily="34" charset="0"/>
                <a:ea typeface="Calibri" panose="020F0502020204030204" pitchFamily="34" charset="0"/>
                <a:cs typeface="Arial" panose="020B0604020202020204" pitchFamily="34" charset="0"/>
              </a:rPr>
              <a:t>inode</a:t>
            </a:r>
            <a:r>
              <a:rPr lang="en-IL" sz="2000" dirty="0">
                <a:effectLst/>
                <a:latin typeface="Calibri" panose="020F0502020204030204" pitchFamily="34" charset="0"/>
                <a:ea typeface="Calibri" panose="020F0502020204030204" pitchFamily="34" charset="0"/>
                <a:cs typeface="Arial" panose="020B0604020202020204" pitchFamily="34" charset="0"/>
              </a:rPr>
              <a:t> number of the new hard link.</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Now, if we list the directory contents again with the "-</a:t>
            </a:r>
            <a:r>
              <a:rPr lang="en-IL" sz="2000" dirty="0" err="1">
                <a:effectLst/>
                <a:latin typeface="Calibri" panose="020F0502020204030204" pitchFamily="34" charset="0"/>
                <a:ea typeface="Calibri" panose="020F0502020204030204" pitchFamily="34" charset="0"/>
                <a:cs typeface="Arial" panose="020B0604020202020204" pitchFamily="34" charset="0"/>
              </a:rPr>
              <a:t>i</a:t>
            </a:r>
            <a:r>
              <a:rPr lang="en-IL" sz="2000" dirty="0">
                <a:effectLst/>
                <a:latin typeface="Calibri" panose="020F0502020204030204" pitchFamily="34" charset="0"/>
                <a:ea typeface="Calibri" panose="020F0502020204030204" pitchFamily="34" charset="0"/>
                <a:cs typeface="Arial" panose="020B0604020202020204" pitchFamily="34" charset="0"/>
              </a:rPr>
              <a:t>" option: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4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ls -</a:t>
            </a:r>
            <a:r>
              <a:rPr lang="en-IL" sz="4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lia</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output will include a new line for the hard link we just created: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total 0</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253758 </a:t>
            </a:r>
            <a:r>
              <a:rPr lang="en-IL" sz="2000" dirty="0" err="1">
                <a:effectLst/>
                <a:latin typeface="Calibri" panose="020F0502020204030204" pitchFamily="34" charset="0"/>
                <a:ea typeface="Calibri" panose="020F0502020204030204" pitchFamily="34" charset="0"/>
                <a:cs typeface="Arial" panose="020B0604020202020204" pitchFamily="34" charset="0"/>
              </a:rPr>
              <a:t>drwxr</a:t>
            </a:r>
            <a:r>
              <a:rPr lang="en-IL" sz="2000" dirty="0">
                <a:effectLst/>
                <a:latin typeface="Calibri" panose="020F0502020204030204" pitchFamily="34" charset="0"/>
                <a:ea typeface="Calibri" panose="020F0502020204030204" pitchFamily="34" charset="0"/>
                <a:cs typeface="Arial" panose="020B0604020202020204" pitchFamily="34" charset="0"/>
              </a:rPr>
              <a:t>-</a:t>
            </a:r>
            <a:r>
              <a:rPr lang="en-IL" sz="2000" dirty="0" err="1">
                <a:effectLst/>
                <a:latin typeface="Calibri" panose="020F0502020204030204" pitchFamily="34" charset="0"/>
                <a:ea typeface="Calibri" panose="020F0502020204030204" pitchFamily="34" charset="0"/>
                <a:cs typeface="Arial" panose="020B0604020202020204" pitchFamily="34" charset="0"/>
              </a:rPr>
              <a:t>xr</a:t>
            </a:r>
            <a:r>
              <a:rPr lang="en-IL" sz="2000" dirty="0">
                <a:effectLst/>
                <a:latin typeface="Calibri" panose="020F0502020204030204" pitchFamily="34" charset="0"/>
                <a:ea typeface="Calibri" panose="020F0502020204030204" pitchFamily="34" charset="0"/>
                <a:cs typeface="Arial" panose="020B0604020202020204" pitchFamily="34" charset="0"/>
              </a:rPr>
              <a:t>-x 2 user </a:t>
            </a:r>
            <a:r>
              <a:rPr lang="en-IL" sz="2000" dirty="0" err="1">
                <a:effectLst/>
                <a:latin typeface="Calibri" panose="020F0502020204030204" pitchFamily="34" charset="0"/>
                <a:ea typeface="Calibri" panose="020F0502020204030204" pitchFamily="34" charset="0"/>
                <a:cs typeface="Arial" panose="020B0604020202020204" pitchFamily="34" charset="0"/>
              </a:rPr>
              <a:t>user</a:t>
            </a:r>
            <a:r>
              <a:rPr lang="en-IL" sz="2000" dirty="0">
                <a:effectLst/>
                <a:latin typeface="Calibri" panose="020F0502020204030204" pitchFamily="34" charset="0"/>
                <a:ea typeface="Calibri" panose="020F0502020204030204" pitchFamily="34" charset="0"/>
                <a:cs typeface="Arial" panose="020B0604020202020204" pitchFamily="34" charset="0"/>
              </a:rPr>
              <a:t> 60 Feb 19 14:48</a:t>
            </a:r>
            <a:r>
              <a:rPr lang="en-IL" sz="40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253758 </a:t>
            </a:r>
            <a:r>
              <a:rPr lang="en-IL" sz="2000" dirty="0" err="1">
                <a:effectLst/>
                <a:latin typeface="Calibri" panose="020F0502020204030204" pitchFamily="34" charset="0"/>
                <a:ea typeface="Calibri" panose="020F0502020204030204" pitchFamily="34" charset="0"/>
                <a:cs typeface="Arial" panose="020B0604020202020204" pitchFamily="34" charset="0"/>
              </a:rPr>
              <a:t>drwxr</a:t>
            </a:r>
            <a:r>
              <a:rPr lang="en-IL" sz="2000" dirty="0">
                <a:effectLst/>
                <a:latin typeface="Calibri" panose="020F0502020204030204" pitchFamily="34" charset="0"/>
                <a:ea typeface="Calibri" panose="020F0502020204030204" pitchFamily="34" charset="0"/>
                <a:cs typeface="Arial" panose="020B0604020202020204" pitchFamily="34" charset="0"/>
              </a:rPr>
              <a:t>-</a:t>
            </a:r>
            <a:r>
              <a:rPr lang="en-IL" sz="2000" dirty="0" err="1">
                <a:effectLst/>
                <a:latin typeface="Calibri" panose="020F0502020204030204" pitchFamily="34" charset="0"/>
                <a:ea typeface="Calibri" panose="020F0502020204030204" pitchFamily="34" charset="0"/>
                <a:cs typeface="Arial" panose="020B0604020202020204" pitchFamily="34" charset="0"/>
              </a:rPr>
              <a:t>xr</a:t>
            </a:r>
            <a:r>
              <a:rPr lang="en-IL" sz="2000" dirty="0">
                <a:effectLst/>
                <a:latin typeface="Calibri" panose="020F0502020204030204" pitchFamily="34" charset="0"/>
                <a:ea typeface="Calibri" panose="020F0502020204030204" pitchFamily="34" charset="0"/>
                <a:cs typeface="Arial" panose="020B0604020202020204" pitchFamily="34" charset="0"/>
              </a:rPr>
              <a:t>-x 2 user </a:t>
            </a:r>
            <a:r>
              <a:rPr lang="en-IL" sz="2000" dirty="0" err="1">
                <a:effectLst/>
                <a:latin typeface="Calibri" panose="020F0502020204030204" pitchFamily="34" charset="0"/>
                <a:ea typeface="Calibri" panose="020F0502020204030204" pitchFamily="34" charset="0"/>
                <a:cs typeface="Arial" panose="020B0604020202020204" pitchFamily="34" charset="0"/>
              </a:rPr>
              <a:t>user</a:t>
            </a:r>
            <a:r>
              <a:rPr lang="en-IL" sz="2000" dirty="0">
                <a:effectLst/>
                <a:latin typeface="Calibri" panose="020F0502020204030204" pitchFamily="34" charset="0"/>
                <a:ea typeface="Calibri" panose="020F0502020204030204" pitchFamily="34" charset="0"/>
                <a:cs typeface="Arial" panose="020B0604020202020204" pitchFamily="34" charset="0"/>
              </a:rPr>
              <a:t> 60 Feb 19 14:48 </a:t>
            </a:r>
            <a:r>
              <a:rPr lang="en-IL" sz="2000" dirty="0" err="1">
                <a:effectLst/>
                <a:latin typeface="Calibri" panose="020F0502020204030204" pitchFamily="34" charset="0"/>
                <a:ea typeface="Calibri" panose="020F0502020204030204" pitchFamily="34" charset="0"/>
                <a:cs typeface="Arial" panose="020B0604020202020204" pitchFamily="34" charset="0"/>
              </a:rPr>
              <a:t>Documents_link</a:t>
            </a: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252310 </a:t>
            </a:r>
            <a:r>
              <a:rPr lang="en-IL" sz="2000" dirty="0" err="1">
                <a:effectLst/>
                <a:latin typeface="Calibri" panose="020F0502020204030204" pitchFamily="34" charset="0"/>
                <a:ea typeface="Calibri" panose="020F0502020204030204" pitchFamily="34" charset="0"/>
                <a:cs typeface="Arial" panose="020B0604020202020204" pitchFamily="34" charset="0"/>
              </a:rPr>
              <a:t>drwxr</a:t>
            </a:r>
            <a:r>
              <a:rPr lang="en-IL" sz="2000" dirty="0">
                <a:effectLst/>
                <a:latin typeface="Calibri" panose="020F0502020204030204" pitchFamily="34" charset="0"/>
                <a:ea typeface="Calibri" panose="020F0502020204030204" pitchFamily="34" charset="0"/>
                <a:cs typeface="Arial" panose="020B0604020202020204" pitchFamily="34" charset="0"/>
              </a:rPr>
              <a:t>-</a:t>
            </a:r>
            <a:r>
              <a:rPr lang="en-IL" sz="2000" dirty="0" err="1">
                <a:effectLst/>
                <a:latin typeface="Calibri" panose="020F0502020204030204" pitchFamily="34" charset="0"/>
                <a:ea typeface="Calibri" panose="020F0502020204030204" pitchFamily="34" charset="0"/>
                <a:cs typeface="Arial" panose="020B0604020202020204" pitchFamily="34" charset="0"/>
              </a:rPr>
              <a:t>xr</a:t>
            </a:r>
            <a:r>
              <a:rPr lang="en-IL" sz="2000" dirty="0">
                <a:effectLst/>
                <a:latin typeface="Calibri" panose="020F0502020204030204" pitchFamily="34" charset="0"/>
                <a:ea typeface="Calibri" panose="020F0502020204030204" pitchFamily="34" charset="0"/>
                <a:cs typeface="Arial" panose="020B0604020202020204" pitchFamily="34" charset="0"/>
              </a:rPr>
              <a:t>-x 3 user </a:t>
            </a:r>
            <a:r>
              <a:rPr lang="en-IL" sz="2000" dirty="0" err="1">
                <a:effectLst/>
                <a:latin typeface="Calibri" panose="020F0502020204030204" pitchFamily="34" charset="0"/>
                <a:ea typeface="Calibri" panose="020F0502020204030204" pitchFamily="34" charset="0"/>
                <a:cs typeface="Arial" panose="020B0604020202020204" pitchFamily="34" charset="0"/>
              </a:rPr>
              <a:t>user</a:t>
            </a:r>
            <a:r>
              <a:rPr lang="en-IL" sz="2000" dirty="0">
                <a:effectLst/>
                <a:latin typeface="Calibri" panose="020F0502020204030204" pitchFamily="34" charset="0"/>
                <a:ea typeface="Calibri" panose="020F0502020204030204" pitchFamily="34" charset="0"/>
                <a:cs typeface="Arial" panose="020B0604020202020204" pitchFamily="34" charset="0"/>
              </a:rPr>
              <a:t> 60 Feb 19 14:48</a:t>
            </a:r>
            <a:r>
              <a:rPr lang="en-IL" sz="4000" b="1" dirty="0">
                <a:effectLst/>
                <a:latin typeface="Calibri" panose="020F0502020204030204" pitchFamily="34" charset="0"/>
                <a:ea typeface="Calibri" panose="020F0502020204030204" pitchFamily="34" charset="0"/>
                <a:cs typeface="Arial" panose="020B0604020202020204" pitchFamily="34" charset="0"/>
              </a:rPr>
              <a:t> ..</a:t>
            </a:r>
            <a:r>
              <a:rPr lang="en-IL" sz="4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As you can see, the </a:t>
            </a:r>
            <a:r>
              <a:rPr lang="en-IL" sz="2000" dirty="0" err="1">
                <a:effectLst/>
                <a:latin typeface="Calibri" panose="020F0502020204030204" pitchFamily="34" charset="0"/>
                <a:ea typeface="Calibri" panose="020F0502020204030204" pitchFamily="34" charset="0"/>
                <a:cs typeface="Arial" panose="020B0604020202020204" pitchFamily="34" charset="0"/>
              </a:rPr>
              <a:t>inode</a:t>
            </a:r>
            <a:r>
              <a:rPr lang="en-IL" sz="2000" dirty="0">
                <a:effectLst/>
                <a:latin typeface="Calibri" panose="020F0502020204030204" pitchFamily="34" charset="0"/>
                <a:ea typeface="Calibri" panose="020F0502020204030204" pitchFamily="34" charset="0"/>
                <a:cs typeface="Arial" panose="020B0604020202020204" pitchFamily="34" charset="0"/>
              </a:rPr>
              <a:t> number for the hard link (253758) is the same as the </a:t>
            </a:r>
            <a:r>
              <a:rPr lang="en-IL" sz="2000" dirty="0" err="1">
                <a:effectLst/>
                <a:latin typeface="Calibri" panose="020F0502020204030204" pitchFamily="34" charset="0"/>
                <a:ea typeface="Calibri" panose="020F0502020204030204" pitchFamily="34" charset="0"/>
                <a:cs typeface="Arial" panose="020B0604020202020204" pitchFamily="34" charset="0"/>
              </a:rPr>
              <a:t>inode</a:t>
            </a:r>
            <a:r>
              <a:rPr lang="en-IL" sz="2000" dirty="0">
                <a:effectLst/>
                <a:latin typeface="Calibri" panose="020F0502020204030204" pitchFamily="34" charset="0"/>
                <a:ea typeface="Calibri" panose="020F0502020204030204" pitchFamily="34" charset="0"/>
                <a:cs typeface="Arial" panose="020B0604020202020204" pitchFamily="34" charset="0"/>
              </a:rPr>
              <a:t> number for the current directory </a:t>
            </a: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IL" sz="2000" dirty="0">
                <a:effectLst/>
                <a:latin typeface="Calibri" panose="020F0502020204030204" pitchFamily="34" charset="0"/>
                <a:ea typeface="Calibri" panose="020F0502020204030204" pitchFamily="34" charset="0"/>
                <a:cs typeface="Arial" panose="020B0604020202020204" pitchFamily="34" charset="0"/>
              </a:rPr>
              <a:t> in the previous output. This indicates that the hard link and the current directory are, in fact, the same thing.</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1114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FBA0-C0F6-5A16-E9F6-9B8D0D686DC1}"/>
              </a:ext>
            </a:extLst>
          </p:cNvPr>
          <p:cNvSpPr>
            <a:spLocks noGrp="1"/>
          </p:cNvSpPr>
          <p:nvPr>
            <p:ph type="title"/>
          </p:nvPr>
        </p:nvSpPr>
        <p:spPr>
          <a:xfrm>
            <a:off x="4302522" y="609600"/>
            <a:ext cx="6742011" cy="1905000"/>
          </a:xfrm>
        </p:spPr>
        <p:txBody>
          <a:bodyPr>
            <a:normAutofit/>
          </a:bodyPr>
          <a:lstStyle/>
          <a:p>
            <a:r>
              <a:rPr lang="en-US" dirty="0"/>
              <a:t>Security </a:t>
            </a:r>
            <a:endParaRPr lang="en-IL" dirty="0"/>
          </a:p>
        </p:txBody>
      </p:sp>
      <p:pic>
        <p:nvPicPr>
          <p:cNvPr id="5" name="Picture 4" descr="Transparent padlock">
            <a:extLst>
              <a:ext uri="{FF2B5EF4-FFF2-40B4-BE49-F238E27FC236}">
                <a16:creationId xmlns:a16="http://schemas.microsoft.com/office/drawing/2014/main" id="{214DBC6A-114F-D371-ED00-DC478A3265A9}"/>
              </a:ext>
            </a:extLst>
          </p:cNvPr>
          <p:cNvPicPr>
            <a:picLocks noChangeAspect="1"/>
          </p:cNvPicPr>
          <p:nvPr/>
        </p:nvPicPr>
        <p:blipFill rotWithShape="1">
          <a:blip r:embed="rId3"/>
          <a:srcRect l="20462" r="46315" b="2"/>
          <a:stretch/>
        </p:blipFill>
        <p:spPr>
          <a:xfrm>
            <a:off x="257522" y="10"/>
            <a:ext cx="3478617"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A224891A-C9DA-C45E-BCFF-A9FD1D8E183F}"/>
              </a:ext>
            </a:extLst>
          </p:cNvPr>
          <p:cNvSpPr>
            <a:spLocks noGrp="1"/>
          </p:cNvSpPr>
          <p:nvPr>
            <p:ph idx="1"/>
          </p:nvPr>
        </p:nvSpPr>
        <p:spPr>
          <a:xfrm>
            <a:off x="4302522" y="2666999"/>
            <a:ext cx="7045009" cy="3415749"/>
          </a:xfrm>
        </p:spPr>
        <p:txBody>
          <a:bodyPr>
            <a:normAutofit/>
          </a:bodyPr>
          <a:lstStyle/>
          <a:p>
            <a:r>
              <a:rPr lang="en-US" dirty="0"/>
              <a:t>Security implementations and features in public clouds include data encryption, network security, identity and access management, and compliance with various industry and regulatory standards. Cloud providers also offer various tools and services for customers to monitor and manage the security of their resources and data.</a:t>
            </a:r>
            <a:endParaRPr lang="en-IL" dirty="0"/>
          </a:p>
        </p:txBody>
      </p:sp>
    </p:spTree>
    <p:extLst>
      <p:ext uri="{BB962C8B-B14F-4D97-AF65-F5344CB8AC3E}">
        <p14:creationId xmlns:p14="http://schemas.microsoft.com/office/powerpoint/2010/main" val="174879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4FA5-25D0-8977-AE90-6CC2EF6F0C49}"/>
              </a:ext>
            </a:extLst>
          </p:cNvPr>
          <p:cNvSpPr>
            <a:spLocks noGrp="1"/>
          </p:cNvSpPr>
          <p:nvPr>
            <p:ph type="title"/>
          </p:nvPr>
        </p:nvSpPr>
        <p:spPr>
          <a:xfrm>
            <a:off x="1141116" y="609600"/>
            <a:ext cx="9903418" cy="1066800"/>
          </a:xfrm>
        </p:spPr>
        <p:txBody>
          <a:bodyPr/>
          <a:lstStyle/>
          <a:p>
            <a:r>
              <a:rPr lang="en-US" dirty="0"/>
              <a:t>            …..</a:t>
            </a:r>
            <a:endParaRPr lang="en-IL" dirty="0"/>
          </a:p>
        </p:txBody>
      </p:sp>
      <p:sp>
        <p:nvSpPr>
          <p:cNvPr id="3" name="Content Placeholder 2">
            <a:extLst>
              <a:ext uri="{FF2B5EF4-FFF2-40B4-BE49-F238E27FC236}">
                <a16:creationId xmlns:a16="http://schemas.microsoft.com/office/drawing/2014/main" id="{C5A7EE4E-28A7-9BEF-7DCD-65B8BC2AB4B4}"/>
              </a:ext>
            </a:extLst>
          </p:cNvPr>
          <p:cNvSpPr>
            <a:spLocks noGrp="1"/>
          </p:cNvSpPr>
          <p:nvPr>
            <p:ph idx="1"/>
          </p:nvPr>
        </p:nvSpPr>
        <p:spPr>
          <a:xfrm>
            <a:off x="1141116" y="1600200"/>
            <a:ext cx="9903418" cy="4191001"/>
          </a:xfrm>
        </p:spPr>
        <p:txBody>
          <a:bodyPr>
            <a:normAutofit fontScale="85000" lnSpcReduction="20000"/>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To further demonstrate this, we can try navigating to the hard link and running the "ls" command again: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cd </a:t>
            </a:r>
            <a:r>
              <a:rPr lang="en-IL"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Documents_link</a:t>
            </a: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ls -</a:t>
            </a:r>
            <a:r>
              <a:rPr lang="en-IL"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lia</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output should be identical to the previous output: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total 0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253758 </a:t>
            </a:r>
            <a:r>
              <a:rPr lang="en-IL" sz="2000" dirty="0" err="1">
                <a:effectLst/>
                <a:latin typeface="Calibri" panose="020F0502020204030204" pitchFamily="34" charset="0"/>
                <a:ea typeface="Calibri" panose="020F0502020204030204" pitchFamily="34" charset="0"/>
                <a:cs typeface="Arial" panose="020B0604020202020204" pitchFamily="34" charset="0"/>
              </a:rPr>
              <a:t>drwxr</a:t>
            </a:r>
            <a:r>
              <a:rPr lang="en-IL" sz="2000" dirty="0">
                <a:effectLst/>
                <a:latin typeface="Calibri" panose="020F0502020204030204" pitchFamily="34" charset="0"/>
                <a:ea typeface="Calibri" panose="020F0502020204030204" pitchFamily="34" charset="0"/>
                <a:cs typeface="Arial" panose="020B0604020202020204" pitchFamily="34" charset="0"/>
              </a:rPr>
              <a:t>-</a:t>
            </a:r>
            <a:r>
              <a:rPr lang="en-IL" sz="2000" dirty="0" err="1">
                <a:effectLst/>
                <a:latin typeface="Calibri" panose="020F0502020204030204" pitchFamily="34" charset="0"/>
                <a:ea typeface="Calibri" panose="020F0502020204030204" pitchFamily="34" charset="0"/>
                <a:cs typeface="Arial" panose="020B0604020202020204" pitchFamily="34" charset="0"/>
              </a:rPr>
              <a:t>xr</a:t>
            </a:r>
            <a:r>
              <a:rPr lang="en-IL" sz="2000" dirty="0">
                <a:effectLst/>
                <a:latin typeface="Calibri" panose="020F0502020204030204" pitchFamily="34" charset="0"/>
                <a:ea typeface="Calibri" panose="020F0502020204030204" pitchFamily="34" charset="0"/>
                <a:cs typeface="Arial" panose="020B0604020202020204" pitchFamily="34" charset="0"/>
              </a:rPr>
              <a:t>-x 2 user </a:t>
            </a:r>
            <a:r>
              <a:rPr lang="en-IL" sz="2000" dirty="0" err="1">
                <a:effectLst/>
                <a:latin typeface="Calibri" panose="020F0502020204030204" pitchFamily="34" charset="0"/>
                <a:ea typeface="Calibri" panose="020F0502020204030204" pitchFamily="34" charset="0"/>
                <a:cs typeface="Arial" panose="020B0604020202020204" pitchFamily="34" charset="0"/>
              </a:rPr>
              <a:t>user</a:t>
            </a:r>
            <a:r>
              <a:rPr lang="en-IL" sz="2000" dirty="0">
                <a:effectLst/>
                <a:latin typeface="Calibri" panose="020F0502020204030204" pitchFamily="34" charset="0"/>
                <a:ea typeface="Calibri" panose="020F0502020204030204" pitchFamily="34" charset="0"/>
                <a:cs typeface="Arial" panose="020B0604020202020204" pitchFamily="34" charset="0"/>
              </a:rPr>
              <a:t> 60 Feb 19 14:48 </a:t>
            </a:r>
            <a:r>
              <a:rPr lang="en-IL" sz="32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253758 </a:t>
            </a:r>
            <a:r>
              <a:rPr lang="en-IL" sz="2000" dirty="0" err="1">
                <a:effectLst/>
                <a:latin typeface="Calibri" panose="020F0502020204030204" pitchFamily="34" charset="0"/>
                <a:ea typeface="Calibri" panose="020F0502020204030204" pitchFamily="34" charset="0"/>
                <a:cs typeface="Arial" panose="020B0604020202020204" pitchFamily="34" charset="0"/>
              </a:rPr>
              <a:t>drwxr</a:t>
            </a:r>
            <a:r>
              <a:rPr lang="en-IL" sz="2000" dirty="0">
                <a:effectLst/>
                <a:latin typeface="Calibri" panose="020F0502020204030204" pitchFamily="34" charset="0"/>
                <a:ea typeface="Calibri" panose="020F0502020204030204" pitchFamily="34" charset="0"/>
                <a:cs typeface="Arial" panose="020B0604020202020204" pitchFamily="34" charset="0"/>
              </a:rPr>
              <a:t>-</a:t>
            </a:r>
            <a:r>
              <a:rPr lang="en-IL" sz="2000" dirty="0" err="1">
                <a:effectLst/>
                <a:latin typeface="Calibri" panose="020F0502020204030204" pitchFamily="34" charset="0"/>
                <a:ea typeface="Calibri" panose="020F0502020204030204" pitchFamily="34" charset="0"/>
                <a:cs typeface="Arial" panose="020B0604020202020204" pitchFamily="34" charset="0"/>
              </a:rPr>
              <a:t>xr</a:t>
            </a:r>
            <a:r>
              <a:rPr lang="en-IL" sz="2000" dirty="0">
                <a:effectLst/>
                <a:latin typeface="Calibri" panose="020F0502020204030204" pitchFamily="34" charset="0"/>
                <a:ea typeface="Calibri" panose="020F0502020204030204" pitchFamily="34" charset="0"/>
                <a:cs typeface="Arial" panose="020B0604020202020204" pitchFamily="34" charset="0"/>
              </a:rPr>
              <a:t>-x 2 user </a:t>
            </a:r>
            <a:r>
              <a:rPr lang="en-IL" sz="2000" dirty="0" err="1">
                <a:effectLst/>
                <a:latin typeface="Calibri" panose="020F0502020204030204" pitchFamily="34" charset="0"/>
                <a:ea typeface="Calibri" panose="020F0502020204030204" pitchFamily="34" charset="0"/>
                <a:cs typeface="Arial" panose="020B0604020202020204" pitchFamily="34" charset="0"/>
              </a:rPr>
              <a:t>user</a:t>
            </a:r>
            <a:r>
              <a:rPr lang="en-IL" sz="2000" dirty="0">
                <a:effectLst/>
                <a:latin typeface="Calibri" panose="020F0502020204030204" pitchFamily="34" charset="0"/>
                <a:ea typeface="Calibri" panose="020F0502020204030204" pitchFamily="34" charset="0"/>
                <a:cs typeface="Arial" panose="020B0604020202020204" pitchFamily="34" charset="0"/>
              </a:rPr>
              <a:t> 60 Feb 19 14:48 Documents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252310 </a:t>
            </a:r>
            <a:r>
              <a:rPr lang="en-IL" sz="2000" dirty="0" err="1">
                <a:effectLst/>
                <a:latin typeface="Calibri" panose="020F0502020204030204" pitchFamily="34" charset="0"/>
                <a:ea typeface="Calibri" panose="020F0502020204030204" pitchFamily="34" charset="0"/>
                <a:cs typeface="Arial" panose="020B0604020202020204" pitchFamily="34" charset="0"/>
              </a:rPr>
              <a:t>drwxr</a:t>
            </a:r>
            <a:r>
              <a:rPr lang="en-IL" sz="2000" dirty="0">
                <a:effectLst/>
                <a:latin typeface="Calibri" panose="020F0502020204030204" pitchFamily="34" charset="0"/>
                <a:ea typeface="Calibri" panose="020F0502020204030204" pitchFamily="34" charset="0"/>
                <a:cs typeface="Arial" panose="020B0604020202020204" pitchFamily="34" charset="0"/>
              </a:rPr>
              <a:t>-</a:t>
            </a:r>
            <a:r>
              <a:rPr lang="en-IL" sz="2000" dirty="0" err="1">
                <a:effectLst/>
                <a:latin typeface="Calibri" panose="020F0502020204030204" pitchFamily="34" charset="0"/>
                <a:ea typeface="Calibri" panose="020F0502020204030204" pitchFamily="34" charset="0"/>
                <a:cs typeface="Arial" panose="020B0604020202020204" pitchFamily="34" charset="0"/>
              </a:rPr>
              <a:t>xr</a:t>
            </a:r>
            <a:r>
              <a:rPr lang="en-IL" sz="2000" dirty="0">
                <a:effectLst/>
                <a:latin typeface="Calibri" panose="020F0502020204030204" pitchFamily="34" charset="0"/>
                <a:ea typeface="Calibri" panose="020F0502020204030204" pitchFamily="34" charset="0"/>
                <a:cs typeface="Arial" panose="020B0604020202020204" pitchFamily="34" charset="0"/>
              </a:rPr>
              <a:t>-x 3 user </a:t>
            </a:r>
            <a:r>
              <a:rPr lang="en-IL" sz="2000" dirty="0" err="1">
                <a:effectLst/>
                <a:latin typeface="Calibri" panose="020F0502020204030204" pitchFamily="34" charset="0"/>
                <a:ea typeface="Calibri" panose="020F0502020204030204" pitchFamily="34" charset="0"/>
                <a:cs typeface="Arial" panose="020B0604020202020204" pitchFamily="34" charset="0"/>
              </a:rPr>
              <a:t>user</a:t>
            </a:r>
            <a:r>
              <a:rPr lang="en-IL" sz="2000" dirty="0">
                <a:effectLst/>
                <a:latin typeface="Calibri" panose="020F0502020204030204" pitchFamily="34" charset="0"/>
                <a:ea typeface="Calibri" panose="020F0502020204030204" pitchFamily="34" charset="0"/>
                <a:cs typeface="Arial" panose="020B0604020202020204" pitchFamily="34" charset="0"/>
              </a:rPr>
              <a:t> 60 Feb 19 14:48 ..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shows that the hard link behaves exactly like the original directory.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summary, the process for demonstrating that "." and ".." are hard links involves creating a new hard link and comparing the </a:t>
            </a:r>
            <a:r>
              <a:rPr lang="en-IL" sz="2000" dirty="0" err="1">
                <a:effectLst/>
                <a:latin typeface="Calibri" panose="020F0502020204030204" pitchFamily="34" charset="0"/>
                <a:ea typeface="Calibri" panose="020F0502020204030204" pitchFamily="34" charset="0"/>
                <a:cs typeface="Arial" panose="020B0604020202020204" pitchFamily="34" charset="0"/>
              </a:rPr>
              <a:t>inode</a:t>
            </a:r>
            <a:r>
              <a:rPr lang="en-IL" sz="2000" dirty="0">
                <a:effectLst/>
                <a:latin typeface="Calibri" panose="020F0502020204030204" pitchFamily="34" charset="0"/>
                <a:ea typeface="Calibri" panose="020F0502020204030204" pitchFamily="34" charset="0"/>
                <a:cs typeface="Arial" panose="020B0604020202020204" pitchFamily="34" charset="0"/>
              </a:rPr>
              <a:t> number with the </a:t>
            </a:r>
            <a:r>
              <a:rPr lang="en-IL" sz="2000" dirty="0" err="1">
                <a:effectLst/>
                <a:latin typeface="Calibri" panose="020F0502020204030204" pitchFamily="34" charset="0"/>
                <a:ea typeface="Calibri" panose="020F0502020204030204" pitchFamily="34" charset="0"/>
                <a:cs typeface="Arial" panose="020B0604020202020204" pitchFamily="34" charset="0"/>
              </a:rPr>
              <a:t>inode</a:t>
            </a:r>
            <a:r>
              <a:rPr lang="en-IL" sz="2000" dirty="0">
                <a:effectLst/>
                <a:latin typeface="Calibri" panose="020F0502020204030204" pitchFamily="34" charset="0"/>
                <a:ea typeface="Calibri" panose="020F0502020204030204" pitchFamily="34" charset="0"/>
                <a:cs typeface="Arial" panose="020B0604020202020204" pitchFamily="34" charset="0"/>
              </a:rPr>
              <a:t> numbers for "." and "..". </a:t>
            </a: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When the </a:t>
            </a:r>
            <a:r>
              <a:rPr lang="en-IL"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inode</a:t>
            </a: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numbers are the same, it shows that the hard link and the directory entry are linked to the same </a:t>
            </a:r>
            <a:r>
              <a:rPr lang="en-IL"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inode</a:t>
            </a: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indicating that "." and ".." are hard links.</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Arrow: Right 3">
            <a:extLst>
              <a:ext uri="{FF2B5EF4-FFF2-40B4-BE49-F238E27FC236}">
                <a16:creationId xmlns:a16="http://schemas.microsoft.com/office/drawing/2014/main" id="{698C5C47-EAC7-BD28-ABD6-E1327DD9EC48}"/>
              </a:ext>
            </a:extLst>
          </p:cNvPr>
          <p:cNvSpPr/>
          <p:nvPr/>
        </p:nvSpPr>
        <p:spPr>
          <a:xfrm>
            <a:off x="1370012" y="914400"/>
            <a:ext cx="1143000" cy="609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64087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33CD-E52C-8676-0F7E-ECFB08BDDBF7}"/>
              </a:ext>
            </a:extLst>
          </p:cNvPr>
          <p:cNvSpPr>
            <a:spLocks noGrp="1"/>
          </p:cNvSpPr>
          <p:nvPr>
            <p:ph type="title"/>
          </p:nvPr>
        </p:nvSpPr>
        <p:spPr>
          <a:xfrm>
            <a:off x="1141116" y="609600"/>
            <a:ext cx="9903418" cy="990600"/>
          </a:xfrm>
        </p:spPr>
        <p:txBody>
          <a:bodyPr>
            <a:normAutofit fontScale="90000"/>
          </a:bodyPr>
          <a:lstStyle/>
          <a:p>
            <a:pPr marL="0" marR="0" lvl="0" indent="-285664" defTabSz="457063" rtl="0" eaLnBrk="1" fontAlgn="auto" latinLnBrk="0" hangingPunct="1">
              <a:lnSpc>
                <a:spcPct val="107000"/>
              </a:lnSpc>
              <a:spcBef>
                <a:spcPts val="0"/>
              </a:spcBef>
              <a:spcAft>
                <a:spcPts val="800"/>
              </a:spcAft>
              <a:tabLst/>
              <a:defRPr/>
            </a:pPr>
            <a:r>
              <a:rPr kumimoji="0" lang="en-US" sz="2000" b="1" i="1"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When Hard/Soft Links Are Created Or Deleted. For A Directory, What Are The Processes Effects Results , And What Happen To The Hard Link  ?</a:t>
            </a:r>
            <a:br>
              <a:rPr kumimoji="0" lang="en-IL" sz="11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sz="3200" dirty="0"/>
          </a:p>
        </p:txBody>
      </p:sp>
      <p:sp>
        <p:nvSpPr>
          <p:cNvPr id="3" name="Content Placeholder 2">
            <a:extLst>
              <a:ext uri="{FF2B5EF4-FFF2-40B4-BE49-F238E27FC236}">
                <a16:creationId xmlns:a16="http://schemas.microsoft.com/office/drawing/2014/main" id="{A2DE83E1-A00E-C91D-52BD-AB5CB87B9AF1}"/>
              </a:ext>
            </a:extLst>
          </p:cNvPr>
          <p:cNvSpPr>
            <a:spLocks noGrp="1"/>
          </p:cNvSpPr>
          <p:nvPr>
            <p:ph idx="1"/>
          </p:nvPr>
        </p:nvSpPr>
        <p:spPr>
          <a:xfrm>
            <a:off x="1141116" y="1676400"/>
            <a:ext cx="9903418" cy="4114801"/>
          </a:xfrm>
        </p:spPr>
        <p:txBody>
          <a:bodyPr>
            <a:normAutofit fontScale="85000"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number of hard links for a file or directory is related to the number of references to that file or directory in the file system.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When a hard link is created, it creates a new name for the same </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inode</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(file or directory).</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means that both the original file/directory and the new link point to the same </a:t>
            </a:r>
            <a:r>
              <a:rPr lang="en-US" sz="2000" dirty="0" err="1">
                <a:effectLst/>
                <a:latin typeface="Calibri" panose="020F0502020204030204" pitchFamily="34" charset="0"/>
                <a:ea typeface="Calibri" panose="020F0502020204030204" pitchFamily="34" charset="0"/>
                <a:cs typeface="Arial" panose="020B0604020202020204" pitchFamily="34" charset="0"/>
              </a:rPr>
              <a:t>inode</a:t>
            </a:r>
            <a:r>
              <a:rPr lang="en-US" sz="2000" dirty="0">
                <a:effectLst/>
                <a:latin typeface="Calibri" panose="020F0502020204030204" pitchFamily="34" charset="0"/>
                <a:ea typeface="Calibri" panose="020F0502020204030204" pitchFamily="34" charset="0"/>
                <a:cs typeface="Arial" panose="020B0604020202020204" pitchFamily="34" charset="0"/>
              </a:rPr>
              <a:t> and share the same data.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i="1" dirty="0">
                <a:solidFill>
                  <a:srgbClr val="4472C4"/>
                </a:solidFill>
                <a:effectLst/>
                <a:latin typeface="Calibri" panose="020F0502020204030204" pitchFamily="34" charset="0"/>
                <a:ea typeface="Calibri" panose="020F0502020204030204" pitchFamily="34" charset="0"/>
                <a:cs typeface="Arial" panose="020B0604020202020204" pitchFamily="34" charset="0"/>
              </a:rPr>
              <a:t>When a hard link is deleted, it removes one of the references to the </a:t>
            </a:r>
            <a:r>
              <a:rPr lang="en-US" sz="2400" b="1" i="1"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inode</a:t>
            </a:r>
            <a:r>
              <a:rPr lang="en-US" sz="2400" b="1" i="1" dirty="0">
                <a:solidFill>
                  <a:srgbClr val="4472C4"/>
                </a:solidFill>
                <a:effectLst/>
                <a:latin typeface="Calibri" panose="020F0502020204030204" pitchFamily="34" charset="0"/>
                <a:ea typeface="Calibri" panose="020F0502020204030204" pitchFamily="34" charset="0"/>
                <a:cs typeface="Arial" panose="020B0604020202020204" pitchFamily="34" charset="0"/>
              </a:rPr>
              <a:t>, decreasing the link count by 1. If the link count becomes 0, then the </a:t>
            </a:r>
            <a:r>
              <a:rPr lang="en-US" sz="2400" b="1" i="1"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inode</a:t>
            </a:r>
            <a:r>
              <a:rPr lang="en-US" sz="2400" b="1" i="1" dirty="0">
                <a:solidFill>
                  <a:srgbClr val="4472C4"/>
                </a:solidFill>
                <a:effectLst/>
                <a:latin typeface="Calibri" panose="020F0502020204030204" pitchFamily="34" charset="0"/>
                <a:ea typeface="Calibri" panose="020F0502020204030204" pitchFamily="34" charset="0"/>
                <a:cs typeface="Arial" panose="020B0604020202020204" pitchFamily="34" charset="0"/>
              </a:rPr>
              <a:t> and the data associated with it is deleted from the file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For a directory</a:t>
            </a:r>
            <a:r>
              <a:rPr lang="en-US" sz="2000" dirty="0">
                <a:effectLst/>
                <a:latin typeface="Calibri" panose="020F0502020204030204" pitchFamily="34" charset="0"/>
                <a:ea typeface="Calibri" panose="020F0502020204030204" pitchFamily="34" charset="0"/>
                <a:cs typeface="Arial" panose="020B0604020202020204" pitchFamily="34" charset="0"/>
              </a:rPr>
              <a:t>, the link count is increased by 1 each time a subdirectory or file is created within it. This is because each subdirectory or file has a hard link back to the parent directory. </a:t>
            </a:r>
            <a:r>
              <a:rPr lang="en-US" sz="2000"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When a subdirectory or file is deleted, the link count for the parent directory is decreased by 1.</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If the link count for a directory becomes 0, then the directory and its contents will be deleted from the file system.</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However, this is usually not possible while the directory is in use by any process, as the process holds the directory open and maintains its link count. </a:t>
            </a:r>
            <a:r>
              <a:rPr lang="en-US" sz="20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Once the process releases the directory, the link count will be decremented and the directory will be deleted if the link count becomes 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68999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04C3-6061-0DA4-0ED8-BDF49D8E4F37}"/>
              </a:ext>
            </a:extLst>
          </p:cNvPr>
          <p:cNvSpPr>
            <a:spLocks noGrp="1"/>
          </p:cNvSpPr>
          <p:nvPr>
            <p:ph type="title"/>
          </p:nvPr>
        </p:nvSpPr>
        <p:spPr>
          <a:xfrm>
            <a:off x="1141116" y="609600"/>
            <a:ext cx="9903418" cy="1219200"/>
          </a:xfrm>
        </p:spPr>
        <p:txBody>
          <a:bodyPr>
            <a:normAutofit fontScale="90000"/>
          </a:bodyPr>
          <a:lstStyle/>
          <a:p>
            <a:r>
              <a:rPr lang="en-US" dirty="0"/>
              <a:t>Linux package management systems such as yum and apt-get:</a:t>
            </a:r>
            <a:br>
              <a:rPr lang="en-US" dirty="0"/>
            </a:br>
            <a:endParaRPr lang="en-IL" dirty="0"/>
          </a:p>
        </p:txBody>
      </p:sp>
      <p:sp>
        <p:nvSpPr>
          <p:cNvPr id="3" name="Content Placeholder 2">
            <a:extLst>
              <a:ext uri="{FF2B5EF4-FFF2-40B4-BE49-F238E27FC236}">
                <a16:creationId xmlns:a16="http://schemas.microsoft.com/office/drawing/2014/main" id="{D17698F9-5014-F532-259D-BBD483414C52}"/>
              </a:ext>
            </a:extLst>
          </p:cNvPr>
          <p:cNvSpPr>
            <a:spLocks noGrp="1"/>
          </p:cNvSpPr>
          <p:nvPr>
            <p:ph idx="1"/>
          </p:nvPr>
        </p:nvSpPr>
        <p:spPr>
          <a:xfrm>
            <a:off x="1141116" y="1524000"/>
            <a:ext cx="10287296" cy="4876800"/>
          </a:xfrm>
        </p:spPr>
        <p:txBody>
          <a:bodyPr>
            <a:normAutofit/>
          </a:bodyPr>
          <a:lstStyle/>
          <a:p>
            <a:pPr marL="0" indent="0">
              <a:buNone/>
            </a:pPr>
            <a:r>
              <a:rPr lang="en-US" dirty="0"/>
              <a:t>Linux package management systems are used to install, remove, and manage software packages on a Linux system. There are several different package management systems available on Linux, but two of the most commonly used are yum and apt-get.</a:t>
            </a:r>
          </a:p>
          <a:p>
            <a:r>
              <a:rPr lang="en-US" sz="3800" dirty="0">
                <a:solidFill>
                  <a:srgbClr val="FF0000"/>
                </a:solidFill>
              </a:rPr>
              <a:t>yum: yum </a:t>
            </a:r>
            <a:r>
              <a:rPr lang="en-US" dirty="0"/>
              <a:t>(</a:t>
            </a:r>
            <a:r>
              <a:rPr lang="en-US" dirty="0" err="1"/>
              <a:t>Yellowdog</a:t>
            </a:r>
            <a:r>
              <a:rPr lang="en-US" dirty="0"/>
              <a:t> Updater, Modified) is a package management utility for RPM-based Linux systems, such as CentOS, Fedora, and Red Hat Enterprise Linux. It can be used to install and update packages, as well as manage dependencies between packages. Some common commands used with yum include:</a:t>
            </a:r>
          </a:p>
          <a:p>
            <a:r>
              <a:rPr lang="en-US" dirty="0"/>
              <a:t>yum install &lt;package-name&gt;: Installs a package and its dependencies.</a:t>
            </a:r>
          </a:p>
          <a:p>
            <a:r>
              <a:rPr lang="en-US" dirty="0"/>
              <a:t>yum update: Updates all installed packages to the latest version.</a:t>
            </a:r>
          </a:p>
          <a:p>
            <a:r>
              <a:rPr lang="en-US" dirty="0"/>
              <a:t>yum search &lt;search-term&gt;: Searches for packages matching a particular term.</a:t>
            </a:r>
          </a:p>
          <a:p>
            <a:r>
              <a:rPr lang="en-US" dirty="0"/>
              <a:t>yum info &lt;package-name&gt;: Displays information about a package.</a:t>
            </a:r>
            <a:endParaRPr lang="en-IL" dirty="0"/>
          </a:p>
        </p:txBody>
      </p:sp>
    </p:spTree>
    <p:extLst>
      <p:ext uri="{BB962C8B-B14F-4D97-AF65-F5344CB8AC3E}">
        <p14:creationId xmlns:p14="http://schemas.microsoft.com/office/powerpoint/2010/main" val="277288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CF00-7040-2098-352A-93BECEB8F1BE}"/>
              </a:ext>
            </a:extLst>
          </p:cNvPr>
          <p:cNvSpPr>
            <a:spLocks noGrp="1"/>
          </p:cNvSpPr>
          <p:nvPr>
            <p:ph type="title"/>
          </p:nvPr>
        </p:nvSpPr>
        <p:spPr/>
        <p:txBody>
          <a:bodyPr/>
          <a:lstStyle/>
          <a:p>
            <a:r>
              <a:rPr lang="en-US" dirty="0"/>
              <a:t>apt-get: </a:t>
            </a:r>
            <a:endParaRPr lang="en-IL" dirty="0"/>
          </a:p>
        </p:txBody>
      </p:sp>
      <p:sp>
        <p:nvSpPr>
          <p:cNvPr id="3" name="Content Placeholder 2">
            <a:extLst>
              <a:ext uri="{FF2B5EF4-FFF2-40B4-BE49-F238E27FC236}">
                <a16:creationId xmlns:a16="http://schemas.microsoft.com/office/drawing/2014/main" id="{702AFD45-FEBA-CB6F-96D0-985B0DB9C602}"/>
              </a:ext>
            </a:extLst>
          </p:cNvPr>
          <p:cNvSpPr>
            <a:spLocks noGrp="1"/>
          </p:cNvSpPr>
          <p:nvPr>
            <p:ph idx="1"/>
          </p:nvPr>
        </p:nvSpPr>
        <p:spPr>
          <a:xfrm>
            <a:off x="1141116" y="1828800"/>
            <a:ext cx="9903418" cy="4648200"/>
          </a:xfrm>
        </p:spPr>
        <p:txBody>
          <a:bodyPr>
            <a:normAutofit/>
          </a:bodyPr>
          <a:lstStyle/>
          <a:p>
            <a:pPr marL="0" indent="0">
              <a:buNone/>
            </a:pPr>
            <a:r>
              <a:rPr lang="en-US" dirty="0"/>
              <a:t>apt-get is a package management utility for Debian-based Linux systems, such as Ubuntu and Debian. It can be used to install and update packages, as well as manage dependencies between packages. Some common commands used with apt-get include:</a:t>
            </a:r>
          </a:p>
          <a:p>
            <a:r>
              <a:rPr lang="en-US" dirty="0"/>
              <a:t>apt-get install &lt;package-name&gt;: Installs a package and its dependencies.</a:t>
            </a:r>
          </a:p>
          <a:p>
            <a:r>
              <a:rPr lang="en-US" dirty="0"/>
              <a:t>apt-get update: Updates the package lists from the repositories.</a:t>
            </a:r>
          </a:p>
          <a:p>
            <a:r>
              <a:rPr lang="en-US" dirty="0"/>
              <a:t>apt-get upgrade: Upgrades all installed packages to the latest version.</a:t>
            </a:r>
          </a:p>
          <a:p>
            <a:r>
              <a:rPr lang="en-US" dirty="0"/>
              <a:t>apt-cache search &lt;search-term&gt;: Searches for packages matching a particular term.</a:t>
            </a:r>
            <a:endParaRPr lang="en-IL" dirty="0"/>
          </a:p>
        </p:txBody>
      </p:sp>
    </p:spTree>
    <p:extLst>
      <p:ext uri="{BB962C8B-B14F-4D97-AF65-F5344CB8AC3E}">
        <p14:creationId xmlns:p14="http://schemas.microsoft.com/office/powerpoint/2010/main" val="35928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AAE2-0A39-6DDE-2F79-9510DBE79B3D}"/>
              </a:ext>
            </a:extLst>
          </p:cNvPr>
          <p:cNvSpPr>
            <a:spLocks noGrp="1"/>
          </p:cNvSpPr>
          <p:nvPr>
            <p:ph type="title"/>
          </p:nvPr>
        </p:nvSpPr>
        <p:spPr>
          <a:xfrm>
            <a:off x="1141116" y="609600"/>
            <a:ext cx="9903418" cy="838200"/>
          </a:xfrm>
        </p:spPr>
        <p:txBody>
          <a:bodyPr/>
          <a:lstStyle/>
          <a:p>
            <a:r>
              <a:rPr lang="en-US" dirty="0"/>
              <a:t>NOTE </a:t>
            </a:r>
            <a:endParaRPr lang="en-IL" dirty="0"/>
          </a:p>
        </p:txBody>
      </p:sp>
      <p:sp>
        <p:nvSpPr>
          <p:cNvPr id="3" name="Content Placeholder 2">
            <a:extLst>
              <a:ext uri="{FF2B5EF4-FFF2-40B4-BE49-F238E27FC236}">
                <a16:creationId xmlns:a16="http://schemas.microsoft.com/office/drawing/2014/main" id="{193B99D9-4EF7-8942-DF9E-8AF1F107205E}"/>
              </a:ext>
            </a:extLst>
          </p:cNvPr>
          <p:cNvSpPr>
            <a:spLocks noGrp="1"/>
          </p:cNvSpPr>
          <p:nvPr>
            <p:ph idx="1"/>
          </p:nvPr>
        </p:nvSpPr>
        <p:spPr>
          <a:xfrm>
            <a:off x="1141116" y="1676400"/>
            <a:ext cx="9903418" cy="4114801"/>
          </a:xfrm>
        </p:spPr>
        <p:txBody>
          <a:bodyPr/>
          <a:lstStyle/>
          <a:p>
            <a:r>
              <a:rPr lang="en-US" dirty="0"/>
              <a:t>In both yum and apt-get, packages are typically installed from a package repository. A repository is a collection of software packages that are hosted online, and can be accessed and downloaded by the package management system. The package management system handles the installation of packages and their dependencies automatically, making it easy to install and manage software on a Linux system.</a:t>
            </a:r>
          </a:p>
          <a:p>
            <a:endParaRPr lang="en-US" dirty="0"/>
          </a:p>
          <a:p>
            <a:pPr algn="ctr"/>
            <a:r>
              <a:rPr lang="en-US" sz="2400" b="1" dirty="0">
                <a:solidFill>
                  <a:srgbClr val="00B0F0"/>
                </a:solidFill>
              </a:rPr>
              <a:t>By understanding Linux package management systems, you'll be better able to install and manage software packages on EC2 instances running on AWS</a:t>
            </a:r>
            <a:r>
              <a:rPr lang="en-US" dirty="0"/>
              <a:t>.</a:t>
            </a:r>
            <a:endParaRPr lang="en-IL" dirty="0"/>
          </a:p>
        </p:txBody>
      </p:sp>
    </p:spTree>
    <p:extLst>
      <p:ext uri="{BB962C8B-B14F-4D97-AF65-F5344CB8AC3E}">
        <p14:creationId xmlns:p14="http://schemas.microsoft.com/office/powerpoint/2010/main" val="31320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78F7-6FBE-C818-A646-DA50C49FA639}"/>
              </a:ext>
            </a:extLst>
          </p:cNvPr>
          <p:cNvSpPr>
            <a:spLocks noGrp="1"/>
          </p:cNvSpPr>
          <p:nvPr>
            <p:ph type="title"/>
          </p:nvPr>
        </p:nvSpPr>
        <p:spPr>
          <a:xfrm>
            <a:off x="1141116" y="609600"/>
            <a:ext cx="9903418" cy="914400"/>
          </a:xfrm>
        </p:spPr>
        <p:txBody>
          <a:bodyPr>
            <a:normAutofit/>
          </a:bodyPr>
          <a:lstStyle/>
          <a:p>
            <a:r>
              <a:rPr lang="en-US" dirty="0"/>
              <a:t> </a:t>
            </a:r>
            <a:r>
              <a:rPr lang="en-US" sz="1800" dirty="0"/>
              <a:t>example of how to install and manage software packages on an EC2 instance running on AWS using the yum package management system:</a:t>
            </a:r>
            <a:endParaRPr lang="en-IL" dirty="0"/>
          </a:p>
        </p:txBody>
      </p:sp>
      <p:sp>
        <p:nvSpPr>
          <p:cNvPr id="3" name="Content Placeholder 2">
            <a:extLst>
              <a:ext uri="{FF2B5EF4-FFF2-40B4-BE49-F238E27FC236}">
                <a16:creationId xmlns:a16="http://schemas.microsoft.com/office/drawing/2014/main" id="{260F57E3-4ABD-5035-EB18-AAEAF29313F5}"/>
              </a:ext>
            </a:extLst>
          </p:cNvPr>
          <p:cNvSpPr>
            <a:spLocks noGrp="1"/>
          </p:cNvSpPr>
          <p:nvPr>
            <p:ph idx="1"/>
          </p:nvPr>
        </p:nvSpPr>
        <p:spPr>
          <a:xfrm>
            <a:off x="1141116" y="1600200"/>
            <a:ext cx="9903418" cy="4191001"/>
          </a:xfrm>
        </p:spPr>
        <p:txBody>
          <a:bodyPr>
            <a:normAutofit fontScale="25000" lnSpcReduction="20000"/>
          </a:bodyPr>
          <a:lstStyle/>
          <a:p>
            <a:r>
              <a:rPr lang="en-US" sz="4800" dirty="0">
                <a:solidFill>
                  <a:schemeClr val="tx1"/>
                </a:solidFill>
              </a:rPr>
              <a:t>Connect to your EC2 instance: Use an SSH client such as PuTTY to connect to your EC2 instance.</a:t>
            </a:r>
          </a:p>
          <a:p>
            <a:r>
              <a:rPr lang="en-US" sz="4800" dirty="0">
                <a:solidFill>
                  <a:schemeClr val="tx1"/>
                </a:solidFill>
              </a:rPr>
              <a:t>Update the package lists: Run the following command to update the package lists:</a:t>
            </a:r>
          </a:p>
          <a:p>
            <a:pPr algn="ctr"/>
            <a:r>
              <a:rPr lang="en-US" sz="4800" b="1" dirty="0" err="1">
                <a:solidFill>
                  <a:schemeClr val="tx1"/>
                </a:solidFill>
              </a:rPr>
              <a:t>sudo</a:t>
            </a:r>
            <a:r>
              <a:rPr lang="en-US" sz="4800" b="1" dirty="0">
                <a:solidFill>
                  <a:schemeClr val="tx1"/>
                </a:solidFill>
              </a:rPr>
              <a:t> yum update</a:t>
            </a:r>
          </a:p>
          <a:p>
            <a:r>
              <a:rPr lang="en-US" sz="4800" dirty="0">
                <a:solidFill>
                  <a:schemeClr val="tx1"/>
                </a:solidFill>
              </a:rPr>
              <a:t>This will update the package lists to the latest version available in the configured repositories</a:t>
            </a:r>
          </a:p>
          <a:p>
            <a:r>
              <a:rPr lang="en-US" sz="4800" dirty="0">
                <a:solidFill>
                  <a:schemeClr val="tx1"/>
                </a:solidFill>
              </a:rPr>
              <a:t>Install a package: To install a package using yum, run the following command:</a:t>
            </a:r>
          </a:p>
          <a:p>
            <a:pPr algn="ctr"/>
            <a:r>
              <a:rPr lang="en-US" sz="4800" dirty="0" err="1">
                <a:solidFill>
                  <a:schemeClr val="tx1"/>
                </a:solidFill>
              </a:rPr>
              <a:t>sudo</a:t>
            </a:r>
            <a:r>
              <a:rPr lang="en-US" sz="4800" dirty="0">
                <a:solidFill>
                  <a:schemeClr val="tx1"/>
                </a:solidFill>
              </a:rPr>
              <a:t> yum install &lt;package-name&gt;</a:t>
            </a:r>
          </a:p>
          <a:p>
            <a:r>
              <a:rPr lang="en-US" sz="4800" dirty="0">
                <a:solidFill>
                  <a:schemeClr val="tx1"/>
                </a:solidFill>
              </a:rPr>
              <a:t>For example, to remove the Apache web server, you would run:</a:t>
            </a:r>
          </a:p>
          <a:p>
            <a:pPr algn="ctr"/>
            <a:r>
              <a:rPr lang="en-US" sz="4800" dirty="0" err="1">
                <a:solidFill>
                  <a:schemeClr val="tx1"/>
                </a:solidFill>
              </a:rPr>
              <a:t>sudo</a:t>
            </a:r>
            <a:r>
              <a:rPr lang="en-US" sz="4800" dirty="0">
                <a:solidFill>
                  <a:schemeClr val="tx1"/>
                </a:solidFill>
              </a:rPr>
              <a:t> yum remove httpd</a:t>
            </a:r>
          </a:p>
          <a:p>
            <a:r>
              <a:rPr lang="en-US" sz="4800" dirty="0">
                <a:solidFill>
                  <a:schemeClr val="tx1"/>
                </a:solidFill>
              </a:rPr>
              <a:t>Search for a package: To search for a package using yum, run the following </a:t>
            </a:r>
            <a:r>
              <a:rPr lang="en-US" sz="4800" dirty="0" err="1">
                <a:solidFill>
                  <a:schemeClr val="tx1"/>
                </a:solidFill>
              </a:rPr>
              <a:t>comman</a:t>
            </a:r>
            <a:endParaRPr lang="en-US" sz="4800" dirty="0">
              <a:solidFill>
                <a:schemeClr val="tx1"/>
              </a:solidFill>
            </a:endParaRPr>
          </a:p>
          <a:p>
            <a:pPr algn="ctr"/>
            <a:r>
              <a:rPr lang="en-US" sz="4800" dirty="0" err="1">
                <a:solidFill>
                  <a:schemeClr val="tx1"/>
                </a:solidFill>
              </a:rPr>
              <a:t>sudo</a:t>
            </a:r>
            <a:r>
              <a:rPr lang="en-US" sz="4800" dirty="0">
                <a:solidFill>
                  <a:schemeClr val="tx1"/>
                </a:solidFill>
              </a:rPr>
              <a:t> yum search &lt;search-term&gt;</a:t>
            </a:r>
          </a:p>
          <a:p>
            <a:r>
              <a:rPr lang="en-US" sz="4800" dirty="0">
                <a:solidFill>
                  <a:schemeClr val="tx1"/>
                </a:solidFill>
              </a:rPr>
              <a:t>For example, to search for a package related to Apache, you could run:</a:t>
            </a:r>
          </a:p>
          <a:p>
            <a:pPr algn="ctr"/>
            <a:r>
              <a:rPr lang="en-US" sz="4800" dirty="0" err="1">
                <a:solidFill>
                  <a:schemeClr val="tx1"/>
                </a:solidFill>
              </a:rPr>
              <a:t>sudo</a:t>
            </a:r>
            <a:r>
              <a:rPr lang="en-US" sz="4800" dirty="0">
                <a:solidFill>
                  <a:schemeClr val="tx1"/>
                </a:solidFill>
              </a:rPr>
              <a:t> yum search </a:t>
            </a:r>
            <a:r>
              <a:rPr lang="en-US" sz="4800" dirty="0" err="1">
                <a:solidFill>
                  <a:schemeClr val="tx1"/>
                </a:solidFill>
              </a:rPr>
              <a:t>apache</a:t>
            </a:r>
            <a:endParaRPr lang="en-US" sz="4800" dirty="0">
              <a:solidFill>
                <a:schemeClr val="tx1"/>
              </a:solidFill>
            </a:endParaRPr>
          </a:p>
          <a:p>
            <a:r>
              <a:rPr lang="en-US" sz="4800" dirty="0">
                <a:solidFill>
                  <a:schemeClr val="tx1"/>
                </a:solidFill>
              </a:rPr>
              <a:t>List installed packages: To list all installed packages, run the following command</a:t>
            </a:r>
          </a:p>
          <a:p>
            <a:pPr algn="ctr"/>
            <a:r>
              <a:rPr lang="en-US" sz="4800" dirty="0" err="1">
                <a:solidFill>
                  <a:schemeClr val="tx1"/>
                </a:solidFill>
              </a:rPr>
              <a:t>sudo</a:t>
            </a:r>
            <a:r>
              <a:rPr lang="en-US" sz="4800" dirty="0">
                <a:solidFill>
                  <a:schemeClr val="tx1"/>
                </a:solidFill>
              </a:rPr>
              <a:t> yum list installed</a:t>
            </a:r>
          </a:p>
          <a:p>
            <a:r>
              <a:rPr lang="en-US" sz="4800" dirty="0">
                <a:solidFill>
                  <a:schemeClr val="tx1"/>
                </a:solidFill>
              </a:rPr>
              <a:t>This will display a list of all installed packages on the system.</a:t>
            </a:r>
          </a:p>
          <a:p>
            <a:endParaRPr lang="en-IL" dirty="0"/>
          </a:p>
        </p:txBody>
      </p:sp>
    </p:spTree>
    <p:extLst>
      <p:ext uri="{BB962C8B-B14F-4D97-AF65-F5344CB8AC3E}">
        <p14:creationId xmlns:p14="http://schemas.microsoft.com/office/powerpoint/2010/main" val="15556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04D9-456E-CA85-5DF3-85BCC0016BBB}"/>
              </a:ext>
            </a:extLst>
          </p:cNvPr>
          <p:cNvSpPr>
            <a:spLocks noGrp="1"/>
          </p:cNvSpPr>
          <p:nvPr>
            <p:ph type="title"/>
          </p:nvPr>
        </p:nvSpPr>
        <p:spPr/>
        <p:txBody>
          <a:bodyPr/>
          <a:lstStyle/>
          <a:p>
            <a:r>
              <a:rPr lang="en-US" dirty="0"/>
              <a:t>NOTE </a:t>
            </a:r>
            <a:endParaRPr lang="en-IL" dirty="0"/>
          </a:p>
        </p:txBody>
      </p:sp>
      <p:sp>
        <p:nvSpPr>
          <p:cNvPr id="3" name="Content Placeholder 2">
            <a:extLst>
              <a:ext uri="{FF2B5EF4-FFF2-40B4-BE49-F238E27FC236}">
                <a16:creationId xmlns:a16="http://schemas.microsoft.com/office/drawing/2014/main" id="{B87CF5DD-544B-1AE5-7300-391C3699B271}"/>
              </a:ext>
            </a:extLst>
          </p:cNvPr>
          <p:cNvSpPr>
            <a:spLocks noGrp="1"/>
          </p:cNvSpPr>
          <p:nvPr>
            <p:ph idx="1"/>
          </p:nvPr>
        </p:nvSpPr>
        <p:spPr/>
        <p:txBody>
          <a:bodyPr/>
          <a:lstStyle/>
          <a:p>
            <a:r>
              <a:rPr lang="en-US" dirty="0"/>
              <a:t>By using yum to install and manage software packages on your EC2 instance, you can easily keep your system up to date and install any necessary software packages for your applications. Note that the exact commands and package names may differ depending on your specific distribution of Linux and the packages you need to install.</a:t>
            </a:r>
            <a:endParaRPr lang="en-IL" dirty="0"/>
          </a:p>
        </p:txBody>
      </p:sp>
    </p:spTree>
    <p:extLst>
      <p:ext uri="{BB962C8B-B14F-4D97-AF65-F5344CB8AC3E}">
        <p14:creationId xmlns:p14="http://schemas.microsoft.com/office/powerpoint/2010/main" val="124256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C99F-0945-5256-419B-7CF972E7E050}"/>
              </a:ext>
            </a:extLst>
          </p:cNvPr>
          <p:cNvSpPr>
            <a:spLocks noGrp="1"/>
          </p:cNvSpPr>
          <p:nvPr>
            <p:ph type="title"/>
          </p:nvPr>
        </p:nvSpPr>
        <p:spPr>
          <a:xfrm>
            <a:off x="1141116" y="609600"/>
            <a:ext cx="9903418" cy="914400"/>
          </a:xfrm>
        </p:spPr>
        <p:txBody>
          <a:bodyPr>
            <a:normAutofit/>
          </a:bodyPr>
          <a:lstStyle/>
          <a:p>
            <a:r>
              <a:rPr lang="en-US" sz="2200" dirty="0"/>
              <a:t>Here are some examples of how you can use wildcards in Linux</a:t>
            </a:r>
            <a:br>
              <a:rPr lang="en-US" dirty="0"/>
            </a:br>
            <a:endParaRPr lang="en-IL" dirty="0"/>
          </a:p>
        </p:txBody>
      </p:sp>
      <p:sp>
        <p:nvSpPr>
          <p:cNvPr id="3" name="Content Placeholder 2">
            <a:extLst>
              <a:ext uri="{FF2B5EF4-FFF2-40B4-BE49-F238E27FC236}">
                <a16:creationId xmlns:a16="http://schemas.microsoft.com/office/drawing/2014/main" id="{428B892A-29DE-A090-F60B-BD3DC6C809C0}"/>
              </a:ext>
            </a:extLst>
          </p:cNvPr>
          <p:cNvSpPr>
            <a:spLocks noGrp="1"/>
          </p:cNvSpPr>
          <p:nvPr>
            <p:ph idx="1"/>
          </p:nvPr>
        </p:nvSpPr>
        <p:spPr>
          <a:xfrm>
            <a:off x="1141116" y="1219200"/>
            <a:ext cx="9903418" cy="4572001"/>
          </a:xfrm>
        </p:spPr>
        <p:txBody>
          <a:bodyPr>
            <a:normAutofit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List all files in the current directory that have a .txt file extension: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ls *.txt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List all files in the current directory that start with the letter 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ls 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List all files in the current directory that have a single-character filename: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ls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List all files in the current directory that have a filename that starts with a, b, or 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ls [a-c]*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gn="ctr">
              <a:lnSpc>
                <a:spcPct val="107000"/>
              </a:lnSpc>
              <a:spcBef>
                <a:spcPts val="0"/>
              </a:spcBef>
              <a:spcAft>
                <a:spcPts val="800"/>
              </a:spcAft>
              <a:buNone/>
            </a:pPr>
            <a:r>
              <a:rPr lang="en-US" sz="2000" b="1" i="1" dirty="0">
                <a:solidFill>
                  <a:srgbClr val="00B0F0"/>
                </a:solidFill>
                <a:effectLst/>
                <a:latin typeface="Calibri" panose="020F0502020204030204" pitchFamily="34" charset="0"/>
                <a:ea typeface="Calibri" panose="020F0502020204030204" pitchFamily="34" charset="0"/>
                <a:cs typeface="Arial" panose="020B0604020202020204" pitchFamily="34" charset="0"/>
              </a:rPr>
              <a:t>Wildcards can be used with many Linux commands, including ls, cp, mv, and rm. They can be very useful for batch operations where you want to perform an action on a large number of files that share a common characteristic.</a:t>
            </a:r>
            <a:endParaRPr lang="en-IL" sz="1600" b="1" i="1"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18567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AD79-CBBB-95DC-940A-0581A48707CA}"/>
              </a:ext>
            </a:extLst>
          </p:cNvPr>
          <p:cNvSpPr>
            <a:spLocks noGrp="1"/>
          </p:cNvSpPr>
          <p:nvPr>
            <p:ph type="title"/>
          </p:nvPr>
        </p:nvSpPr>
        <p:spPr/>
        <p:txBody>
          <a:bodyPr/>
          <a:lstStyle/>
          <a:p>
            <a:pPr algn="ctr"/>
            <a:r>
              <a:rPr lang="en-US" dirty="0"/>
              <a:t>Soft And Hard Link</a:t>
            </a:r>
            <a:br>
              <a:rPr lang="en-US" dirty="0"/>
            </a:br>
            <a:endParaRPr lang="en-IL" dirty="0"/>
          </a:p>
        </p:txBody>
      </p:sp>
      <p:sp>
        <p:nvSpPr>
          <p:cNvPr id="3" name="Content Placeholder 2">
            <a:extLst>
              <a:ext uri="{FF2B5EF4-FFF2-40B4-BE49-F238E27FC236}">
                <a16:creationId xmlns:a16="http://schemas.microsoft.com/office/drawing/2014/main" id="{5C6EB3E6-CBD6-8C0F-3F5C-771394571F19}"/>
              </a:ext>
            </a:extLst>
          </p:cNvPr>
          <p:cNvSpPr>
            <a:spLocks noGrp="1"/>
          </p:cNvSpPr>
          <p:nvPr>
            <p:ph idx="1"/>
          </p:nvPr>
        </p:nvSpPr>
        <p:spPr/>
        <p: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Linux, a link is a way to connect one file or directory to another. There are two types of links: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soft links (also known as symbolic links)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hard links.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12214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0F90-204B-AE78-DDC2-BD075F4BA513}"/>
              </a:ext>
            </a:extLst>
          </p:cNvPr>
          <p:cNvSpPr>
            <a:spLocks noGrp="1"/>
          </p:cNvSpPr>
          <p:nvPr>
            <p:ph type="title"/>
          </p:nvPr>
        </p:nvSpPr>
        <p:spPr/>
        <p:txBody>
          <a:bodyPr/>
          <a:lstStyle/>
          <a:p>
            <a:pPr algn="ctr"/>
            <a:r>
              <a:rPr lang="en-US" dirty="0"/>
              <a:t>A soft link</a:t>
            </a:r>
            <a:br>
              <a:rPr lang="en-US" dirty="0"/>
            </a:br>
            <a:endParaRPr lang="en-IL" dirty="0"/>
          </a:p>
        </p:txBody>
      </p:sp>
      <p:sp>
        <p:nvSpPr>
          <p:cNvPr id="3" name="Content Placeholder 2">
            <a:extLst>
              <a:ext uri="{FF2B5EF4-FFF2-40B4-BE49-F238E27FC236}">
                <a16:creationId xmlns:a16="http://schemas.microsoft.com/office/drawing/2014/main" id="{7816EA68-7039-F918-1FF5-5493C3308A2A}"/>
              </a:ext>
            </a:extLst>
          </p:cNvPr>
          <p:cNvSpPr>
            <a:spLocks noGrp="1"/>
          </p:cNvSpPr>
          <p:nvPr>
            <p:ph idx="1"/>
          </p:nvPr>
        </p:nvSpPr>
        <p:spPr/>
        <p:txBody>
          <a:bodyPr>
            <a:normAutofit fontScale="92500"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is a special type of file that points to another file or directory. It contains a path to the original file or directory and is typically represented by an arrow symbol. When you access a soft link, it redirects you to the original file or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create a soft link, you can use the ln -s command followed by the path of the original file or directory and the name of the link. For example, the following command creates a soft link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mylink</a:t>
            </a:r>
            <a:r>
              <a:rPr lang="en-US" sz="2000" dirty="0">
                <a:effectLst/>
                <a:latin typeface="Calibri" panose="020F0502020204030204" pitchFamily="34" charset="0"/>
                <a:ea typeface="Calibri" panose="020F0502020204030204" pitchFamily="34" charset="0"/>
                <a:cs typeface="Arial" panose="020B0604020202020204" pitchFamily="34" charset="0"/>
              </a:rPr>
              <a:t> that points to a file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myfile</a:t>
            </a:r>
            <a:r>
              <a:rPr lang="en-US" sz="2000" dirty="0">
                <a:effectLst/>
                <a:latin typeface="Calibri" panose="020F0502020204030204" pitchFamily="34" charset="0"/>
                <a:ea typeface="Calibri" panose="020F0502020204030204" pitchFamily="34" charset="0"/>
                <a:cs typeface="Arial" panose="020B0604020202020204" pitchFamily="34" charset="0"/>
              </a:rPr>
              <a:t> in the current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ln -s ./</a:t>
            </a:r>
            <a:r>
              <a:rPr lang="en-US" sz="3200" b="1" dirty="0" err="1">
                <a:effectLst/>
                <a:latin typeface="Calibri" panose="020F0502020204030204" pitchFamily="34" charset="0"/>
                <a:ea typeface="Calibri" panose="020F0502020204030204" pitchFamily="34" charset="0"/>
                <a:cs typeface="Arial" panose="020B0604020202020204" pitchFamily="34" charset="0"/>
              </a:rPr>
              <a:t>myfile</a:t>
            </a:r>
            <a:r>
              <a:rPr lang="en-US" sz="3200" b="1" dirty="0">
                <a:effectLst/>
                <a:latin typeface="Calibri" panose="020F0502020204030204" pitchFamily="34" charset="0"/>
                <a:ea typeface="Calibri" panose="020F0502020204030204" pitchFamily="34" charset="0"/>
                <a:cs typeface="Arial" panose="020B0604020202020204" pitchFamily="34" charset="0"/>
              </a:rPr>
              <a:t> </a:t>
            </a:r>
            <a:r>
              <a:rPr lang="en-US" sz="3200" b="1" dirty="0" err="1">
                <a:effectLst/>
                <a:latin typeface="Calibri" panose="020F0502020204030204" pitchFamily="34" charset="0"/>
                <a:ea typeface="Calibri" panose="020F0502020204030204" pitchFamily="34" charset="0"/>
                <a:cs typeface="Arial" panose="020B0604020202020204" pitchFamily="34" charset="0"/>
              </a:rPr>
              <a:t>mylink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19195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D1FBC7-A920-CC68-18A9-F179AA229286}"/>
              </a:ext>
            </a:extLst>
          </p:cNvPr>
          <p:cNvSpPr>
            <a:spLocks noGrp="1"/>
          </p:cNvSpPr>
          <p:nvPr>
            <p:ph type="title"/>
          </p:nvPr>
        </p:nvSpPr>
        <p:spPr>
          <a:xfrm>
            <a:off x="1141115" y="609600"/>
            <a:ext cx="9903419" cy="1065451"/>
          </a:xfrm>
        </p:spPr>
        <p:txBody>
          <a:bodyPr>
            <a:normAutofit/>
          </a:bodyPr>
          <a:lstStyle/>
          <a:p>
            <a:pPr algn="ctr"/>
            <a:r>
              <a:rPr lang="en-US">
                <a:solidFill>
                  <a:srgbClr val="BFBFBF"/>
                </a:solidFill>
              </a:rPr>
              <a:t>Technical details </a:t>
            </a:r>
            <a:endParaRPr lang="en-IL">
              <a:solidFill>
                <a:srgbClr val="BFBFBF"/>
              </a:solidFill>
            </a:endParaRPr>
          </a:p>
        </p:txBody>
      </p:sp>
      <p:sp>
        <p:nvSpPr>
          <p:cNvPr id="3" name="Content Placeholder 2">
            <a:extLst>
              <a:ext uri="{FF2B5EF4-FFF2-40B4-BE49-F238E27FC236}">
                <a16:creationId xmlns:a16="http://schemas.microsoft.com/office/drawing/2014/main" id="{75DB6524-0338-4325-8B62-1DED736A64D4}"/>
              </a:ext>
            </a:extLst>
          </p:cNvPr>
          <p:cNvSpPr>
            <a:spLocks noGrp="1"/>
          </p:cNvSpPr>
          <p:nvPr>
            <p:ph idx="1"/>
          </p:nvPr>
        </p:nvSpPr>
        <p:spPr>
          <a:xfrm>
            <a:off x="1141115" y="2666999"/>
            <a:ext cx="9903419" cy="3124201"/>
          </a:xfrm>
        </p:spPr>
        <p:txBody>
          <a:bodyPr>
            <a:normAutofit/>
          </a:bodyPr>
          <a:lstStyle/>
          <a:p>
            <a:pPr marL="0" indent="0">
              <a:buNone/>
            </a:pPr>
            <a:r>
              <a:rPr lang="en-US" dirty="0"/>
              <a:t>Technical details of public cloud services vary depending on the specific provider and the services being used. Generally, public cloud providers use virtualization technology to create multiple virtual machines (VMs) on a shared pool of physical resources, allowing customers to easily provision and deprovision VMs as needed. Public cloud providers also typically offer various APIs and management tools to enable customers to manage and automate their infrastructure and applications.</a:t>
            </a:r>
            <a:endParaRPr lang="en-IL" dirty="0"/>
          </a:p>
        </p:txBody>
      </p:sp>
    </p:spTree>
    <p:extLst>
      <p:ext uri="{BB962C8B-B14F-4D97-AF65-F5344CB8AC3E}">
        <p14:creationId xmlns:p14="http://schemas.microsoft.com/office/powerpoint/2010/main" val="3188908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1DCF1-E1CA-AF4B-CA91-7A87E4D0EA47}"/>
              </a:ext>
            </a:extLst>
          </p:cNvPr>
          <p:cNvSpPr>
            <a:spLocks noGrp="1"/>
          </p:cNvSpPr>
          <p:nvPr>
            <p:ph type="title"/>
          </p:nvPr>
        </p:nvSpPr>
        <p:spPr>
          <a:xfrm>
            <a:off x="1141116" y="609600"/>
            <a:ext cx="9903418" cy="1295400"/>
          </a:xfrm>
        </p:spPr>
        <p:txBody>
          <a:bodyPr/>
          <a:lstStyle/>
          <a:p>
            <a:r>
              <a:rPr lang="en-US" dirty="0"/>
              <a:t>A hard link, </a:t>
            </a:r>
            <a:br>
              <a:rPr lang="en-US" dirty="0"/>
            </a:br>
            <a:endParaRPr lang="en-IL" dirty="0"/>
          </a:p>
        </p:txBody>
      </p:sp>
      <p:sp>
        <p:nvSpPr>
          <p:cNvPr id="3" name="Content Placeholder 2">
            <a:extLst>
              <a:ext uri="{FF2B5EF4-FFF2-40B4-BE49-F238E27FC236}">
                <a16:creationId xmlns:a16="http://schemas.microsoft.com/office/drawing/2014/main" id="{367AC362-9997-ED30-C06E-7DE9BD1A235D}"/>
              </a:ext>
            </a:extLst>
          </p:cNvPr>
          <p:cNvSpPr>
            <a:spLocks noGrp="1"/>
          </p:cNvSpPr>
          <p:nvPr>
            <p:ph idx="1"/>
          </p:nvPr>
        </p:nvSpPr>
        <p:spPr>
          <a:xfrm>
            <a:off x="1141116" y="1524000"/>
            <a:ext cx="9903418" cy="4267201"/>
          </a:xfrm>
        </p:spPr>
        <p:txBody>
          <a:bodyPr>
            <a:normAutofit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on the other hand, is a direct reference to the file or directory itself. Unlike a soft link, it does not contain a path to the original file or directory. Instead, it is simply another name for the same file or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create a hard link, you can use the ln command followed by the path of the original file or directory and the name of the link. For example, the following command creates a hard link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mylink</a:t>
            </a:r>
            <a:r>
              <a:rPr lang="en-US" sz="2000" dirty="0">
                <a:effectLst/>
                <a:latin typeface="Calibri" panose="020F0502020204030204" pitchFamily="34" charset="0"/>
                <a:ea typeface="Calibri" panose="020F0502020204030204" pitchFamily="34" charset="0"/>
                <a:cs typeface="Arial" panose="020B0604020202020204" pitchFamily="34" charset="0"/>
              </a:rPr>
              <a:t> that points to a file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myfile</a:t>
            </a:r>
            <a:r>
              <a:rPr lang="en-US" sz="2000" dirty="0">
                <a:effectLst/>
                <a:latin typeface="Calibri" panose="020F0502020204030204" pitchFamily="34" charset="0"/>
                <a:ea typeface="Calibri" panose="020F0502020204030204" pitchFamily="34" charset="0"/>
                <a:cs typeface="Arial" panose="020B0604020202020204" pitchFamily="34" charset="0"/>
              </a:rPr>
              <a:t> in the current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ln ./</a:t>
            </a:r>
            <a:r>
              <a:rPr lang="en-US" sz="3200" b="1" dirty="0" err="1">
                <a:effectLst/>
                <a:latin typeface="Calibri" panose="020F0502020204030204" pitchFamily="34" charset="0"/>
                <a:ea typeface="Calibri" panose="020F0502020204030204" pitchFamily="34" charset="0"/>
                <a:cs typeface="Arial" panose="020B0604020202020204" pitchFamily="34" charset="0"/>
              </a:rPr>
              <a:t>myfile</a:t>
            </a:r>
            <a:r>
              <a:rPr lang="en-US" sz="3200" b="1" dirty="0">
                <a:effectLst/>
                <a:latin typeface="Calibri" panose="020F0502020204030204" pitchFamily="34" charset="0"/>
                <a:ea typeface="Calibri" panose="020F0502020204030204" pitchFamily="34" charset="0"/>
                <a:cs typeface="Arial" panose="020B0604020202020204" pitchFamily="34" charset="0"/>
              </a:rPr>
              <a:t> </a:t>
            </a:r>
            <a:r>
              <a:rPr lang="en-US" sz="3200" b="1" dirty="0" err="1">
                <a:effectLst/>
                <a:latin typeface="Calibri" panose="020F0502020204030204" pitchFamily="34" charset="0"/>
                <a:ea typeface="Calibri" panose="020F0502020204030204" pitchFamily="34" charset="0"/>
                <a:cs typeface="Arial" panose="020B0604020202020204" pitchFamily="34" charset="0"/>
              </a:rPr>
              <a:t>mylink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Note that hard links can only be created for files, not directories. Additionally, deleting the original file or directory does not affect the hard link, as the link still points to the same underlying file or directory. However, deleting a soft link will break the connection to the original file or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15359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C0A1-BA40-466A-DFC2-A1651AA2AB7C}"/>
              </a:ext>
            </a:extLst>
          </p:cNvPr>
          <p:cNvSpPr>
            <a:spLocks noGrp="1"/>
          </p:cNvSpPr>
          <p:nvPr>
            <p:ph type="title"/>
          </p:nvPr>
        </p:nvSpPr>
        <p:spPr>
          <a:xfrm>
            <a:off x="1141116" y="609600"/>
            <a:ext cx="9903418" cy="838200"/>
          </a:xfrm>
        </p:spPr>
        <p:txBody>
          <a:bodyPr/>
          <a:lstStyle/>
          <a:p>
            <a:r>
              <a:rPr lang="en-US" dirty="0"/>
              <a:t>NOTE </a:t>
            </a:r>
            <a:endParaRPr lang="en-IL" dirty="0"/>
          </a:p>
        </p:txBody>
      </p:sp>
      <p:sp>
        <p:nvSpPr>
          <p:cNvPr id="3" name="Content Placeholder 2">
            <a:extLst>
              <a:ext uri="{FF2B5EF4-FFF2-40B4-BE49-F238E27FC236}">
                <a16:creationId xmlns:a16="http://schemas.microsoft.com/office/drawing/2014/main" id="{7B5D4963-E119-6F12-6270-4FC72C2F18BA}"/>
              </a:ext>
            </a:extLst>
          </p:cNvPr>
          <p:cNvSpPr>
            <a:spLocks noGrp="1"/>
          </p:cNvSpPr>
          <p:nvPr>
            <p:ph idx="1"/>
          </p:nvPr>
        </p:nvSpPr>
        <p:spPr>
          <a:xfrm>
            <a:off x="1141116" y="1447800"/>
            <a:ext cx="9903418" cy="4343401"/>
          </a:xfrm>
        </p:spPr>
        <p:txBody>
          <a:bodyPr>
            <a:normAutofit fontScale="92500" lnSpcReduction="20000"/>
          </a:body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When creating a hard link or soft link, you need to specify which type of link you want to create using the appropriate command syntax.</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create a hard link, you can use the ln command followed by the path of the file you want to link and the path and name of the link you want to create. For 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ln /path/to/original/file /path/to/link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gn="ctr">
              <a:lnSpc>
                <a:spcPct val="107000"/>
              </a:lnSpc>
              <a:spcBef>
                <a:spcPts val="0"/>
              </a:spcBef>
              <a:spcAft>
                <a:spcPts val="800"/>
              </a:spcAft>
              <a:buNone/>
            </a:pPr>
            <a:r>
              <a:rPr lang="en-US" sz="2000" b="1"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create a soft link, also known as a symbolic link, you can use the ln command with the -s option followed by the path of the file you want to link and the path and name of the link you want to create. For 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ln -s /path/to/original/file /path/to/link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So, you need to specify the -s option when creating a soft link to differentiate it from a hard link.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4535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E6D5-2D6A-D993-FDA0-5B3D4A09E7A4}"/>
              </a:ext>
            </a:extLst>
          </p:cNvPr>
          <p:cNvSpPr>
            <a:spLocks noGrp="1"/>
          </p:cNvSpPr>
          <p:nvPr>
            <p:ph type="title"/>
          </p:nvPr>
        </p:nvSpPr>
        <p:spPr>
          <a:xfrm>
            <a:off x="1141116" y="609600"/>
            <a:ext cx="9903418" cy="1295400"/>
          </a:xfrm>
        </p:spPr>
        <p:txBody>
          <a:bodyPr>
            <a:normAutofit fontScale="90000"/>
          </a:bodyPr>
          <a:lstStyle/>
          <a:p>
            <a:pPr marL="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Linux Command Syntax</a:t>
            </a:r>
            <a:br>
              <a:rPr lang="en-IL" sz="24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Calibri" panose="020F0502020204030204" pitchFamily="34" charset="0"/>
                <a:ea typeface="Calibri" panose="020F0502020204030204" pitchFamily="34" charset="0"/>
                <a:cs typeface="Arial" panose="020B0604020202020204" pitchFamily="34" charset="0"/>
              </a:rPr>
              <a:t>Linux command syntax generally follows this structure:</a:t>
            </a:r>
            <a:br>
              <a:rPr lang="en-IL" sz="2400" dirty="0">
                <a:effectLst/>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A28720BD-D236-9DE6-F683-27DCD429690E}"/>
              </a:ext>
            </a:extLst>
          </p:cNvPr>
          <p:cNvSpPr>
            <a:spLocks noGrp="1"/>
          </p:cNvSpPr>
          <p:nvPr>
            <p:ph idx="1"/>
          </p:nvPr>
        </p:nvSpPr>
        <p:spPr>
          <a:xfrm>
            <a:off x="1141116" y="1828800"/>
            <a:ext cx="9903418" cy="3962401"/>
          </a:xfrm>
        </p:spPr>
        <p:txBody>
          <a:bodyPr>
            <a:normAutofit fontScale="77500" lnSpcReduction="20000"/>
          </a:bodyPr>
          <a:lstStyle/>
          <a:p>
            <a:pPr marL="0" marR="0" algn="ctr">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command [options] [arguments]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command is the action you want to perform, such as ls for listing the contents of a directory, cd for changing the current working directory, or </a:t>
            </a:r>
            <a:r>
              <a:rPr lang="en-US" sz="2000" dirty="0" err="1">
                <a:effectLst/>
                <a:latin typeface="Calibri" panose="020F0502020204030204" pitchFamily="34" charset="0"/>
                <a:ea typeface="Calibri" panose="020F0502020204030204" pitchFamily="34" charset="0"/>
                <a:cs typeface="Arial" panose="020B0604020202020204" pitchFamily="34" charset="0"/>
              </a:rPr>
              <a:t>mkdir</a:t>
            </a:r>
            <a:r>
              <a:rPr lang="en-US" sz="2000" dirty="0">
                <a:effectLst/>
                <a:latin typeface="Calibri" panose="020F0502020204030204" pitchFamily="34" charset="0"/>
                <a:ea typeface="Calibri" panose="020F0502020204030204" pitchFamily="34" charset="0"/>
                <a:cs typeface="Arial" panose="020B0604020202020204" pitchFamily="34" charset="0"/>
              </a:rPr>
              <a:t> for creating a new directory.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options modify the behavior of the command and are usually preceded by a hyphen (-). For example, the ls command has options such as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-l for displaying the contents in long format and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 for showing hidden files.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arguments are the targets of the command, such as file names, directory names, or other data. For example, the cd command takes a single argument, which is the name of the directory you want to change to.</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Some commands may have optional or required parameters that come after the options or arguments. The syntax for these parameters varies depending on the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r>
              <a:rPr lang="en-US" sz="2000" dirty="0">
                <a:effectLst/>
                <a:latin typeface="Calibri" panose="020F0502020204030204" pitchFamily="34" charset="0"/>
                <a:ea typeface="Calibri" panose="020F0502020204030204" pitchFamily="34" charset="0"/>
                <a:cs typeface="Arial" panose="020B0604020202020204" pitchFamily="34" charset="0"/>
              </a:rPr>
              <a:t>It's worth noting that Linux command syntax can vary between different distributions and versions, so it's important to consult the documentation or help files for each specific command to understand its syntax and usage</a:t>
            </a:r>
            <a:endParaRPr lang="en-IL" dirty="0"/>
          </a:p>
        </p:txBody>
      </p:sp>
    </p:spTree>
    <p:extLst>
      <p:ext uri="{BB962C8B-B14F-4D97-AF65-F5344CB8AC3E}">
        <p14:creationId xmlns:p14="http://schemas.microsoft.com/office/powerpoint/2010/main" val="162105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10D9-EAF4-4414-82FA-2BB30FB86704}"/>
              </a:ext>
            </a:extLst>
          </p:cNvPr>
          <p:cNvSpPr>
            <a:spLocks noGrp="1"/>
          </p:cNvSpPr>
          <p:nvPr>
            <p:ph type="title"/>
          </p:nvPr>
        </p:nvSpPr>
        <p:spPr>
          <a:xfrm>
            <a:off x="1141116" y="609600"/>
            <a:ext cx="9903418" cy="1143000"/>
          </a:xfrm>
        </p:spPr>
        <p:txBody>
          <a:bodyPr/>
          <a:lstStyle/>
          <a:p>
            <a:pPr marL="0" marR="0" lvl="0" indent="-285664" algn="ctr" defTabSz="457063" rtl="0" eaLnBrk="1" fontAlgn="auto" latinLnBrk="0" hangingPunct="1">
              <a:lnSpc>
                <a:spcPct val="107000"/>
              </a:lnSpc>
              <a:spcBef>
                <a:spcPts val="0"/>
              </a:spcBef>
              <a:spcAft>
                <a:spcPts val="800"/>
              </a:spcAft>
              <a:tabLst/>
              <a:defRPr/>
            </a:pPr>
            <a:r>
              <a:rPr kumimoji="0" lang="en-US" sz="26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Command Syntax of Permissions</a:t>
            </a:r>
            <a:br>
              <a:rPr kumimoji="0" lang="en-IL" sz="15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9EE244AF-210A-EE77-38AF-7B16ADCB78F5}"/>
              </a:ext>
            </a:extLst>
          </p:cNvPr>
          <p:cNvSpPr>
            <a:spLocks noGrp="1"/>
          </p:cNvSpPr>
          <p:nvPr>
            <p:ph idx="1"/>
          </p:nvPr>
        </p:nvSpPr>
        <p:spPr>
          <a:xfrm>
            <a:off x="1141116" y="1447800"/>
            <a:ext cx="9753896" cy="4876800"/>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Linux, each file and directory have a set of permissions that determine who can read, write, and execute them. These permissions are important for controlling access to sensitive files and for protecting the system from accidental or malicious damage.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file permissions are represented by a series of 10 characters, with the first character indicating the type of file (e.g., regular file, directory, </a:t>
            </a:r>
            <a:r>
              <a:rPr lang="en-US" sz="2000" dirty="0" err="1">
                <a:effectLst/>
                <a:latin typeface="Calibri" panose="020F0502020204030204" pitchFamily="34" charset="0"/>
                <a:ea typeface="Calibri" panose="020F0502020204030204" pitchFamily="34" charset="0"/>
                <a:cs typeface="Arial" panose="020B0604020202020204" pitchFamily="34" charset="0"/>
              </a:rPr>
              <a:t>symlink</a:t>
            </a:r>
            <a:r>
              <a:rPr lang="en-US" sz="2000" dirty="0">
                <a:effectLst/>
                <a:latin typeface="Calibri" panose="020F0502020204030204" pitchFamily="34" charset="0"/>
                <a:ea typeface="Calibri" panose="020F0502020204030204" pitchFamily="34" charset="0"/>
                <a:cs typeface="Arial" panose="020B0604020202020204" pitchFamily="34" charset="0"/>
              </a:rPr>
              <a:t>, etc.) and the remaining nine characters representing the read, write, and execute permissions for the owner, group, and others. The permissions can be modified using the </a:t>
            </a:r>
            <a:r>
              <a:rPr lang="en-US" sz="2000" dirty="0" err="1">
                <a:effectLst/>
                <a:latin typeface="Calibri" panose="020F0502020204030204" pitchFamily="34" charset="0"/>
                <a:ea typeface="Calibri" panose="020F0502020204030204" pitchFamily="34" charset="0"/>
                <a:cs typeface="Arial" panose="020B0604020202020204" pitchFamily="34" charset="0"/>
              </a:rPr>
              <a:t>chmod</a:t>
            </a:r>
            <a:r>
              <a:rPr lang="en-US" sz="2000" dirty="0">
                <a:effectLst/>
                <a:latin typeface="Calibri" panose="020F0502020204030204" pitchFamily="34" charset="0"/>
                <a:ea typeface="Calibri" panose="020F0502020204030204" pitchFamily="34" charset="0"/>
                <a:cs typeface="Arial" panose="020B0604020202020204" pitchFamily="34" charset="0"/>
              </a:rPr>
              <a:t> command.</a:t>
            </a:r>
          </a:p>
          <a:p>
            <a:pPr marL="0" marR="0">
              <a:lnSpc>
                <a:spcPct val="107000"/>
              </a:lnSpc>
              <a:spcBef>
                <a:spcPts val="0"/>
              </a:spcBef>
              <a:spcAft>
                <a:spcPts val="800"/>
              </a:spcAft>
            </a:pPr>
            <a:r>
              <a:rPr lang="it-IT" sz="1600" dirty="0">
                <a:effectLst/>
                <a:latin typeface="Calibri" panose="020F0502020204030204" pitchFamily="34" charset="0"/>
                <a:ea typeface="Calibri" panose="020F0502020204030204" pitchFamily="34" charset="0"/>
                <a:cs typeface="Arial" panose="020B0604020202020204" pitchFamily="34" charset="0"/>
              </a:rPr>
              <a:t> </a:t>
            </a:r>
            <a:r>
              <a:rPr lang="it-IT" sz="1600" dirty="0" err="1">
                <a:effectLst/>
                <a:latin typeface="Calibri" panose="020F0502020204030204" pitchFamily="34" charset="0"/>
                <a:ea typeface="Calibri" panose="020F0502020204030204" pitchFamily="34" charset="0"/>
                <a:cs typeface="Arial" panose="020B0604020202020204" pitchFamily="34" charset="0"/>
              </a:rPr>
              <a:t>drwxr</a:t>
            </a:r>
            <a:r>
              <a:rPr lang="it-IT" sz="1600" dirty="0">
                <a:effectLst/>
                <a:latin typeface="Calibri" panose="020F0502020204030204" pitchFamily="34" charset="0"/>
                <a:ea typeface="Calibri" panose="020F0502020204030204" pitchFamily="34" charset="0"/>
                <a:cs typeface="Arial" panose="020B0604020202020204" pitchFamily="34" charset="0"/>
              </a:rPr>
              <a:t>-</a:t>
            </a:r>
            <a:r>
              <a:rPr lang="it-IT" sz="1600" dirty="0" err="1">
                <a:effectLst/>
                <a:latin typeface="Calibri" panose="020F0502020204030204" pitchFamily="34" charset="0"/>
                <a:ea typeface="Calibri" panose="020F0502020204030204" pitchFamily="34" charset="0"/>
                <a:cs typeface="Arial" panose="020B0604020202020204" pitchFamily="34" charset="0"/>
              </a:rPr>
              <a:t>xr</a:t>
            </a:r>
            <a:r>
              <a:rPr lang="it-IT" sz="1600" dirty="0">
                <a:effectLst/>
                <a:latin typeface="Calibri" panose="020F0502020204030204" pitchFamily="34" charset="0"/>
                <a:ea typeface="Calibri" panose="020F0502020204030204" pitchFamily="34" charset="0"/>
                <a:cs typeface="Arial" panose="020B0604020202020204" pitchFamily="34" charset="0"/>
              </a:rPr>
              <a:t>-x   13 antonio </a:t>
            </a:r>
            <a:r>
              <a:rPr lang="it-IT" sz="1600" dirty="0" err="1">
                <a:effectLst/>
                <a:latin typeface="Calibri" panose="020F0502020204030204" pitchFamily="34" charset="0"/>
                <a:ea typeface="Calibri" panose="020F0502020204030204" pitchFamily="34" charset="0"/>
                <a:cs typeface="Arial" panose="020B0604020202020204" pitchFamily="34" charset="0"/>
              </a:rPr>
              <a:t>antonio</a:t>
            </a:r>
            <a:r>
              <a:rPr lang="it-IT" sz="1600" dirty="0">
                <a:effectLst/>
                <a:latin typeface="Calibri" panose="020F0502020204030204" pitchFamily="34" charset="0"/>
                <a:ea typeface="Calibri" panose="020F0502020204030204" pitchFamily="34" charset="0"/>
                <a:cs typeface="Arial" panose="020B0604020202020204" pitchFamily="34" charset="0"/>
              </a:rPr>
              <a:t> 4096 </a:t>
            </a:r>
            <a:r>
              <a:rPr lang="it-IT" sz="1600" dirty="0" err="1">
                <a:effectLst/>
                <a:latin typeface="Calibri" panose="020F0502020204030204" pitchFamily="34" charset="0"/>
                <a:ea typeface="Calibri" panose="020F0502020204030204" pitchFamily="34" charset="0"/>
                <a:cs typeface="Arial" panose="020B0604020202020204" pitchFamily="34" charset="0"/>
              </a:rPr>
              <a:t>Feb</a:t>
            </a:r>
            <a:r>
              <a:rPr lang="it-IT" sz="1600" dirty="0">
                <a:effectLst/>
                <a:latin typeface="Calibri" panose="020F0502020204030204" pitchFamily="34" charset="0"/>
                <a:ea typeface="Calibri" panose="020F0502020204030204" pitchFamily="34" charset="0"/>
                <a:cs typeface="Arial" panose="020B0604020202020204" pitchFamily="34" charset="0"/>
              </a:rPr>
              <a:t> 19 12:24 ./</a:t>
            </a:r>
          </a:p>
          <a:p>
            <a:pPr marL="0" marR="0">
              <a:lnSpc>
                <a:spcPct val="107000"/>
              </a:lnSpc>
              <a:spcBef>
                <a:spcPts val="0"/>
              </a:spcBef>
              <a:spcAft>
                <a:spcPts val="800"/>
              </a:spcAft>
            </a:pPr>
            <a:r>
              <a:rPr lang="it-IT" sz="1600" dirty="0">
                <a:effectLst/>
                <a:latin typeface="Calibri" panose="020F0502020204030204" pitchFamily="34" charset="0"/>
                <a:ea typeface="Calibri" panose="020F0502020204030204" pitchFamily="34" charset="0"/>
                <a:cs typeface="Arial" panose="020B0604020202020204" pitchFamily="34" charset="0"/>
              </a:rPr>
              <a:t>  </a:t>
            </a:r>
            <a:r>
              <a:rPr lang="it-IT" sz="1600" dirty="0" err="1">
                <a:effectLst/>
                <a:latin typeface="Calibri" panose="020F0502020204030204" pitchFamily="34" charset="0"/>
                <a:ea typeface="Calibri" panose="020F0502020204030204" pitchFamily="34" charset="0"/>
                <a:cs typeface="Arial" panose="020B0604020202020204" pitchFamily="34" charset="0"/>
              </a:rPr>
              <a:t>drwxr</a:t>
            </a:r>
            <a:r>
              <a:rPr lang="it-IT" sz="1600" dirty="0">
                <a:effectLst/>
                <a:latin typeface="Calibri" panose="020F0502020204030204" pitchFamily="34" charset="0"/>
                <a:ea typeface="Calibri" panose="020F0502020204030204" pitchFamily="34" charset="0"/>
                <a:cs typeface="Arial" panose="020B0604020202020204" pitchFamily="34" charset="0"/>
              </a:rPr>
              <a:t>-x---   14 antonio </a:t>
            </a:r>
            <a:r>
              <a:rPr lang="it-IT" sz="1600" dirty="0" err="1">
                <a:effectLst/>
                <a:latin typeface="Calibri" panose="020F0502020204030204" pitchFamily="34" charset="0"/>
                <a:ea typeface="Calibri" panose="020F0502020204030204" pitchFamily="34" charset="0"/>
                <a:cs typeface="Arial" panose="020B0604020202020204" pitchFamily="34" charset="0"/>
              </a:rPr>
              <a:t>antonio</a:t>
            </a:r>
            <a:r>
              <a:rPr lang="it-IT" sz="1600" dirty="0">
                <a:effectLst/>
                <a:latin typeface="Calibri" panose="020F0502020204030204" pitchFamily="34" charset="0"/>
                <a:ea typeface="Calibri" panose="020F0502020204030204" pitchFamily="34" charset="0"/>
                <a:cs typeface="Arial" panose="020B0604020202020204" pitchFamily="34" charset="0"/>
              </a:rPr>
              <a:t> 4096 </a:t>
            </a:r>
            <a:r>
              <a:rPr lang="it-IT" sz="1600" dirty="0" err="1">
                <a:effectLst/>
                <a:latin typeface="Calibri" panose="020F0502020204030204" pitchFamily="34" charset="0"/>
                <a:ea typeface="Calibri" panose="020F0502020204030204" pitchFamily="34" charset="0"/>
                <a:cs typeface="Arial" panose="020B0604020202020204" pitchFamily="34" charset="0"/>
              </a:rPr>
              <a:t>Feb</a:t>
            </a:r>
            <a:r>
              <a:rPr lang="it-IT" sz="1600" dirty="0">
                <a:effectLst/>
                <a:latin typeface="Calibri" panose="020F0502020204030204" pitchFamily="34" charset="0"/>
                <a:ea typeface="Calibri" panose="020F0502020204030204" pitchFamily="34" charset="0"/>
                <a:cs typeface="Arial" panose="020B0604020202020204" pitchFamily="34" charset="0"/>
              </a:rPr>
              <a:t> 12 16:05 ../</a:t>
            </a:r>
          </a:p>
          <a:p>
            <a:pPr marL="0" marR="0">
              <a:lnSpc>
                <a:spcPct val="107000"/>
              </a:lnSpc>
              <a:spcBef>
                <a:spcPts val="0"/>
              </a:spcBef>
              <a:spcAft>
                <a:spcPts val="800"/>
              </a:spcAft>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
        <p:nvSpPr>
          <p:cNvPr id="9" name="Rectangle 8">
            <a:extLst>
              <a:ext uri="{FF2B5EF4-FFF2-40B4-BE49-F238E27FC236}">
                <a16:creationId xmlns:a16="http://schemas.microsoft.com/office/drawing/2014/main" id="{C6434D16-A753-2967-D503-A57AD55E086C}"/>
              </a:ext>
            </a:extLst>
          </p:cNvPr>
          <p:cNvSpPr/>
          <p:nvPr/>
        </p:nvSpPr>
        <p:spPr>
          <a:xfrm>
            <a:off x="1446212" y="4572000"/>
            <a:ext cx="1143000" cy="6858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L"/>
          </a:p>
        </p:txBody>
      </p:sp>
      <p:sp>
        <p:nvSpPr>
          <p:cNvPr id="11" name="Isosceles Triangle 10">
            <a:extLst>
              <a:ext uri="{FF2B5EF4-FFF2-40B4-BE49-F238E27FC236}">
                <a16:creationId xmlns:a16="http://schemas.microsoft.com/office/drawing/2014/main" id="{CF05BDA1-5D71-62FE-02E9-4571B3FCBDC0}"/>
              </a:ext>
            </a:extLst>
          </p:cNvPr>
          <p:cNvSpPr/>
          <p:nvPr/>
        </p:nvSpPr>
        <p:spPr>
          <a:xfrm>
            <a:off x="1827212" y="5486400"/>
            <a:ext cx="381000" cy="685800"/>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21705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F06B-3886-517A-C35D-35F8A438F10E}"/>
              </a:ext>
            </a:extLst>
          </p:cNvPr>
          <p:cNvSpPr>
            <a:spLocks noGrp="1"/>
          </p:cNvSpPr>
          <p:nvPr>
            <p:ph type="title"/>
          </p:nvPr>
        </p:nvSpPr>
        <p:spPr>
          <a:xfrm>
            <a:off x="1141116" y="609600"/>
            <a:ext cx="9903418" cy="762000"/>
          </a:xfrm>
        </p:spPr>
        <p:txBody>
          <a:bodyPr/>
          <a:lstStyle/>
          <a:p>
            <a:r>
              <a:rPr lang="en-US" dirty="0"/>
              <a:t>ABOUT DIRECTORY </a:t>
            </a:r>
            <a:endParaRPr lang="en-IL" dirty="0"/>
          </a:p>
        </p:txBody>
      </p:sp>
      <p:sp>
        <p:nvSpPr>
          <p:cNvPr id="3" name="Content Placeholder 2">
            <a:extLst>
              <a:ext uri="{FF2B5EF4-FFF2-40B4-BE49-F238E27FC236}">
                <a16:creationId xmlns:a16="http://schemas.microsoft.com/office/drawing/2014/main" id="{5055CA5D-2A4B-87F4-AF1B-11D62A929F29}"/>
              </a:ext>
            </a:extLst>
          </p:cNvPr>
          <p:cNvSpPr>
            <a:spLocks noGrp="1"/>
          </p:cNvSpPr>
          <p:nvPr>
            <p:ph idx="1"/>
          </p:nvPr>
        </p:nvSpPr>
        <p:spPr>
          <a:xfrm>
            <a:off x="1141116" y="1371600"/>
            <a:ext cx="9903418" cy="44196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directory permissions work in a similar way, but also have additional implications. In addition to controlling access to the directory itself, they also control access to the files and subdirectories within the directory. Specifically, to list the contents of a directory or access its files and subdirectories, a user must have executed permissions on the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Some common use cases for file and directory permissions include: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Arial" panose="020B0604020202020204" pitchFamily="34" charset="0"/>
              </a:rPr>
              <a:t>Restricting access to sensitive files, such as configuration files or user data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Arial" panose="020B0604020202020204" pitchFamily="34" charset="0"/>
              </a:rPr>
              <a:t>Enabling or disabling certain features or capabilities for certain users or groups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Arial" panose="020B0604020202020204" pitchFamily="34" charset="0"/>
              </a:rPr>
              <a:t>Controlling access to shared resources, such as a shared file system or web server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Arial" panose="020B0604020202020204" pitchFamily="34" charset="0"/>
              </a:rPr>
              <a:t>Preventing accidental or malicious changes to system files and directories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Overall, file and directory permissions are a critical aspect of Linux security and are essential for protecting the system and its users.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93930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5A12-6639-BC1A-384E-8464C530C75C}"/>
              </a:ext>
            </a:extLst>
          </p:cNvPr>
          <p:cNvSpPr>
            <a:spLocks noGrp="1"/>
          </p:cNvSpPr>
          <p:nvPr>
            <p:ph type="title"/>
          </p:nvPr>
        </p:nvSpPr>
        <p:spPr>
          <a:xfrm>
            <a:off x="1141116" y="609600"/>
            <a:ext cx="9903418" cy="762000"/>
          </a:xfrm>
        </p:spPr>
        <p:txBody>
          <a:bodyPr>
            <a:normAutofit fontScale="90000"/>
          </a:bodyPr>
          <a:lstStyle/>
          <a:p>
            <a:pPr marL="0" marR="0">
              <a:lnSpc>
                <a:spcPct val="107000"/>
              </a:lnSpc>
              <a:spcBef>
                <a:spcPts val="0"/>
              </a:spcBef>
              <a:spcAft>
                <a:spcPts val="800"/>
              </a:spcAft>
            </a:pPr>
            <a:br>
              <a:rPr lang="en-US" sz="3200" b="1" dirty="0">
                <a:effectLst/>
                <a:latin typeface="Calibri" panose="020F0502020204030204" pitchFamily="34" charset="0"/>
                <a:ea typeface="Calibri" panose="020F0502020204030204" pitchFamily="34" charset="0"/>
                <a:cs typeface="Arial" panose="020B0604020202020204" pitchFamily="34" charset="0"/>
              </a:rPr>
            </a:br>
            <a:r>
              <a:rPr lang="en-US" sz="3200" b="1" dirty="0">
                <a:effectLst/>
                <a:latin typeface="Calibri" panose="020F0502020204030204" pitchFamily="34" charset="0"/>
                <a:ea typeface="Calibri" panose="020F0502020204030204" pitchFamily="34" charset="0"/>
                <a:cs typeface="Arial" panose="020B0604020202020204" pitchFamily="34" charset="0"/>
              </a:rPr>
              <a:t>COMMAND SYNTAX OF PERMISSIONS</a:t>
            </a:r>
            <a:br>
              <a:rPr lang="en-IL" sz="1600" dirty="0">
                <a:effectLst/>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71207FFB-C5C7-5152-A4E0-B5A47DBA0122}"/>
              </a:ext>
            </a:extLst>
          </p:cNvPr>
          <p:cNvSpPr>
            <a:spLocks noGrp="1"/>
          </p:cNvSpPr>
          <p:nvPr>
            <p:ph idx="1"/>
          </p:nvPr>
        </p:nvSpPr>
        <p:spPr>
          <a:xfrm>
            <a:off x="1142703" y="1524000"/>
            <a:ext cx="9903418" cy="4953000"/>
          </a:xfrm>
        </p:spPr>
        <p:txBody>
          <a:bodyPr>
            <a:normAutofit fontScale="62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Linux, permissions can be managed using the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chmod</a:t>
            </a:r>
            <a:r>
              <a:rPr lang="en-US" sz="2000" dirty="0">
                <a:effectLst/>
                <a:latin typeface="Calibri" panose="020F0502020204030204" pitchFamily="34" charset="0"/>
                <a:ea typeface="Calibri" panose="020F0502020204030204" pitchFamily="34" charset="0"/>
                <a:cs typeface="Arial" panose="020B0604020202020204" pitchFamily="34" charset="0"/>
              </a:rPr>
              <a:t> command, which stands for </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"change mode". </a:t>
            </a:r>
            <a:r>
              <a:rPr lang="en-US" sz="2000" dirty="0">
                <a:effectLst/>
                <a:latin typeface="Calibri" panose="020F0502020204030204" pitchFamily="34" charset="0"/>
                <a:ea typeface="Calibri" panose="020F0502020204030204" pitchFamily="34" charset="0"/>
                <a:cs typeface="Arial" panose="020B0604020202020204" pitchFamily="34" charset="0"/>
              </a:rPr>
              <a:t>Here are some examples of </a:t>
            </a:r>
            <a:r>
              <a:rPr lang="en-US" sz="2000" dirty="0" err="1">
                <a:effectLst/>
                <a:latin typeface="Calibri" panose="020F0502020204030204" pitchFamily="34" charset="0"/>
                <a:ea typeface="Calibri" panose="020F0502020204030204" pitchFamily="34" charset="0"/>
                <a:cs typeface="Arial" panose="020B0604020202020204" pitchFamily="34" charset="0"/>
              </a:rPr>
              <a:t>chmod</a:t>
            </a:r>
            <a:r>
              <a:rPr lang="en-US" sz="2000" dirty="0">
                <a:effectLst/>
                <a:latin typeface="Calibri" panose="020F0502020204030204" pitchFamily="34" charset="0"/>
                <a:ea typeface="Calibri" panose="020F0502020204030204" pitchFamily="34" charset="0"/>
                <a:cs typeface="Arial" panose="020B0604020202020204" pitchFamily="34" charset="0"/>
              </a:rPr>
              <a:t> command syntax:</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grant read, write, and execute permissions to the owner, read-only permissions to the group, and no permissions to others: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000" b="1" dirty="0" err="1">
                <a:effectLst/>
                <a:latin typeface="Calibri" panose="020F0502020204030204" pitchFamily="34" charset="0"/>
                <a:ea typeface="Calibri" panose="020F0502020204030204" pitchFamily="34" charset="0"/>
                <a:cs typeface="Arial" panose="020B0604020202020204" pitchFamily="34" charset="0"/>
              </a:rPr>
              <a:t>chmod</a:t>
            </a:r>
            <a:r>
              <a:rPr lang="en-US" sz="2000" b="1" dirty="0">
                <a:effectLst/>
                <a:latin typeface="Calibri" panose="020F0502020204030204" pitchFamily="34" charset="0"/>
                <a:ea typeface="Calibri" panose="020F0502020204030204" pitchFamily="34" charset="0"/>
                <a:cs typeface="Arial" panose="020B0604020202020204" pitchFamily="34" charset="0"/>
              </a:rPr>
              <a:t>  750  &lt;filename&gt;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grant read and write permissions to the owner, and no permissions to the group and others: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400" b="1" dirty="0" err="1">
                <a:effectLst/>
                <a:latin typeface="Calibri" panose="020F0502020204030204" pitchFamily="34" charset="0"/>
                <a:ea typeface="Calibri" panose="020F0502020204030204" pitchFamily="34" charset="0"/>
                <a:cs typeface="Arial" panose="020B0604020202020204" pitchFamily="34" charset="0"/>
              </a:rPr>
              <a:t>chmod</a:t>
            </a:r>
            <a:r>
              <a:rPr lang="en-US" sz="2400" b="1" dirty="0">
                <a:effectLst/>
                <a:latin typeface="Calibri" panose="020F0502020204030204" pitchFamily="34" charset="0"/>
                <a:ea typeface="Calibri" panose="020F0502020204030204" pitchFamily="34" charset="0"/>
                <a:cs typeface="Arial" panose="020B0604020202020204" pitchFamily="34" charset="0"/>
              </a:rPr>
              <a:t> 600 &lt;filename&gt;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grant read, write, and execute permissions to the owner and group, and read-only permissions to others: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400" b="1" dirty="0" err="1">
                <a:effectLst/>
                <a:latin typeface="Calibri" panose="020F0502020204030204" pitchFamily="34" charset="0"/>
                <a:ea typeface="Calibri" panose="020F0502020204030204" pitchFamily="34" charset="0"/>
                <a:cs typeface="Arial" panose="020B0604020202020204" pitchFamily="34" charset="0"/>
              </a:rPr>
              <a:t>chmod</a:t>
            </a:r>
            <a:r>
              <a:rPr lang="en-US" sz="2400" b="1" dirty="0">
                <a:effectLst/>
                <a:latin typeface="Calibri" panose="020F0502020204030204" pitchFamily="34" charset="0"/>
                <a:ea typeface="Calibri" panose="020F0502020204030204" pitchFamily="34" charset="0"/>
                <a:cs typeface="Arial" panose="020B0604020202020204" pitchFamily="34" charset="0"/>
              </a:rPr>
              <a:t> 775 &lt;filename&gt;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chmod</a:t>
            </a:r>
            <a:r>
              <a:rPr lang="en-US" sz="2000" dirty="0">
                <a:effectLst/>
                <a:latin typeface="Calibri" panose="020F0502020204030204" pitchFamily="34" charset="0"/>
                <a:ea typeface="Calibri" panose="020F0502020204030204" pitchFamily="34" charset="0"/>
                <a:cs typeface="Arial" panose="020B0604020202020204" pitchFamily="34" charset="0"/>
              </a:rPr>
              <a:t> command can also be used with symbolic notation to set or modify permissions based on the file's current permissions. Here are some examples: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grant execute permissions to the owner and group:</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400" b="1" dirty="0" err="1">
                <a:effectLst/>
                <a:latin typeface="Calibri" panose="020F0502020204030204" pitchFamily="34" charset="0"/>
                <a:ea typeface="Calibri" panose="020F0502020204030204" pitchFamily="34" charset="0"/>
                <a:cs typeface="Arial" panose="020B0604020202020204" pitchFamily="34" charset="0"/>
              </a:rPr>
              <a:t>chmod</a:t>
            </a:r>
            <a:r>
              <a:rPr lang="en-US" sz="2400" b="1" dirty="0">
                <a:effectLst/>
                <a:latin typeface="Calibri" panose="020F0502020204030204" pitchFamily="34" charset="0"/>
                <a:ea typeface="Calibri" panose="020F0502020204030204" pitchFamily="34" charset="0"/>
                <a:cs typeface="Arial" panose="020B0604020202020204" pitchFamily="34" charset="0"/>
              </a:rPr>
              <a:t> </a:t>
            </a:r>
            <a:r>
              <a:rPr lang="en-US" sz="2400" b="1" dirty="0" err="1">
                <a:effectLst/>
                <a:latin typeface="Calibri" panose="020F0502020204030204" pitchFamily="34" charset="0"/>
                <a:ea typeface="Calibri" panose="020F0502020204030204" pitchFamily="34" charset="0"/>
                <a:cs typeface="Arial" panose="020B0604020202020204" pitchFamily="34" charset="0"/>
              </a:rPr>
              <a:t>ug+x</a:t>
            </a:r>
            <a:r>
              <a:rPr lang="en-US" sz="2400" b="1" dirty="0">
                <a:effectLst/>
                <a:latin typeface="Calibri" panose="020F0502020204030204" pitchFamily="34" charset="0"/>
                <a:ea typeface="Calibri" panose="020F0502020204030204" pitchFamily="34" charset="0"/>
                <a:cs typeface="Arial" panose="020B0604020202020204" pitchFamily="34" charset="0"/>
              </a:rPr>
              <a:t> &lt;filename&gt;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revoke write permissions from the group:</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chmod</a:t>
            </a:r>
            <a:r>
              <a:rPr lang="en-US" sz="2800" b="1" dirty="0">
                <a:effectLst/>
                <a:latin typeface="Calibri" panose="020F0502020204030204" pitchFamily="34" charset="0"/>
                <a:ea typeface="Calibri" panose="020F0502020204030204" pitchFamily="34" charset="0"/>
                <a:cs typeface="Arial" panose="020B0604020202020204" pitchFamily="34" charset="0"/>
              </a:rPr>
              <a:t> g-w &lt;filename&gt;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add read and write permissions for others: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400" b="1" dirty="0" err="1">
                <a:effectLst/>
                <a:latin typeface="Calibri" panose="020F0502020204030204" pitchFamily="34" charset="0"/>
                <a:ea typeface="Calibri" panose="020F0502020204030204" pitchFamily="34" charset="0"/>
                <a:cs typeface="Arial" panose="020B0604020202020204" pitchFamily="34" charset="0"/>
              </a:rPr>
              <a:t>chmod</a:t>
            </a:r>
            <a:r>
              <a:rPr lang="en-US" sz="2400" b="1" dirty="0">
                <a:effectLst/>
                <a:latin typeface="Calibri" panose="020F0502020204030204" pitchFamily="34" charset="0"/>
                <a:ea typeface="Calibri" panose="020F0502020204030204" pitchFamily="34" charset="0"/>
                <a:cs typeface="Arial" panose="020B0604020202020204" pitchFamily="34" charset="0"/>
              </a:rPr>
              <a:t> </a:t>
            </a:r>
            <a:r>
              <a:rPr lang="en-US" sz="2400" b="1" dirty="0" err="1">
                <a:effectLst/>
                <a:latin typeface="Calibri" panose="020F0502020204030204" pitchFamily="34" charset="0"/>
                <a:ea typeface="Calibri" panose="020F0502020204030204" pitchFamily="34" charset="0"/>
                <a:cs typeface="Arial" panose="020B0604020202020204" pitchFamily="34" charset="0"/>
              </a:rPr>
              <a:t>o+rw</a:t>
            </a:r>
            <a:r>
              <a:rPr lang="en-US" sz="2400" b="1" dirty="0">
                <a:effectLst/>
                <a:latin typeface="Calibri" panose="020F0502020204030204" pitchFamily="34" charset="0"/>
                <a:ea typeface="Calibri" panose="020F0502020204030204" pitchFamily="34" charset="0"/>
                <a:cs typeface="Arial" panose="020B0604020202020204" pitchFamily="34" charset="0"/>
              </a:rPr>
              <a:t> &lt;filename&gt;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52178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3181-CC44-4BD6-65CE-1F9DD3414160}"/>
              </a:ext>
            </a:extLst>
          </p:cNvPr>
          <p:cNvSpPr>
            <a:spLocks noGrp="1"/>
          </p:cNvSpPr>
          <p:nvPr>
            <p:ph type="title"/>
          </p:nvPr>
        </p:nvSpPr>
        <p:spPr>
          <a:xfrm>
            <a:off x="1141116" y="609600"/>
            <a:ext cx="9903418" cy="1066800"/>
          </a:xfrm>
        </p:spPr>
        <p:txBody>
          <a:bodyPr>
            <a:normAutofit fontScale="90000"/>
          </a:bodyPr>
          <a:lstStyle/>
          <a:p>
            <a:r>
              <a:rPr lang="en-US" sz="2700" dirty="0"/>
              <a:t>The letters used in the syntax represent the following:</a:t>
            </a:r>
            <a:br>
              <a:rPr lang="en-US" dirty="0"/>
            </a:br>
            <a:endParaRPr lang="en-IL" dirty="0"/>
          </a:p>
        </p:txBody>
      </p:sp>
      <p:sp>
        <p:nvSpPr>
          <p:cNvPr id="3" name="Content Placeholder 2">
            <a:extLst>
              <a:ext uri="{FF2B5EF4-FFF2-40B4-BE49-F238E27FC236}">
                <a16:creationId xmlns:a16="http://schemas.microsoft.com/office/drawing/2014/main" id="{6C40817B-0E48-0EA2-76B2-78981F5E11EE}"/>
              </a:ext>
            </a:extLst>
          </p:cNvPr>
          <p:cNvSpPr>
            <a:spLocks noGrp="1"/>
          </p:cNvSpPr>
          <p:nvPr>
            <p:ph idx="1"/>
          </p:nvPr>
        </p:nvSpPr>
        <p:spPr>
          <a:xfrm>
            <a:off x="1141116" y="1295400"/>
            <a:ext cx="9903418" cy="4495801"/>
          </a:xfrm>
        </p:spPr>
        <p:txBody>
          <a:bodyPr>
            <a:normAutofit/>
          </a:bodyPr>
          <a:lstStyle/>
          <a:p>
            <a:pPr marL="0" marR="0" indent="0">
              <a:lnSpc>
                <a:spcPct val="107000"/>
              </a:lnSpc>
              <a:spcBef>
                <a:spcPts val="0"/>
              </a:spcBef>
              <a:spcAft>
                <a:spcPts val="800"/>
              </a:spcAft>
              <a:buNone/>
            </a:pP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u:  	owner (user)</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g: 	group</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o: 	others</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a: 	all (owner, group, and others)</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 	add permission.</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 	remove permission</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 	set exact permission</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r: 	read permission.</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w: 	write permission.</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x: 	execute permission.</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In addition to </a:t>
            </a:r>
            <a:r>
              <a:rPr lang="en-US" sz="1600" dirty="0" err="1">
                <a:effectLst/>
                <a:latin typeface="Calibri" panose="020F0502020204030204" pitchFamily="34" charset="0"/>
                <a:ea typeface="Calibri" panose="020F0502020204030204" pitchFamily="34" charset="0"/>
                <a:cs typeface="Arial" panose="020B0604020202020204" pitchFamily="34" charset="0"/>
              </a:rPr>
              <a:t>chmod</a:t>
            </a:r>
            <a:r>
              <a:rPr lang="en-US" sz="1600" dirty="0">
                <a:effectLst/>
                <a:latin typeface="Calibri" panose="020F0502020204030204" pitchFamily="34" charset="0"/>
                <a:ea typeface="Calibri" panose="020F0502020204030204" pitchFamily="34" charset="0"/>
                <a:cs typeface="Arial" panose="020B0604020202020204" pitchFamily="34" charset="0"/>
              </a:rPr>
              <a:t>, there are other commands like </a:t>
            </a:r>
            <a:r>
              <a:rPr lang="en-US" sz="1600" dirty="0" err="1">
                <a:effectLst/>
                <a:latin typeface="Calibri" panose="020F0502020204030204" pitchFamily="34" charset="0"/>
                <a:ea typeface="Calibri" panose="020F0502020204030204" pitchFamily="34" charset="0"/>
                <a:cs typeface="Arial" panose="020B0604020202020204" pitchFamily="34" charset="0"/>
              </a:rPr>
              <a:t>chown</a:t>
            </a:r>
            <a:r>
              <a:rPr lang="en-US" sz="1600" dirty="0">
                <a:effectLst/>
                <a:latin typeface="Calibri" panose="020F0502020204030204" pitchFamily="34" charset="0"/>
                <a:ea typeface="Calibri" panose="020F0502020204030204" pitchFamily="34" charset="0"/>
                <a:cs typeface="Arial" panose="020B0604020202020204" pitchFamily="34" charset="0"/>
              </a:rPr>
              <a:t> and </a:t>
            </a:r>
            <a:r>
              <a:rPr lang="en-US" sz="1600" dirty="0" err="1">
                <a:effectLst/>
                <a:latin typeface="Calibri" panose="020F0502020204030204" pitchFamily="34" charset="0"/>
                <a:ea typeface="Calibri" panose="020F0502020204030204" pitchFamily="34" charset="0"/>
                <a:cs typeface="Arial" panose="020B0604020202020204" pitchFamily="34" charset="0"/>
              </a:rPr>
              <a:t>chgrp</a:t>
            </a:r>
            <a:r>
              <a:rPr lang="en-US" sz="1600" dirty="0">
                <a:effectLst/>
                <a:latin typeface="Calibri" panose="020F0502020204030204" pitchFamily="34" charset="0"/>
                <a:ea typeface="Calibri" panose="020F0502020204030204" pitchFamily="34" charset="0"/>
                <a:cs typeface="Arial" panose="020B0604020202020204" pitchFamily="34" charset="0"/>
              </a:rPr>
              <a:t> that are used to manage ownership and group permissions of files and directories.</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8492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60B8-0973-75FE-B2BC-FA0F90D7E1B0}"/>
              </a:ext>
            </a:extLst>
          </p:cNvPr>
          <p:cNvSpPr>
            <a:spLocks noGrp="1"/>
          </p:cNvSpPr>
          <p:nvPr>
            <p:ph type="title"/>
          </p:nvPr>
        </p:nvSpPr>
        <p:spPr>
          <a:xfrm>
            <a:off x="1141116" y="609600"/>
            <a:ext cx="9903418" cy="533400"/>
          </a:xfrm>
        </p:spPr>
        <p:txBody>
          <a:bodyPr>
            <a:normAutofit fontScale="90000"/>
          </a:bodyPr>
          <a:lstStyle/>
          <a:p>
            <a:r>
              <a:rPr lang="en-US" dirty="0"/>
              <a:t>Permission Symbol	Numeric Value</a:t>
            </a:r>
            <a:endParaRPr lang="en-IL" dirty="0"/>
          </a:p>
        </p:txBody>
      </p:sp>
      <p:sp>
        <p:nvSpPr>
          <p:cNvPr id="3" name="Content Placeholder 2">
            <a:extLst>
              <a:ext uri="{FF2B5EF4-FFF2-40B4-BE49-F238E27FC236}">
                <a16:creationId xmlns:a16="http://schemas.microsoft.com/office/drawing/2014/main" id="{C60F790C-8C06-11E8-1E24-36C8BF97B849}"/>
              </a:ext>
            </a:extLst>
          </p:cNvPr>
          <p:cNvSpPr>
            <a:spLocks noGrp="1"/>
          </p:cNvSpPr>
          <p:nvPr>
            <p:ph idx="1"/>
          </p:nvPr>
        </p:nvSpPr>
        <p:spPr>
          <a:xfrm>
            <a:off x="1141116" y="1219200"/>
            <a:ext cx="9903418" cy="4572001"/>
          </a:xfrm>
        </p:spPr>
        <p:txBody>
          <a:bodyPr>
            <a:normAutofit fontScale="77500" lnSpcReduction="20000"/>
          </a:bodyPr>
          <a:lstStyle/>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2"/>
              </a:rPr>
              <a:t>https://chmod-calculator.com/</a:t>
            </a:r>
            <a:r>
              <a:rPr lang="en-US" dirty="0"/>
              <a:t> this link useful to translate r-w-x permission to numeric and vice versa </a:t>
            </a:r>
          </a:p>
          <a:p>
            <a:endParaRPr lang="en-IL" dirty="0"/>
          </a:p>
        </p:txBody>
      </p:sp>
      <p:graphicFrame>
        <p:nvGraphicFramePr>
          <p:cNvPr id="4" name="Table 3">
            <a:extLst>
              <a:ext uri="{FF2B5EF4-FFF2-40B4-BE49-F238E27FC236}">
                <a16:creationId xmlns:a16="http://schemas.microsoft.com/office/drawing/2014/main" id="{5D3909D7-B561-F2E2-ADC1-B6BE4DC43F5D}"/>
              </a:ext>
            </a:extLst>
          </p:cNvPr>
          <p:cNvGraphicFramePr>
            <a:graphicFrameLocks noGrp="1"/>
          </p:cNvGraphicFramePr>
          <p:nvPr>
            <p:extLst>
              <p:ext uri="{D42A27DB-BD31-4B8C-83A1-F6EECF244321}">
                <p14:modId xmlns:p14="http://schemas.microsoft.com/office/powerpoint/2010/main" val="2888170106"/>
              </p:ext>
            </p:extLst>
          </p:nvPr>
        </p:nvGraphicFramePr>
        <p:xfrm>
          <a:off x="1674812" y="1905000"/>
          <a:ext cx="6095999" cy="2992120"/>
        </p:xfrm>
        <a:graphic>
          <a:graphicData uri="http://schemas.openxmlformats.org/drawingml/2006/table">
            <a:tbl>
              <a:tblPr firstRow="1" firstCol="1" bandRow="1"/>
              <a:tblGrid>
                <a:gridCol w="3031107">
                  <a:extLst>
                    <a:ext uri="{9D8B030D-6E8A-4147-A177-3AD203B41FA5}">
                      <a16:colId xmlns:a16="http://schemas.microsoft.com/office/drawing/2014/main" val="2492277913"/>
                    </a:ext>
                  </a:extLst>
                </a:gridCol>
                <a:gridCol w="3064892">
                  <a:extLst>
                    <a:ext uri="{9D8B030D-6E8A-4147-A177-3AD203B41FA5}">
                      <a16:colId xmlns:a16="http://schemas.microsoft.com/office/drawing/2014/main" val="4022271492"/>
                    </a:ext>
                  </a:extLst>
                </a:gridCol>
              </a:tblGrid>
              <a:tr h="342900">
                <a:tc>
                  <a:txBody>
                    <a:bodyPr/>
                    <a:lstStyle/>
                    <a:p>
                      <a:pPr marL="0" marR="0" algn="l">
                        <a:lnSpc>
                          <a:spcPct val="107000"/>
                        </a:lnSpc>
                        <a:spcBef>
                          <a:spcPts val="0"/>
                        </a:spcBef>
                        <a:spcAft>
                          <a:spcPts val="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marL="0" marR="0" algn="r">
                        <a:lnSpc>
                          <a:spcPct val="107000"/>
                        </a:lnSpc>
                        <a:spcBef>
                          <a:spcPts val="0"/>
                        </a:spcBef>
                        <a:spcAft>
                          <a:spcPts val="0"/>
                        </a:spcAft>
                      </a:pPr>
                      <a:r>
                        <a:rPr lang="en-IL"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852120986"/>
                  </a:ext>
                </a:extLst>
              </a:tr>
              <a:tr h="342900">
                <a:tc>
                  <a:txBody>
                    <a:bodyPr/>
                    <a:lstStyle/>
                    <a:p>
                      <a:pPr marL="0" marR="0" algn="l">
                        <a:lnSpc>
                          <a:spcPct val="107000"/>
                        </a:lnSpc>
                        <a:spcBef>
                          <a:spcPts val="0"/>
                        </a:spcBef>
                        <a:spcAft>
                          <a:spcPts val="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I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marL="0" marR="0" algn="r">
                        <a:lnSpc>
                          <a:spcPct val="107000"/>
                        </a:lnSpc>
                        <a:spcBef>
                          <a:spcPts val="0"/>
                        </a:spcBef>
                        <a:spcAft>
                          <a:spcPts val="0"/>
                        </a:spcAft>
                      </a:pPr>
                      <a:r>
                        <a:rPr lang="en-IL"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2122695823"/>
                  </a:ext>
                </a:extLst>
              </a:tr>
              <a:tr h="342900">
                <a:tc>
                  <a:txBody>
                    <a:bodyPr/>
                    <a:lstStyle/>
                    <a:p>
                      <a:pPr marL="0" marR="0" algn="l">
                        <a:lnSpc>
                          <a:spcPct val="107000"/>
                        </a:lnSpc>
                        <a:spcBef>
                          <a:spcPts val="0"/>
                        </a:spcBef>
                        <a:spcAft>
                          <a:spcPts val="0"/>
                        </a:spcAft>
                      </a:pPr>
                      <a:r>
                        <a:rPr lang="en-US"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marL="0" marR="0" algn="r">
                        <a:lnSpc>
                          <a:spcPct val="107000"/>
                        </a:lnSpc>
                        <a:spcBef>
                          <a:spcPts val="0"/>
                        </a:spcBef>
                        <a:spcAft>
                          <a:spcPts val="0"/>
                        </a:spcAft>
                      </a:pPr>
                      <a:r>
                        <a:rPr lang="en-IL"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914855168"/>
                  </a:ext>
                </a:extLst>
              </a:tr>
              <a:tr h="342900">
                <a:tc>
                  <a:txBody>
                    <a:bodyPr/>
                    <a:lstStyle/>
                    <a:p>
                      <a:pPr marL="0" marR="0" algn="l">
                        <a:lnSpc>
                          <a:spcPct val="107000"/>
                        </a:lnSpc>
                        <a:spcBef>
                          <a:spcPts val="0"/>
                        </a:spcBef>
                        <a:spcAft>
                          <a:spcPts val="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US" sz="24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wx</a:t>
                      </a:r>
                      <a:endParaRPr lang="en-I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marL="0" marR="0" algn="r">
                        <a:lnSpc>
                          <a:spcPct val="107000"/>
                        </a:lnSpc>
                        <a:spcBef>
                          <a:spcPts val="0"/>
                        </a:spcBef>
                        <a:spcAft>
                          <a:spcPts val="0"/>
                        </a:spcAft>
                      </a:pPr>
                      <a:r>
                        <a:rPr lang="en-IL"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644699241"/>
                  </a:ext>
                </a:extLst>
              </a:tr>
              <a:tr h="342900">
                <a:tc>
                  <a:txBody>
                    <a:bodyPr/>
                    <a:lstStyle/>
                    <a:p>
                      <a:pPr marL="0" marR="0" algn="l">
                        <a:lnSpc>
                          <a:spcPct val="107000"/>
                        </a:lnSpc>
                        <a:spcBef>
                          <a:spcPts val="0"/>
                        </a:spcBef>
                        <a:spcAft>
                          <a:spcPts val="0"/>
                        </a:spcAft>
                      </a:pPr>
                      <a:r>
                        <a:rPr lang="en-US"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marL="0" marR="0" algn="r">
                        <a:lnSpc>
                          <a:spcPct val="107000"/>
                        </a:lnSpc>
                        <a:spcBef>
                          <a:spcPts val="0"/>
                        </a:spcBef>
                        <a:spcAft>
                          <a:spcPts val="0"/>
                        </a:spcAft>
                      </a:pPr>
                      <a:r>
                        <a:rPr lang="en-IL"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303610284"/>
                  </a:ext>
                </a:extLst>
              </a:tr>
              <a:tr h="342900">
                <a:tc>
                  <a:txBody>
                    <a:bodyPr/>
                    <a:lstStyle/>
                    <a:p>
                      <a:pPr marL="0" marR="0" algn="l">
                        <a:lnSpc>
                          <a:spcPct val="107000"/>
                        </a:lnSpc>
                        <a:spcBef>
                          <a:spcPts val="0"/>
                        </a:spcBef>
                        <a:spcAft>
                          <a:spcPts val="0"/>
                        </a:spcAft>
                      </a:pPr>
                      <a:r>
                        <a:rPr lang="en-US"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r-x</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marL="0" marR="0" algn="r">
                        <a:lnSpc>
                          <a:spcPct val="107000"/>
                        </a:lnSpc>
                        <a:spcBef>
                          <a:spcPts val="0"/>
                        </a:spcBef>
                        <a:spcAft>
                          <a:spcPts val="0"/>
                        </a:spcAft>
                      </a:pPr>
                      <a:r>
                        <a:rPr lang="en-IL"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980781763"/>
                  </a:ext>
                </a:extLst>
              </a:tr>
              <a:tr h="342900">
                <a:tc>
                  <a:txBody>
                    <a:bodyPr/>
                    <a:lstStyle/>
                    <a:p>
                      <a:pPr marL="0" marR="0" algn="l">
                        <a:lnSpc>
                          <a:spcPct val="107000"/>
                        </a:lnSpc>
                        <a:spcBef>
                          <a:spcPts val="0"/>
                        </a:spcBef>
                        <a:spcAft>
                          <a:spcPts val="0"/>
                        </a:spcAft>
                      </a:pPr>
                      <a:r>
                        <a:rPr lang="en-US"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rw-</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marL="0" marR="0" algn="r">
                        <a:lnSpc>
                          <a:spcPct val="107000"/>
                        </a:lnSpc>
                        <a:spcBef>
                          <a:spcPts val="0"/>
                        </a:spcBef>
                        <a:spcAft>
                          <a:spcPts val="0"/>
                        </a:spcAft>
                      </a:pPr>
                      <a:r>
                        <a:rPr lang="en-IL"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080349588"/>
                  </a:ext>
                </a:extLst>
              </a:tr>
              <a:tr h="342900">
                <a:tc>
                  <a:txBody>
                    <a:bodyPr/>
                    <a:lstStyle/>
                    <a:p>
                      <a:pPr marL="0" marR="0" algn="l">
                        <a:lnSpc>
                          <a:spcPct val="107000"/>
                        </a:lnSpc>
                        <a:spcBef>
                          <a:spcPts val="0"/>
                        </a:spcBef>
                        <a:spcAft>
                          <a:spcPts val="0"/>
                        </a:spcAft>
                      </a:pPr>
                      <a:r>
                        <a:rPr lang="en-US" sz="2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rwx</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marL="0" marR="0" algn="r">
                        <a:lnSpc>
                          <a:spcPct val="107000"/>
                        </a:lnSpc>
                        <a:spcBef>
                          <a:spcPts val="0"/>
                        </a:spcBef>
                        <a:spcAft>
                          <a:spcPts val="0"/>
                        </a:spcAft>
                      </a:pPr>
                      <a:r>
                        <a:rPr lang="en-IL"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I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260865241"/>
                  </a:ext>
                </a:extLst>
              </a:tr>
            </a:tbl>
          </a:graphicData>
        </a:graphic>
      </p:graphicFrame>
    </p:spTree>
    <p:extLst>
      <p:ext uri="{BB962C8B-B14F-4D97-AF65-F5344CB8AC3E}">
        <p14:creationId xmlns:p14="http://schemas.microsoft.com/office/powerpoint/2010/main" val="385845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AA44B-D025-8ADA-DA27-9DD2F5A2CA4B}"/>
              </a:ext>
            </a:extLst>
          </p:cNvPr>
          <p:cNvSpPr>
            <a:spLocks noGrp="1"/>
          </p:cNvSpPr>
          <p:nvPr>
            <p:ph type="title"/>
          </p:nvPr>
        </p:nvSpPr>
        <p:spPr>
          <a:xfrm>
            <a:off x="1141116" y="609600"/>
            <a:ext cx="9903418" cy="1066800"/>
          </a:xfrm>
        </p:spPr>
        <p:txBody>
          <a:bodyPr>
            <a:normAutofit fontScale="90000"/>
          </a:bodyPr>
          <a:lstStyle/>
          <a:p>
            <a:br>
              <a:rPr lang="en-US" dirty="0"/>
            </a:br>
            <a:r>
              <a:rPr lang="en-US" sz="2000" dirty="0"/>
              <a:t>In the numeric representation, each digit represents the permission for a different type of user:</a:t>
            </a:r>
            <a:br>
              <a:rPr lang="en-US" dirty="0"/>
            </a:br>
            <a:endParaRPr lang="en-IL" dirty="0"/>
          </a:p>
        </p:txBody>
      </p:sp>
      <p:sp>
        <p:nvSpPr>
          <p:cNvPr id="3" name="Content Placeholder 2">
            <a:extLst>
              <a:ext uri="{FF2B5EF4-FFF2-40B4-BE49-F238E27FC236}">
                <a16:creationId xmlns:a16="http://schemas.microsoft.com/office/drawing/2014/main" id="{0029198E-5FF3-3B8A-3502-923EA226F9FC}"/>
              </a:ext>
            </a:extLst>
          </p:cNvPr>
          <p:cNvSpPr>
            <a:spLocks noGrp="1"/>
          </p:cNvSpPr>
          <p:nvPr>
            <p:ph idx="1"/>
          </p:nvPr>
        </p:nvSpPr>
        <p:spPr>
          <a:xfrm>
            <a:off x="1141116" y="1676400"/>
            <a:ext cx="9903418" cy="4114801"/>
          </a:xfrm>
        </p:spPr>
        <p:txBody>
          <a:bodyPr>
            <a:normAutofit fontScale="85000" lnSpcReduction="20000"/>
          </a:bodyPr>
          <a:lstStyle/>
          <a:p>
            <a:pPr marL="457200" marR="0" lvl="0" indent="-4572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Arial" panose="020B0604020202020204" pitchFamily="34" charset="0"/>
              </a:rPr>
              <a:t>the first digit is for the owner of the file,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lvl="0" indent="-4572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Arial" panose="020B0604020202020204" pitchFamily="34" charset="0"/>
              </a:rPr>
              <a:t>the second is for the group the file belongs to,</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lvl="0" indent="-457200">
              <a:lnSpc>
                <a:spcPct val="107000"/>
              </a:lnSpc>
              <a:spcBef>
                <a:spcPts val="0"/>
              </a:spcBef>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Arial" panose="020B0604020202020204" pitchFamily="34" charset="0"/>
              </a:rPr>
              <a:t>and the third is for all other users.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The digit is calculated by adding up the values for each permission symbol that applies to that user.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In numeric mode, each permission is represented by a number,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Read: 4</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Write: 2</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Execute: 1</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 to set the permissions of a file to read and write for the owner, read-only for the group, and no access for others,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indent="457200">
              <a:lnSpc>
                <a:spcPct val="107000"/>
              </a:lnSpc>
              <a:spcBef>
                <a:spcPts val="0"/>
              </a:spcBef>
              <a:spcAft>
                <a:spcPts val="800"/>
              </a:spcAft>
            </a:pPr>
            <a:r>
              <a:rPr lang="en-US" sz="3200" b="1" dirty="0" err="1">
                <a:effectLst/>
                <a:latin typeface="Calibri" panose="020F0502020204030204" pitchFamily="34" charset="0"/>
                <a:ea typeface="Calibri" panose="020F0502020204030204" pitchFamily="34" charset="0"/>
                <a:cs typeface="Arial" panose="020B0604020202020204" pitchFamily="34" charset="0"/>
              </a:rPr>
              <a:t>chmod</a:t>
            </a:r>
            <a:r>
              <a:rPr lang="en-US" sz="3200" b="1" dirty="0">
                <a:effectLst/>
                <a:latin typeface="Calibri" panose="020F0502020204030204" pitchFamily="34" charset="0"/>
                <a:ea typeface="Calibri" panose="020F0502020204030204" pitchFamily="34" charset="0"/>
                <a:cs typeface="Arial" panose="020B0604020202020204" pitchFamily="34" charset="0"/>
              </a:rPr>
              <a:t> 640 file.txt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r>
              <a:rPr lang="en-US" sz="2000" dirty="0">
                <a:effectLst/>
                <a:latin typeface="Calibri" panose="020F0502020204030204" pitchFamily="34" charset="0"/>
                <a:ea typeface="Calibri" panose="020F0502020204030204" pitchFamily="34" charset="0"/>
                <a:cs typeface="Arial" panose="020B0604020202020204" pitchFamily="34" charset="0"/>
              </a:rPr>
              <a:t>In this command, the number 6 represents the permissions for the file owner, which is read and write, since 4 + 2 = 6. The number 4 represents the </a:t>
            </a:r>
            <a:endParaRPr lang="en-IL" dirty="0"/>
          </a:p>
        </p:txBody>
      </p:sp>
    </p:spTree>
    <p:extLst>
      <p:ext uri="{BB962C8B-B14F-4D97-AF65-F5344CB8AC3E}">
        <p14:creationId xmlns:p14="http://schemas.microsoft.com/office/powerpoint/2010/main" val="123320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AAAB-5169-93A2-96C8-36A58A52DF0B}"/>
              </a:ext>
            </a:extLst>
          </p:cNvPr>
          <p:cNvSpPr>
            <a:spLocks noGrp="1"/>
          </p:cNvSpPr>
          <p:nvPr>
            <p:ph type="title"/>
          </p:nvPr>
        </p:nvSpPr>
        <p:spPr>
          <a:xfrm>
            <a:off x="1141116" y="609600"/>
            <a:ext cx="9903418" cy="838200"/>
          </a:xfrm>
        </p:spPr>
        <p:txBody>
          <a:bodyPr/>
          <a:lstStyle/>
          <a:p>
            <a:r>
              <a:rPr lang="en-US" dirty="0"/>
              <a:t>File Ownership Commands</a:t>
            </a:r>
            <a:endParaRPr lang="en-IL" dirty="0"/>
          </a:p>
        </p:txBody>
      </p:sp>
      <p:sp>
        <p:nvSpPr>
          <p:cNvPr id="3" name="Content Placeholder 2">
            <a:extLst>
              <a:ext uri="{FF2B5EF4-FFF2-40B4-BE49-F238E27FC236}">
                <a16:creationId xmlns:a16="http://schemas.microsoft.com/office/drawing/2014/main" id="{044EE630-F789-532D-E7D0-9065963ED580}"/>
              </a:ext>
            </a:extLst>
          </p:cNvPr>
          <p:cNvSpPr>
            <a:spLocks noGrp="1"/>
          </p:cNvSpPr>
          <p:nvPr>
            <p:ph idx="1"/>
          </p:nvPr>
        </p:nvSpPr>
        <p:spPr>
          <a:xfrm>
            <a:off x="1141116" y="1524000"/>
            <a:ext cx="9903418" cy="4267201"/>
          </a:xfrm>
        </p:spPr>
        <p:txBody>
          <a:bodyPr>
            <a:normAutofit fontScale="92500" lnSpcReduction="20000"/>
          </a:body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There are several commands in Linux that are used to manage file ownership. The most commonly used commands are: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43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chown</a:t>
            </a:r>
            <a:r>
              <a:rPr lang="en-US" sz="43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en-IL" sz="19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command is used to change the ownership of a file or directory. The basic syntax for this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indent="0">
              <a:lnSpc>
                <a:spcPct val="107000"/>
              </a:lnSpc>
              <a:spcBef>
                <a:spcPts val="0"/>
              </a:spcBef>
              <a:spcAft>
                <a:spcPts val="800"/>
              </a:spcAft>
              <a:buNone/>
            </a:pPr>
            <a:r>
              <a:rPr lang="en-US" sz="2800" b="1" dirty="0">
                <a:effectLst/>
                <a:latin typeface="Calibri" panose="020F0502020204030204" pitchFamily="34" charset="0"/>
                <a:ea typeface="Calibri" panose="020F0502020204030204" pitchFamily="34" charset="0"/>
                <a:cs typeface="Arial" panose="020B0604020202020204" pitchFamily="34" charset="0"/>
              </a:rPr>
              <a:t>			</a:t>
            </a:r>
            <a:r>
              <a:rPr lang="en-US" sz="2800" b="1" dirty="0" err="1">
                <a:effectLst/>
                <a:latin typeface="Calibri" panose="020F0502020204030204" pitchFamily="34" charset="0"/>
                <a:ea typeface="Calibri" panose="020F0502020204030204" pitchFamily="34" charset="0"/>
                <a:cs typeface="Arial" panose="020B0604020202020204" pitchFamily="34" charset="0"/>
              </a:rPr>
              <a:t>chown</a:t>
            </a:r>
            <a:r>
              <a:rPr lang="en-US" sz="2800" b="1" dirty="0">
                <a:effectLst/>
                <a:latin typeface="Calibri" panose="020F0502020204030204" pitchFamily="34" charset="0"/>
                <a:ea typeface="Calibri" panose="020F0502020204030204" pitchFamily="34" charset="0"/>
                <a:cs typeface="Arial" panose="020B0604020202020204" pitchFamily="34" charset="0"/>
              </a:rPr>
              <a:t> [owner][:[group]] file</a:t>
            </a:r>
          </a:p>
          <a:p>
            <a:pPr marL="457200" marR="0" indent="0" algn="just">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Here, owner is the username of the new owner, and group is the group name of the new group. If you don't specify a group, the file's current group will be used.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change the owner of a file named example.txt to a user named </a:t>
            </a:r>
            <a:r>
              <a:rPr lang="en-US" sz="2000" dirty="0" err="1">
                <a:effectLst/>
                <a:latin typeface="Calibri" panose="020F0502020204030204" pitchFamily="34" charset="0"/>
                <a:ea typeface="Calibri" panose="020F0502020204030204" pitchFamily="34" charset="0"/>
                <a:cs typeface="Arial" panose="020B0604020202020204" pitchFamily="34" charset="0"/>
              </a:rPr>
              <a:t>alice</a:t>
            </a:r>
            <a:r>
              <a:rPr lang="en-US" sz="2000" dirty="0">
                <a:effectLst/>
                <a:latin typeface="Calibri" panose="020F0502020204030204" pitchFamily="34" charset="0"/>
                <a:ea typeface="Calibri" panose="020F0502020204030204" pitchFamily="34" charset="0"/>
                <a:cs typeface="Arial" panose="020B0604020202020204" pitchFamily="34" charset="0"/>
              </a:rPr>
              <a:t>, you would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indent="0">
              <a:lnSpc>
                <a:spcPct val="107000"/>
              </a:lnSpc>
              <a:spcBef>
                <a:spcPts val="0"/>
              </a:spcBef>
              <a:spcAft>
                <a:spcPts val="800"/>
              </a:spcAft>
              <a:buNone/>
            </a:pPr>
            <a:r>
              <a:rPr lang="en-US" sz="3200" b="1" dirty="0">
                <a:effectLst/>
                <a:latin typeface="Calibri" panose="020F0502020204030204" pitchFamily="34" charset="0"/>
                <a:ea typeface="Calibri" panose="020F0502020204030204" pitchFamily="34" charset="0"/>
                <a:cs typeface="Arial" panose="020B0604020202020204" pitchFamily="34" charset="0"/>
              </a:rPr>
              <a:t>			</a:t>
            </a:r>
            <a:r>
              <a:rPr lang="en-US" sz="3200" b="1" dirty="0" err="1">
                <a:effectLst/>
                <a:latin typeface="Calibri" panose="020F0502020204030204" pitchFamily="34" charset="0"/>
                <a:ea typeface="Calibri" panose="020F0502020204030204" pitchFamily="34" charset="0"/>
                <a:cs typeface="Arial" panose="020B0604020202020204" pitchFamily="34" charset="0"/>
              </a:rPr>
              <a:t>chown</a:t>
            </a:r>
            <a:r>
              <a:rPr lang="en-US" sz="3200" b="1" dirty="0">
                <a:effectLst/>
                <a:latin typeface="Calibri" panose="020F0502020204030204" pitchFamily="34" charset="0"/>
                <a:ea typeface="Calibri" panose="020F0502020204030204" pitchFamily="34" charset="0"/>
                <a:cs typeface="Arial" panose="020B0604020202020204" pitchFamily="34" charset="0"/>
              </a:rPr>
              <a:t> </a:t>
            </a:r>
            <a:r>
              <a:rPr lang="en-US" sz="3200" b="1" dirty="0" err="1">
                <a:effectLst/>
                <a:latin typeface="Calibri" panose="020F0502020204030204" pitchFamily="34" charset="0"/>
                <a:ea typeface="Calibri" panose="020F0502020204030204" pitchFamily="34" charset="0"/>
                <a:cs typeface="Arial" panose="020B0604020202020204" pitchFamily="34" charset="0"/>
              </a:rPr>
              <a:t>alice</a:t>
            </a:r>
            <a:r>
              <a:rPr lang="en-US" sz="3200" b="1" dirty="0">
                <a:effectLst/>
                <a:latin typeface="Calibri" panose="020F0502020204030204" pitchFamily="34" charset="0"/>
                <a:ea typeface="Calibri" panose="020F0502020204030204" pitchFamily="34" charset="0"/>
                <a:cs typeface="Arial" panose="020B0604020202020204" pitchFamily="34" charset="0"/>
              </a:rPr>
              <a:t> example.txt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72700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99D23B6-D0B5-7C96-38C3-DFC20A702319}"/>
              </a:ext>
            </a:extLst>
          </p:cNvPr>
          <p:cNvSpPr>
            <a:spLocks noGrp="1"/>
          </p:cNvSpPr>
          <p:nvPr>
            <p:ph type="title"/>
          </p:nvPr>
        </p:nvSpPr>
        <p:spPr>
          <a:xfrm>
            <a:off x="1141115" y="609600"/>
            <a:ext cx="9903419" cy="1173480"/>
          </a:xfrm>
        </p:spPr>
        <p:txBody>
          <a:bodyPr>
            <a:normAutofit/>
          </a:bodyPr>
          <a:lstStyle/>
          <a:p>
            <a:pPr algn="ctr"/>
            <a:r>
              <a:rPr lang="en-US" dirty="0"/>
              <a:t>use cases </a:t>
            </a:r>
            <a:endParaRPr lang="en-IL"/>
          </a:p>
        </p:txBody>
      </p:sp>
      <p:sp>
        <p:nvSpPr>
          <p:cNvPr id="3" name="Content Placeholder 2">
            <a:extLst>
              <a:ext uri="{FF2B5EF4-FFF2-40B4-BE49-F238E27FC236}">
                <a16:creationId xmlns:a16="http://schemas.microsoft.com/office/drawing/2014/main" id="{BE371275-CDF1-3186-CC87-D76402ED1CE1}"/>
              </a:ext>
            </a:extLst>
          </p:cNvPr>
          <p:cNvSpPr>
            <a:spLocks noGrp="1"/>
          </p:cNvSpPr>
          <p:nvPr>
            <p:ph idx="1"/>
          </p:nvPr>
        </p:nvSpPr>
        <p:spPr>
          <a:xfrm>
            <a:off x="1141115" y="2666999"/>
            <a:ext cx="9903419" cy="3124201"/>
          </a:xfrm>
        </p:spPr>
        <p:txBody>
          <a:bodyPr>
            <a:normAutofit/>
          </a:bodyPr>
          <a:lstStyle/>
          <a:p>
            <a:r>
              <a:rPr lang="en-US" dirty="0"/>
              <a:t>Public cloud use cases range from running simple web applications to running large-scale, data-intensive workloads. The scalability, flexibility, and cost-effectiveness of public clouds make them ideal for startups and small businesses, as well as for large enterprises that need to quickly scale their infrastructure to support changing business needs.</a:t>
            </a:r>
            <a:endParaRPr lang="en-IL" dirty="0"/>
          </a:p>
        </p:txBody>
      </p:sp>
    </p:spTree>
    <p:extLst>
      <p:ext uri="{BB962C8B-B14F-4D97-AF65-F5344CB8AC3E}">
        <p14:creationId xmlns:p14="http://schemas.microsoft.com/office/powerpoint/2010/main" val="129026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E4F4-2E8E-4E69-251F-3B4A3838FF86}"/>
              </a:ext>
            </a:extLst>
          </p:cNvPr>
          <p:cNvSpPr>
            <a:spLocks noGrp="1"/>
          </p:cNvSpPr>
          <p:nvPr>
            <p:ph type="title"/>
          </p:nvPr>
        </p:nvSpPr>
        <p:spPr>
          <a:xfrm>
            <a:off x="1141116" y="609600"/>
            <a:ext cx="9903418" cy="1066800"/>
          </a:xfrm>
        </p:spPr>
        <p:txBody>
          <a:bodyPr/>
          <a:lstStyle/>
          <a:p>
            <a:r>
              <a:rPr lang="en-US" dirty="0"/>
              <a:t>							</a:t>
            </a:r>
            <a:r>
              <a:rPr lang="en-US" sz="4000" b="1" dirty="0" err="1">
                <a:solidFill>
                  <a:srgbClr val="FF0000"/>
                </a:solidFill>
              </a:rPr>
              <a:t>chgrp</a:t>
            </a:r>
            <a:endParaRPr lang="en-IL" b="1" dirty="0">
              <a:solidFill>
                <a:srgbClr val="FF0000"/>
              </a:solidFill>
            </a:endParaRPr>
          </a:p>
        </p:txBody>
      </p:sp>
      <p:sp>
        <p:nvSpPr>
          <p:cNvPr id="3" name="Content Placeholder 2">
            <a:extLst>
              <a:ext uri="{FF2B5EF4-FFF2-40B4-BE49-F238E27FC236}">
                <a16:creationId xmlns:a16="http://schemas.microsoft.com/office/drawing/2014/main" id="{542DFBF1-255D-268D-35C8-AB0A011411BF}"/>
              </a:ext>
            </a:extLst>
          </p:cNvPr>
          <p:cNvSpPr>
            <a:spLocks noGrp="1"/>
          </p:cNvSpPr>
          <p:nvPr>
            <p:ph idx="1"/>
          </p:nvPr>
        </p:nvSpPr>
        <p:spPr>
          <a:xfrm>
            <a:off x="1141116" y="1447800"/>
            <a:ext cx="9903418" cy="4343401"/>
          </a:xfrm>
        </p:spPr>
        <p:txBody>
          <a:bodyPr>
            <a:normAutofit fontScale="77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This command is used to change the group ownership of a file or directory. The basic syntax for this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3200" b="1" dirty="0" err="1">
                <a:effectLst/>
                <a:latin typeface="Calibri" panose="020F0502020204030204" pitchFamily="34" charset="0"/>
                <a:ea typeface="Calibri" panose="020F0502020204030204" pitchFamily="34" charset="0"/>
                <a:cs typeface="Arial" panose="020B0604020202020204" pitchFamily="34" charset="0"/>
              </a:rPr>
              <a:t>chgrp</a:t>
            </a:r>
            <a:r>
              <a:rPr lang="en-US" sz="3200" b="1" dirty="0">
                <a:effectLst/>
                <a:latin typeface="Calibri" panose="020F0502020204030204" pitchFamily="34" charset="0"/>
                <a:ea typeface="Calibri" panose="020F0502020204030204" pitchFamily="34" charset="0"/>
                <a:cs typeface="Arial" panose="020B0604020202020204" pitchFamily="34" charset="0"/>
              </a:rPr>
              <a:t> [group]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group is the name of the new group.</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change the group ownership of a file named example.txt to a group named developers, you would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chgrp</a:t>
            </a:r>
            <a:r>
              <a:rPr lang="en-US" sz="2800" b="1" dirty="0">
                <a:effectLst/>
                <a:latin typeface="Calibri" panose="020F0502020204030204" pitchFamily="34" charset="0"/>
                <a:ea typeface="Calibri" panose="020F0502020204030204" pitchFamily="34" charset="0"/>
                <a:cs typeface="Arial" panose="020B0604020202020204" pitchFamily="34" charset="0"/>
              </a:rPr>
              <a:t> developers example.txt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by adding  the </a:t>
            </a:r>
            <a:r>
              <a:rPr lang="en-US" sz="3600" b="1" dirty="0">
                <a:effectLst/>
                <a:latin typeface="Calibri" panose="020F0502020204030204" pitchFamily="34" charset="0"/>
                <a:ea typeface="Calibri" panose="020F0502020204030204" pitchFamily="34" charset="0"/>
                <a:cs typeface="Arial" panose="020B0604020202020204" pitchFamily="34" charset="0"/>
              </a:rPr>
              <a:t>"-R"</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option with the </a:t>
            </a:r>
            <a:r>
              <a:rPr lang="en-US" sz="2000" dirty="0" err="1">
                <a:effectLst/>
                <a:latin typeface="Calibri" panose="020F0502020204030204" pitchFamily="34" charset="0"/>
                <a:ea typeface="Calibri" panose="020F0502020204030204" pitchFamily="34" charset="0"/>
                <a:cs typeface="Arial" panose="020B0604020202020204" pitchFamily="34" charset="0"/>
              </a:rPr>
              <a:t>chgrp</a:t>
            </a:r>
            <a:r>
              <a:rPr lang="en-US" sz="2000" dirty="0">
                <a:effectLst/>
                <a:latin typeface="Calibri" panose="020F0502020204030204" pitchFamily="34" charset="0"/>
                <a:ea typeface="Calibri" panose="020F0502020204030204" pitchFamily="34" charset="0"/>
                <a:cs typeface="Arial" panose="020B0604020202020204" pitchFamily="34" charset="0"/>
              </a:rPr>
              <a:t> command to change the group ownership of a directory and its contents recursively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change the group ownership of a directory named "</a:t>
            </a:r>
            <a:r>
              <a:rPr lang="en-US" sz="2000" dirty="0" err="1">
                <a:effectLst/>
                <a:latin typeface="Calibri" panose="020F0502020204030204" pitchFamily="34" charset="0"/>
                <a:ea typeface="Calibri" panose="020F0502020204030204" pitchFamily="34" charset="0"/>
                <a:cs typeface="Arial" panose="020B0604020202020204" pitchFamily="34" charset="0"/>
              </a:rPr>
              <a:t>mydir</a:t>
            </a:r>
            <a:r>
              <a:rPr lang="en-US" sz="2000" dirty="0">
                <a:effectLst/>
                <a:latin typeface="Calibri" panose="020F0502020204030204" pitchFamily="34" charset="0"/>
                <a:ea typeface="Calibri" panose="020F0502020204030204" pitchFamily="34" charset="0"/>
                <a:cs typeface="Arial" panose="020B0604020202020204" pitchFamily="34" charset="0"/>
              </a:rPr>
              <a:t>" and all of its contents to a group named "users", you would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3600" dirty="0" err="1">
                <a:effectLst/>
                <a:latin typeface="Calibri" panose="020F0502020204030204" pitchFamily="34" charset="0"/>
                <a:ea typeface="Calibri" panose="020F0502020204030204" pitchFamily="34" charset="0"/>
                <a:cs typeface="Arial" panose="020B0604020202020204" pitchFamily="34" charset="0"/>
              </a:rPr>
              <a:t>chgrp</a:t>
            </a:r>
            <a:r>
              <a:rPr lang="en-US" sz="3600" dirty="0">
                <a:effectLst/>
                <a:latin typeface="Calibri" panose="020F0502020204030204" pitchFamily="34" charset="0"/>
                <a:ea typeface="Calibri" panose="020F0502020204030204" pitchFamily="34" charset="0"/>
                <a:cs typeface="Arial" panose="020B0604020202020204" pitchFamily="34" charset="0"/>
              </a:rPr>
              <a:t> -R users </a:t>
            </a:r>
            <a:r>
              <a:rPr lang="en-US" sz="3600" dirty="0" err="1">
                <a:effectLst/>
                <a:latin typeface="Calibri" panose="020F0502020204030204" pitchFamily="34" charset="0"/>
                <a:ea typeface="Calibri" panose="020F0502020204030204" pitchFamily="34" charset="0"/>
                <a:cs typeface="Arial" panose="020B0604020202020204" pitchFamily="34" charset="0"/>
              </a:rPr>
              <a:t>mydir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would change the group ownership of "</a:t>
            </a:r>
            <a:r>
              <a:rPr lang="en-US" sz="2000" dirty="0" err="1">
                <a:effectLst/>
                <a:latin typeface="Calibri" panose="020F0502020204030204" pitchFamily="34" charset="0"/>
                <a:ea typeface="Calibri" panose="020F0502020204030204" pitchFamily="34" charset="0"/>
                <a:cs typeface="Arial" panose="020B0604020202020204" pitchFamily="34" charset="0"/>
              </a:rPr>
              <a:t>mydir</a:t>
            </a:r>
            <a:r>
              <a:rPr lang="en-US" sz="2000" dirty="0">
                <a:effectLst/>
                <a:latin typeface="Calibri" panose="020F0502020204030204" pitchFamily="34" charset="0"/>
                <a:ea typeface="Calibri" panose="020F0502020204030204" pitchFamily="34" charset="0"/>
                <a:cs typeface="Arial" panose="020B0604020202020204" pitchFamily="34" charset="0"/>
              </a:rPr>
              <a:t>" and all the files and subdirectories it contains to "users".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5615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56E02-0CAA-9366-3B4D-64E2789026B0}"/>
              </a:ext>
            </a:extLst>
          </p:cNvPr>
          <p:cNvSpPr>
            <a:spLocks noGrp="1"/>
          </p:cNvSpPr>
          <p:nvPr>
            <p:ph type="title"/>
          </p:nvPr>
        </p:nvSpPr>
        <p:spPr>
          <a:xfrm>
            <a:off x="1141116" y="609600"/>
            <a:ext cx="9903418" cy="990600"/>
          </a:xfrm>
        </p:spPr>
        <p:txBody>
          <a:bodyPr>
            <a:normAutofit fontScale="90000"/>
          </a:bodyPr>
          <a:lstStyle/>
          <a:p>
            <a:r>
              <a:rPr lang="en-US" dirty="0"/>
              <a:t>Access Control List (ACL)</a:t>
            </a:r>
            <a:br>
              <a:rPr lang="en-US" dirty="0"/>
            </a:br>
            <a:endParaRPr lang="en-IL" dirty="0"/>
          </a:p>
        </p:txBody>
      </p:sp>
      <p:sp>
        <p:nvSpPr>
          <p:cNvPr id="3" name="Content Placeholder 2">
            <a:extLst>
              <a:ext uri="{FF2B5EF4-FFF2-40B4-BE49-F238E27FC236}">
                <a16:creationId xmlns:a16="http://schemas.microsoft.com/office/drawing/2014/main" id="{73A5FAE9-3AE3-BB66-DED8-9B3498F1FD5A}"/>
              </a:ext>
            </a:extLst>
          </p:cNvPr>
          <p:cNvSpPr>
            <a:spLocks noGrp="1"/>
          </p:cNvSpPr>
          <p:nvPr>
            <p:ph idx="1"/>
          </p:nvPr>
        </p:nvSpPr>
        <p:spPr>
          <a:xfrm>
            <a:off x="1141116" y="1447800"/>
            <a:ext cx="9903418" cy="43434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is an additional layer of file system security that provides more fine-grained control over permissions than traditional Unix-style permissions. ACLs allow you to set permissions for multiple users and groups on a single file or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Linux, the most common implementation of ACL is the Extended Filesystem (ext2, ext3, ext4) using the</a:t>
            </a:r>
            <a:r>
              <a:rPr lang="en-US" sz="2800" b="1" dirty="0">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setfacl</a:t>
            </a:r>
            <a:r>
              <a:rPr lang="en-US" sz="2800" b="1"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and </a:t>
            </a: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getfacl</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commands. With these commands, you can set and retrieve ACLs on files and directories.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Some common use cases for ACLs include: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Granting a user write access to a file without giving them ownership of the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Allowing multiple users or groups to access a file or directory with different permissions.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Denying specific users or groups access to a file or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23910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F695-EFBD-3BC8-7609-8AEA2D96526D}"/>
              </a:ext>
            </a:extLst>
          </p:cNvPr>
          <p:cNvSpPr>
            <a:spLocks noGrp="1"/>
          </p:cNvSpPr>
          <p:nvPr>
            <p:ph type="title"/>
          </p:nvPr>
        </p:nvSpPr>
        <p:spPr>
          <a:xfrm>
            <a:off x="1141116" y="609600"/>
            <a:ext cx="9903418" cy="838200"/>
          </a:xfrm>
        </p:spPr>
        <p:txBody>
          <a:bodyPr>
            <a:normAutofit fontScale="90000"/>
          </a:bodyPr>
          <a:lstStyle/>
          <a:p>
            <a:br>
              <a:rPr lang="en-US" sz="2200" dirty="0"/>
            </a:br>
            <a:r>
              <a:rPr lang="en-US" sz="2200" dirty="0"/>
              <a:t>Here are some examples of using </a:t>
            </a:r>
            <a:r>
              <a:rPr lang="en-US" sz="2200" dirty="0" err="1"/>
              <a:t>setfacl</a:t>
            </a:r>
            <a:r>
              <a:rPr lang="en-US" sz="2200" dirty="0"/>
              <a:t> to set and modify ACLs:</a:t>
            </a:r>
            <a:br>
              <a:rPr lang="en-US" dirty="0"/>
            </a:br>
            <a:endParaRPr lang="en-IL" dirty="0"/>
          </a:p>
        </p:txBody>
      </p:sp>
      <p:sp>
        <p:nvSpPr>
          <p:cNvPr id="3" name="Content Placeholder 2">
            <a:extLst>
              <a:ext uri="{FF2B5EF4-FFF2-40B4-BE49-F238E27FC236}">
                <a16:creationId xmlns:a16="http://schemas.microsoft.com/office/drawing/2014/main" id="{F7619102-F1A1-8F46-3DB2-040F9D263EDF}"/>
              </a:ext>
            </a:extLst>
          </p:cNvPr>
          <p:cNvSpPr>
            <a:spLocks noGrp="1"/>
          </p:cNvSpPr>
          <p:nvPr>
            <p:ph idx="1"/>
          </p:nvPr>
        </p:nvSpPr>
        <p:spPr>
          <a:xfrm>
            <a:off x="1141116" y="1600200"/>
            <a:ext cx="9903418" cy="41910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Grant write access to a file for a specific user: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indent="0">
              <a:lnSpc>
                <a:spcPct val="107000"/>
              </a:lnSpc>
              <a:spcBef>
                <a:spcPts val="0"/>
              </a:spcBef>
              <a:spcAft>
                <a:spcPts val="800"/>
              </a:spcAft>
              <a:buNone/>
            </a:pPr>
            <a:r>
              <a:rPr lang="en-US" sz="2000" b="1" dirty="0">
                <a:effectLst/>
                <a:latin typeface="Calibri" panose="020F0502020204030204" pitchFamily="34" charset="0"/>
                <a:ea typeface="Calibri" panose="020F0502020204030204" pitchFamily="34" charset="0"/>
                <a:cs typeface="Arial" panose="020B0604020202020204" pitchFamily="34" charset="0"/>
              </a:rPr>
              <a:t>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setfacl</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-m u:username:write file.txt</a:t>
            </a:r>
            <a:endParaRPr lang="en-IL"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Grant read access to a directory for a specific group:</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263" lvl="1"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setfacl</a:t>
            </a:r>
            <a:r>
              <a:rPr lang="en-US" sz="1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-m g:groupname:read directory/</a:t>
            </a:r>
            <a:endParaRPr lang="en-IL"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Deny write access to a file for a specific user: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indent="0">
              <a:lnSpc>
                <a:spcPct val="107000"/>
              </a:lnSpc>
              <a:spcBef>
                <a:spcPts val="0"/>
              </a:spcBef>
              <a:spcAft>
                <a:spcPts val="800"/>
              </a:spcAft>
              <a:buNone/>
            </a:pPr>
            <a:r>
              <a:rPr lang="en-US" sz="2000" b="1" dirty="0">
                <a:effectLst/>
                <a:latin typeface="Calibri" panose="020F0502020204030204" pitchFamily="34" charset="0"/>
                <a:ea typeface="Calibri" panose="020F0502020204030204" pitchFamily="34" charset="0"/>
                <a:cs typeface="Arial" panose="020B0604020202020204" pitchFamily="34" charset="0"/>
              </a:rPr>
              <a:t>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setfacl</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-m u:username:-write file.txt</a:t>
            </a:r>
            <a:endParaRPr lang="en-IL"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Remove an ACL entry for a specific user: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indent="0">
              <a:lnSpc>
                <a:spcPct val="107000"/>
              </a:lnSpc>
              <a:spcBef>
                <a:spcPts val="0"/>
              </a:spcBef>
              <a:spcAft>
                <a:spcPts val="800"/>
              </a:spcAft>
              <a:buNone/>
            </a:pPr>
            <a:r>
              <a:rPr lang="en-US" sz="2000" b="1" dirty="0">
                <a:effectLst/>
                <a:latin typeface="Calibri" panose="020F0502020204030204" pitchFamily="34" charset="0"/>
                <a:ea typeface="Calibri" panose="020F0502020204030204" pitchFamily="34" charset="0"/>
                <a:cs typeface="Arial" panose="020B0604020202020204" pitchFamily="34" charset="0"/>
              </a:rPr>
              <a:t>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setfacl</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-x u:username file.txt</a:t>
            </a:r>
            <a:endParaRPr lang="en-IL"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35949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879E-C023-7373-6A32-3DE47F7B4A3E}"/>
              </a:ext>
            </a:extLst>
          </p:cNvPr>
          <p:cNvSpPr>
            <a:spLocks noGrp="1"/>
          </p:cNvSpPr>
          <p:nvPr>
            <p:ph type="title"/>
          </p:nvPr>
        </p:nvSpPr>
        <p:spPr>
          <a:xfrm>
            <a:off x="1141116" y="609600"/>
            <a:ext cx="9903418" cy="762000"/>
          </a:xfrm>
        </p:spPr>
        <p:txBody>
          <a:bodyPr/>
          <a:lstStyle/>
          <a:p>
            <a:r>
              <a:rPr lang="en-US" dirty="0"/>
              <a:t>GETFACL</a:t>
            </a:r>
            <a:endParaRPr lang="en-IL" dirty="0"/>
          </a:p>
        </p:txBody>
      </p:sp>
      <p:sp>
        <p:nvSpPr>
          <p:cNvPr id="3" name="Content Placeholder 2">
            <a:extLst>
              <a:ext uri="{FF2B5EF4-FFF2-40B4-BE49-F238E27FC236}">
                <a16:creationId xmlns:a16="http://schemas.microsoft.com/office/drawing/2014/main" id="{22920F5E-D172-5D9C-17D4-F38B9628885F}"/>
              </a:ext>
            </a:extLst>
          </p:cNvPr>
          <p:cNvSpPr>
            <a:spLocks noGrp="1"/>
          </p:cNvSpPr>
          <p:nvPr>
            <p:ph idx="1"/>
          </p:nvPr>
        </p:nvSpPr>
        <p:spPr>
          <a:xfrm>
            <a:off x="1141116" y="1600200"/>
            <a:ext cx="9903418" cy="4724400"/>
          </a:xfrm>
        </p:spPr>
        <p:txBody>
          <a:bodyPr>
            <a:normAutofit fontScale="92500" lnSpcReduction="10000"/>
          </a:bodyPr>
          <a:lstStyle/>
          <a:p>
            <a:pPr marL="137160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getfacl</a:t>
            </a:r>
            <a:r>
              <a:rPr lang="en-US" sz="2000" dirty="0">
                <a:effectLst/>
                <a:latin typeface="Calibri" panose="020F0502020204030204" pitchFamily="34" charset="0"/>
                <a:ea typeface="Calibri" panose="020F0502020204030204" pitchFamily="34" charset="0"/>
                <a:cs typeface="Arial" panose="020B0604020202020204" pitchFamily="34" charset="0"/>
              </a:rPr>
              <a:t> command is used to view the Access Control Lists (ACLs) of a file or directory in Linux. Here is the basic syntax:</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0">
              <a:lnSpc>
                <a:spcPct val="107000"/>
              </a:lnSpc>
              <a:spcBef>
                <a:spcPts val="0"/>
              </a:spcBef>
              <a:spcAft>
                <a:spcPts val="800"/>
              </a:spcAft>
              <a:buNone/>
            </a:pPr>
            <a:r>
              <a:rPr lang="en-US" sz="2000" b="1" dirty="0">
                <a:effectLst/>
                <a:latin typeface="Calibri" panose="020F0502020204030204" pitchFamily="34" charset="0"/>
                <a:ea typeface="Calibri" panose="020F0502020204030204" pitchFamily="34" charset="0"/>
                <a:cs typeface="Arial" panose="020B0604020202020204" pitchFamily="34" charset="0"/>
              </a:rPr>
              <a:t>		</a:t>
            </a:r>
            <a:r>
              <a:rPr lang="en-US" sz="3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3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getfacl</a:t>
            </a:r>
            <a:r>
              <a:rPr lang="en-US" sz="3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[file or directory]</a:t>
            </a:r>
            <a:endPar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This command displays the current ACLs on the specified file or directory. Here are some examples of how to use the </a:t>
            </a:r>
            <a:r>
              <a:rPr lang="en-US" sz="2000" dirty="0" err="1">
                <a:effectLst/>
                <a:latin typeface="Calibri" panose="020F0502020204030204" pitchFamily="34" charset="0"/>
                <a:ea typeface="Calibri" panose="020F0502020204030204" pitchFamily="34" charset="0"/>
                <a:cs typeface="Arial" panose="020B0604020202020204" pitchFamily="34" charset="0"/>
              </a:rPr>
              <a:t>getfacl</a:t>
            </a:r>
            <a:r>
              <a:rPr lang="en-US" sz="2000" dirty="0">
                <a:effectLst/>
                <a:latin typeface="Calibri" panose="020F0502020204030204" pitchFamily="34" charset="0"/>
                <a:ea typeface="Calibri" panose="020F0502020204030204" pitchFamily="34" charset="0"/>
                <a:cs typeface="Arial" panose="020B0604020202020204" pitchFamily="34" charset="0"/>
              </a:rPr>
              <a:t>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To view the ACLs for a file called example.txt, you would run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828526" lvl="2" indent="457200">
              <a:lnSpc>
                <a:spcPct val="107000"/>
              </a:lnSpc>
              <a:spcBef>
                <a:spcPts val="0"/>
              </a:spcBef>
              <a:spcAft>
                <a:spcPts val="800"/>
              </a:spcAft>
            </a:pPr>
            <a:r>
              <a:rPr lang="en-US" sz="1900" b="1" dirty="0" err="1">
                <a:effectLst/>
                <a:latin typeface="Calibri" panose="020F0502020204030204" pitchFamily="34" charset="0"/>
                <a:ea typeface="Calibri" panose="020F0502020204030204" pitchFamily="34" charset="0"/>
                <a:cs typeface="Arial" panose="020B0604020202020204" pitchFamily="34" charset="0"/>
              </a:rPr>
              <a:t>getfacl</a:t>
            </a:r>
            <a:r>
              <a:rPr lang="en-US" sz="1900" b="1" dirty="0">
                <a:effectLst/>
                <a:latin typeface="Calibri" panose="020F0502020204030204" pitchFamily="34" charset="0"/>
                <a:ea typeface="Calibri" panose="020F0502020204030204" pitchFamily="34" charset="0"/>
                <a:cs typeface="Arial" panose="020B0604020202020204" pitchFamily="34" charset="0"/>
              </a:rPr>
              <a:t> example.txt</a:t>
            </a:r>
            <a:endParaRPr lang="en-IL" sz="15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would display the ACLs for example.txt in the terminal.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view the ACLs for a directory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my_directory</a:t>
            </a:r>
            <a:r>
              <a:rPr lang="en-US" sz="2000" dirty="0">
                <a:effectLst/>
                <a:latin typeface="Calibri" panose="020F0502020204030204" pitchFamily="34" charset="0"/>
                <a:ea typeface="Calibri" panose="020F0502020204030204" pitchFamily="34" charset="0"/>
                <a:cs typeface="Arial" panose="020B0604020202020204" pitchFamily="34" charset="0"/>
              </a:rPr>
              <a:t>, you would run the following command:</a:t>
            </a:r>
            <a:r>
              <a:rPr lang="en-US" sz="1600" dirty="0">
                <a:effectLst/>
                <a:latin typeface="Calibri" panose="020F0502020204030204" pitchFamily="34" charset="0"/>
                <a:ea typeface="Calibri" panose="020F0502020204030204" pitchFamily="34" charset="0"/>
                <a:cs typeface="Arial" panose="020B0604020202020204" pitchFamily="34" charset="0"/>
              </a:rPr>
              <a:t>						</a:t>
            </a:r>
            <a:r>
              <a:rPr lang="en-US" sz="1900" b="1" dirty="0" err="1">
                <a:effectLst/>
                <a:latin typeface="Calibri" panose="020F0502020204030204" pitchFamily="34" charset="0"/>
                <a:ea typeface="Calibri" panose="020F0502020204030204" pitchFamily="34" charset="0"/>
                <a:cs typeface="Arial" panose="020B0604020202020204" pitchFamily="34" charset="0"/>
              </a:rPr>
              <a:t>getfacl</a:t>
            </a:r>
            <a:r>
              <a:rPr lang="en-US" sz="1900" b="1" dirty="0">
                <a:effectLst/>
                <a:latin typeface="Calibri" panose="020F0502020204030204" pitchFamily="34" charset="0"/>
                <a:ea typeface="Calibri" panose="020F0502020204030204" pitchFamily="34" charset="0"/>
                <a:cs typeface="Arial" panose="020B0604020202020204" pitchFamily="34" charset="0"/>
              </a:rPr>
              <a:t> </a:t>
            </a:r>
            <a:r>
              <a:rPr lang="en-US" sz="1900" b="1" dirty="0" err="1">
                <a:effectLst/>
                <a:latin typeface="Calibri" panose="020F0502020204030204" pitchFamily="34" charset="0"/>
                <a:ea typeface="Calibri" panose="020F0502020204030204" pitchFamily="34" charset="0"/>
                <a:cs typeface="Arial" panose="020B0604020202020204" pitchFamily="34" charset="0"/>
              </a:rPr>
              <a:t>my_directory</a:t>
            </a:r>
            <a:endParaRPr lang="en-IL" sz="13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would display the ACLs for </a:t>
            </a:r>
            <a:r>
              <a:rPr lang="en-US" sz="2000" dirty="0" err="1">
                <a:effectLst/>
                <a:latin typeface="Calibri" panose="020F0502020204030204" pitchFamily="34" charset="0"/>
                <a:ea typeface="Calibri" panose="020F0502020204030204" pitchFamily="34" charset="0"/>
                <a:cs typeface="Arial" panose="020B0604020202020204" pitchFamily="34" charset="0"/>
              </a:rPr>
              <a:t>my_directory</a:t>
            </a:r>
            <a:r>
              <a:rPr lang="en-US" sz="2000" dirty="0">
                <a:effectLst/>
                <a:latin typeface="Calibri" panose="020F0502020204030204" pitchFamily="34" charset="0"/>
                <a:ea typeface="Calibri" panose="020F0502020204030204" pitchFamily="34" charset="0"/>
                <a:cs typeface="Arial" panose="020B0604020202020204" pitchFamily="34" charset="0"/>
              </a:rPr>
              <a:t> in the terminal.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4648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5A54-A9EF-595D-3BA9-C79EFE104CBC}"/>
              </a:ext>
            </a:extLst>
          </p:cNvPr>
          <p:cNvSpPr>
            <a:spLocks noGrp="1"/>
          </p:cNvSpPr>
          <p:nvPr>
            <p:ph type="title"/>
          </p:nvPr>
        </p:nvSpPr>
        <p:spPr>
          <a:xfrm>
            <a:off x="1141116" y="609600"/>
            <a:ext cx="9903418" cy="1066800"/>
          </a:xfrm>
        </p:spPr>
        <p:txBody>
          <a:bodyPr>
            <a:noAutofit/>
          </a:bodyPr>
          <a:lstStyle/>
          <a:p>
            <a:r>
              <a:rPr lang="en-US" sz="1800" dirty="0"/>
              <a:t>Here are some additional options that you can use with the </a:t>
            </a:r>
            <a:r>
              <a:rPr lang="en-US" sz="1800" b="1" dirty="0" err="1">
                <a:solidFill>
                  <a:srgbClr val="FF0000"/>
                </a:solidFill>
              </a:rPr>
              <a:t>getfacl</a:t>
            </a:r>
            <a:r>
              <a:rPr lang="en-US" sz="1800" b="1" dirty="0">
                <a:solidFill>
                  <a:srgbClr val="FF0000"/>
                </a:solidFill>
              </a:rPr>
              <a:t>/SETFACL </a:t>
            </a:r>
            <a:r>
              <a:rPr lang="en-US" sz="1800" dirty="0"/>
              <a:t>command:</a:t>
            </a:r>
            <a:br>
              <a:rPr lang="en-US" sz="1800" dirty="0"/>
            </a:br>
            <a:endParaRPr lang="en-IL" sz="1800" dirty="0"/>
          </a:p>
        </p:txBody>
      </p:sp>
      <p:sp>
        <p:nvSpPr>
          <p:cNvPr id="3" name="Content Placeholder 2">
            <a:extLst>
              <a:ext uri="{FF2B5EF4-FFF2-40B4-BE49-F238E27FC236}">
                <a16:creationId xmlns:a16="http://schemas.microsoft.com/office/drawing/2014/main" id="{67336AAF-708A-8FAA-B4EB-1A6B9F1260A8}"/>
              </a:ext>
            </a:extLst>
          </p:cNvPr>
          <p:cNvSpPr>
            <a:spLocks noGrp="1"/>
          </p:cNvSpPr>
          <p:nvPr>
            <p:ph idx="1"/>
          </p:nvPr>
        </p:nvSpPr>
        <p:spPr>
          <a:xfrm>
            <a:off x="1141116" y="1447800"/>
            <a:ext cx="9903418" cy="4343401"/>
          </a:xfrm>
        </p:spPr>
        <p:txBody>
          <a:bodyPr>
            <a:normAutofit fontScale="85000" lnSpcReduction="20000"/>
          </a:bodyPr>
          <a:lstStyle/>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4000" b="1" dirty="0">
                <a:effectLst/>
                <a:latin typeface="Calibri" panose="020F0502020204030204" pitchFamily="34" charset="0"/>
                <a:ea typeface="Calibri" panose="020F0502020204030204" pitchFamily="34" charset="0"/>
                <a:cs typeface="Arial" panose="020B0604020202020204" pitchFamily="34" charset="0"/>
              </a:rPr>
              <a:t>-p:</a:t>
            </a:r>
            <a:r>
              <a:rPr lang="en-US" sz="40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option prints the ACLs in a format that can be used by the </a:t>
            </a:r>
            <a:r>
              <a:rPr lang="en-US" sz="2000" dirty="0" err="1">
                <a:effectLst/>
                <a:latin typeface="Calibri" panose="020F0502020204030204" pitchFamily="34" charset="0"/>
                <a:ea typeface="Calibri" panose="020F0502020204030204" pitchFamily="34" charset="0"/>
                <a:cs typeface="Arial" panose="020B0604020202020204" pitchFamily="34" charset="0"/>
              </a:rPr>
              <a:t>setfacl</a:t>
            </a:r>
            <a:r>
              <a:rPr lang="en-US" sz="2000" dirty="0">
                <a:effectLst/>
                <a:latin typeface="Calibri" panose="020F0502020204030204" pitchFamily="34" charset="0"/>
                <a:ea typeface="Calibri" panose="020F0502020204030204" pitchFamily="34" charset="0"/>
                <a:cs typeface="Arial" panose="020B0604020202020204" pitchFamily="34" charset="0"/>
              </a:rPr>
              <a:t> command to restore the ACLs. For example, to print the ACLs for a file and redirect the output to a file called acl.txt, you would run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000" b="1" dirty="0" err="1">
                <a:effectLst/>
                <a:latin typeface="Calibri" panose="020F0502020204030204" pitchFamily="34" charset="0"/>
                <a:ea typeface="Calibri" panose="020F0502020204030204" pitchFamily="34" charset="0"/>
                <a:cs typeface="Arial" panose="020B0604020202020204" pitchFamily="34" charset="0"/>
              </a:rPr>
              <a:t>getfacl</a:t>
            </a:r>
            <a:r>
              <a:rPr lang="en-US" sz="2000" b="1" dirty="0">
                <a:effectLst/>
                <a:latin typeface="Calibri" panose="020F0502020204030204" pitchFamily="34" charset="0"/>
                <a:ea typeface="Calibri" panose="020F0502020204030204" pitchFamily="34" charset="0"/>
                <a:cs typeface="Arial" panose="020B0604020202020204" pitchFamily="34" charset="0"/>
              </a:rPr>
              <a:t> -p example.txt &gt; acl.txt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4000" b="1" dirty="0">
                <a:effectLst/>
                <a:latin typeface="Calibri" panose="020F0502020204030204" pitchFamily="34" charset="0"/>
                <a:ea typeface="Calibri" panose="020F0502020204030204" pitchFamily="34" charset="0"/>
                <a:cs typeface="Arial" panose="020B0604020202020204" pitchFamily="34" charset="0"/>
              </a:rPr>
              <a:t>-R:</a:t>
            </a:r>
            <a:r>
              <a:rPr lang="en-US" sz="40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option recursively displays the ACLs for all files and subdirectories in the specified directory. For example, to view the ACLs for all files and subdirectories in a directory called </a:t>
            </a:r>
            <a:r>
              <a:rPr lang="en-US" sz="2000" dirty="0" err="1">
                <a:effectLst/>
                <a:latin typeface="Calibri" panose="020F0502020204030204" pitchFamily="34" charset="0"/>
                <a:ea typeface="Calibri" panose="020F0502020204030204" pitchFamily="34" charset="0"/>
                <a:cs typeface="Arial" panose="020B0604020202020204" pitchFamily="34" charset="0"/>
              </a:rPr>
              <a:t>my_directory</a:t>
            </a:r>
            <a:r>
              <a:rPr lang="en-US" sz="2000" dirty="0">
                <a:effectLst/>
                <a:latin typeface="Calibri" panose="020F0502020204030204" pitchFamily="34" charset="0"/>
                <a:ea typeface="Calibri" panose="020F0502020204030204" pitchFamily="34" charset="0"/>
                <a:cs typeface="Arial" panose="020B0604020202020204" pitchFamily="34" charset="0"/>
              </a:rPr>
              <a:t>, you would run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400" b="1" dirty="0" err="1">
                <a:effectLst/>
                <a:latin typeface="Calibri" panose="020F0502020204030204" pitchFamily="34" charset="0"/>
                <a:ea typeface="Calibri" panose="020F0502020204030204" pitchFamily="34" charset="0"/>
                <a:cs typeface="Arial" panose="020B0604020202020204" pitchFamily="34" charset="0"/>
              </a:rPr>
              <a:t>getfacl</a:t>
            </a:r>
            <a:r>
              <a:rPr lang="en-US" sz="2400" b="1" dirty="0">
                <a:effectLst/>
                <a:latin typeface="Calibri" panose="020F0502020204030204" pitchFamily="34" charset="0"/>
                <a:ea typeface="Calibri" panose="020F0502020204030204" pitchFamily="34" charset="0"/>
                <a:cs typeface="Arial" panose="020B0604020202020204" pitchFamily="34" charset="0"/>
              </a:rPr>
              <a:t> -R </a:t>
            </a:r>
            <a:r>
              <a:rPr lang="en-US" sz="2400" b="1" dirty="0" err="1">
                <a:effectLst/>
                <a:latin typeface="Calibri" panose="020F0502020204030204" pitchFamily="34" charset="0"/>
                <a:ea typeface="Calibri" panose="020F0502020204030204" pitchFamily="34" charset="0"/>
                <a:cs typeface="Arial" panose="020B0604020202020204" pitchFamily="34" charset="0"/>
              </a:rPr>
              <a:t>my_directory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600" b="1" dirty="0">
                <a:effectLst/>
                <a:latin typeface="Calibri" panose="020F0502020204030204" pitchFamily="34" charset="0"/>
                <a:ea typeface="Calibri" panose="020F0502020204030204" pitchFamily="34" charset="0"/>
                <a:cs typeface="Arial" panose="020B0604020202020204" pitchFamily="34" charset="0"/>
              </a:rPr>
              <a:t>-c:</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option displays the ACLs in a compact form. For example, to view the ACLs for a file called example.txt in compact form, you would run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getfacl</a:t>
            </a:r>
            <a:r>
              <a:rPr lang="en-US" sz="2800" b="1" dirty="0">
                <a:effectLst/>
                <a:latin typeface="Calibri" panose="020F0502020204030204" pitchFamily="34" charset="0"/>
                <a:ea typeface="Calibri" panose="020F0502020204030204" pitchFamily="34" charset="0"/>
                <a:cs typeface="Arial" panose="020B0604020202020204" pitchFamily="34" charset="0"/>
              </a:rPr>
              <a:t> -c example.txt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65236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C3B7-B751-C5CF-E551-3FD9F46E2FCC}"/>
              </a:ext>
            </a:extLst>
          </p:cNvPr>
          <p:cNvSpPr>
            <a:spLocks noGrp="1"/>
          </p:cNvSpPr>
          <p:nvPr>
            <p:ph type="title"/>
          </p:nvPr>
        </p:nvSpPr>
        <p:spPr>
          <a:xfrm>
            <a:off x="1141116" y="609600"/>
            <a:ext cx="9903418" cy="914400"/>
          </a:xfrm>
        </p:spPr>
        <p:txBody>
          <a:bodyPr>
            <a:normAutofit fontScale="90000"/>
          </a:bodyPr>
          <a:lstStyle/>
          <a:p>
            <a:br>
              <a:rPr lang="en-US" sz="1050" dirty="0"/>
            </a:br>
            <a:br>
              <a:rPr lang="en-US" sz="1050" dirty="0"/>
            </a:br>
            <a:r>
              <a:rPr lang="en-US" sz="1050" dirty="0"/>
              <a:t>JUST FOR MORE INFO </a:t>
            </a:r>
            <a:br>
              <a:rPr lang="en-US" dirty="0"/>
            </a:br>
            <a:r>
              <a:rPr lang="en-US" sz="1800" dirty="0"/>
              <a:t>Extended Filesystem (ext2, ext3, ext4) explain </a:t>
            </a:r>
            <a:br>
              <a:rPr lang="en-US" dirty="0"/>
            </a:br>
            <a:endParaRPr lang="en-IL" dirty="0"/>
          </a:p>
        </p:txBody>
      </p:sp>
      <p:sp>
        <p:nvSpPr>
          <p:cNvPr id="3" name="Content Placeholder 2">
            <a:extLst>
              <a:ext uri="{FF2B5EF4-FFF2-40B4-BE49-F238E27FC236}">
                <a16:creationId xmlns:a16="http://schemas.microsoft.com/office/drawing/2014/main" id="{01AB356B-9A59-396B-7111-520128AB8A80}"/>
              </a:ext>
            </a:extLst>
          </p:cNvPr>
          <p:cNvSpPr>
            <a:spLocks noGrp="1"/>
          </p:cNvSpPr>
          <p:nvPr>
            <p:ph idx="1"/>
          </p:nvPr>
        </p:nvSpPr>
        <p:spPr>
          <a:xfrm>
            <a:off x="1141116" y="1676400"/>
            <a:ext cx="9903418" cy="4114801"/>
          </a:xfrm>
        </p:spPr>
        <p:txBody>
          <a:bodyPr>
            <a:normAutofit fontScale="70000" lnSpcReduction="20000"/>
          </a:bodyPr>
          <a:lstStyle/>
          <a:p>
            <a:pPr marL="0" marR="0" indent="45720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Extended Filesystem (</a:t>
            </a:r>
            <a:r>
              <a:rPr lang="en-IL" sz="2000" dirty="0" err="1">
                <a:effectLst/>
                <a:latin typeface="Calibri" panose="020F0502020204030204" pitchFamily="34" charset="0"/>
                <a:ea typeface="Calibri" panose="020F0502020204030204" pitchFamily="34" charset="0"/>
                <a:cs typeface="Arial" panose="020B0604020202020204" pitchFamily="34" charset="0"/>
              </a:rPr>
              <a:t>ext</a:t>
            </a:r>
            <a:r>
              <a:rPr lang="en-IL" sz="2000" dirty="0">
                <a:effectLst/>
                <a:latin typeface="Calibri" panose="020F0502020204030204" pitchFamily="34" charset="0"/>
                <a:ea typeface="Calibri" panose="020F0502020204030204" pitchFamily="34" charset="0"/>
                <a:cs typeface="Arial" panose="020B0604020202020204" pitchFamily="34" charset="0"/>
              </a:rPr>
              <a:t>) is a widely-used filesystem family in Linux operating systems. There are several versions of the </a:t>
            </a:r>
            <a:r>
              <a:rPr lang="en-IL" sz="2000" dirty="0" err="1">
                <a:effectLst/>
                <a:latin typeface="Calibri" panose="020F0502020204030204" pitchFamily="34" charset="0"/>
                <a:ea typeface="Calibri" panose="020F0502020204030204" pitchFamily="34" charset="0"/>
                <a:cs typeface="Arial" panose="020B0604020202020204" pitchFamily="34" charset="0"/>
              </a:rPr>
              <a:t>ext</a:t>
            </a:r>
            <a:r>
              <a:rPr lang="en-IL" sz="2000" dirty="0">
                <a:effectLst/>
                <a:latin typeface="Calibri" panose="020F0502020204030204" pitchFamily="34" charset="0"/>
                <a:ea typeface="Calibri" panose="020F0502020204030204" pitchFamily="34" charset="0"/>
                <a:cs typeface="Arial" panose="020B0604020202020204" pitchFamily="34" charset="0"/>
              </a:rPr>
              <a:t> filesystem, including ext2, ext3, and ext4, with each version introducing new features and enhancements.</a:t>
            </a:r>
          </a:p>
          <a:p>
            <a:pPr marL="0" marR="0" indent="45720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Here is a brief explanation of each version:</a:t>
            </a:r>
          </a:p>
          <a:p>
            <a:pPr marL="342900" marR="0" lvl="0" indent="-342900">
              <a:lnSpc>
                <a:spcPct val="107000"/>
              </a:lnSpc>
              <a:spcBef>
                <a:spcPts val="0"/>
              </a:spcBef>
              <a:spcAft>
                <a:spcPts val="800"/>
              </a:spcAft>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ext2: This was the first version of the </a:t>
            </a:r>
            <a:r>
              <a:rPr lang="en-IL" sz="2000" dirty="0" err="1">
                <a:effectLst/>
                <a:latin typeface="Calibri" panose="020F0502020204030204" pitchFamily="34" charset="0"/>
                <a:ea typeface="Calibri" panose="020F0502020204030204" pitchFamily="34" charset="0"/>
                <a:cs typeface="Arial" panose="020B0604020202020204" pitchFamily="34" charset="0"/>
              </a:rPr>
              <a:t>ext</a:t>
            </a:r>
            <a:r>
              <a:rPr lang="en-IL" sz="2000" dirty="0">
                <a:effectLst/>
                <a:latin typeface="Calibri" panose="020F0502020204030204" pitchFamily="34" charset="0"/>
                <a:ea typeface="Calibri" panose="020F0502020204030204" pitchFamily="34" charset="0"/>
                <a:cs typeface="Arial" panose="020B0604020202020204" pitchFamily="34" charset="0"/>
              </a:rPr>
              <a:t> filesystem and was introduced in 1993. It uses a simple structure and has limited features, but it is stable and reliable.</a:t>
            </a:r>
          </a:p>
          <a:p>
            <a:pPr marL="342900" marR="0" lvl="0" indent="-342900">
              <a:lnSpc>
                <a:spcPct val="107000"/>
              </a:lnSpc>
              <a:spcBef>
                <a:spcPts val="0"/>
              </a:spcBef>
              <a:spcAft>
                <a:spcPts val="800"/>
              </a:spcAft>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ext3: This is an enhanced version of ext2 that was introduced in 2001. It adds journaling support, which means that the filesystem can recover from crashes or power failures more quickly and efficiently.</a:t>
            </a:r>
          </a:p>
          <a:p>
            <a:pPr marL="342900" marR="0" lvl="0" indent="-342900">
              <a:lnSpc>
                <a:spcPct val="107000"/>
              </a:lnSpc>
              <a:spcBef>
                <a:spcPts val="0"/>
              </a:spcBef>
              <a:spcAft>
                <a:spcPts val="800"/>
              </a:spcAft>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ext4: This is the latest and most feature-rich version of the </a:t>
            </a:r>
            <a:r>
              <a:rPr lang="en-IL" sz="2000" dirty="0" err="1">
                <a:effectLst/>
                <a:latin typeface="Calibri" panose="020F0502020204030204" pitchFamily="34" charset="0"/>
                <a:ea typeface="Calibri" panose="020F0502020204030204" pitchFamily="34" charset="0"/>
                <a:cs typeface="Arial" panose="020B0604020202020204" pitchFamily="34" charset="0"/>
              </a:rPr>
              <a:t>ext</a:t>
            </a:r>
            <a:r>
              <a:rPr lang="en-IL" sz="2000" dirty="0">
                <a:effectLst/>
                <a:latin typeface="Calibri" panose="020F0502020204030204" pitchFamily="34" charset="0"/>
                <a:ea typeface="Calibri" panose="020F0502020204030204" pitchFamily="34" charset="0"/>
                <a:cs typeface="Arial" panose="020B0604020202020204" pitchFamily="34" charset="0"/>
              </a:rPr>
              <a:t> filesystem, introduced in 2008. It adds support for larger file sizes and faster performance, along with other advanced features such as delayed allocation, online defragmentation, and multi-block allocation.</a:t>
            </a:r>
          </a:p>
          <a:p>
            <a:pPr marL="0" marR="0" indent="45720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All versions of the </a:t>
            </a:r>
            <a:r>
              <a:rPr lang="en-IL" sz="2000" dirty="0" err="1">
                <a:effectLst/>
                <a:latin typeface="Calibri" panose="020F0502020204030204" pitchFamily="34" charset="0"/>
                <a:ea typeface="Calibri" panose="020F0502020204030204" pitchFamily="34" charset="0"/>
                <a:cs typeface="Arial" panose="020B0604020202020204" pitchFamily="34" charset="0"/>
              </a:rPr>
              <a:t>ext</a:t>
            </a:r>
            <a:r>
              <a:rPr lang="en-IL" sz="2000" dirty="0">
                <a:effectLst/>
                <a:latin typeface="Calibri" panose="020F0502020204030204" pitchFamily="34" charset="0"/>
                <a:ea typeface="Calibri" panose="020F0502020204030204" pitchFamily="34" charset="0"/>
                <a:cs typeface="Arial" panose="020B0604020202020204" pitchFamily="34" charset="0"/>
              </a:rPr>
              <a:t> filesystem use an </a:t>
            </a:r>
            <a:r>
              <a:rPr lang="en-IL" sz="2000" dirty="0" err="1">
                <a:effectLst/>
                <a:latin typeface="Calibri" panose="020F0502020204030204" pitchFamily="34" charset="0"/>
                <a:ea typeface="Calibri" panose="020F0502020204030204" pitchFamily="34" charset="0"/>
                <a:cs typeface="Arial" panose="020B0604020202020204" pitchFamily="34" charset="0"/>
              </a:rPr>
              <a:t>inode</a:t>
            </a:r>
            <a:r>
              <a:rPr lang="en-IL" sz="2000" dirty="0">
                <a:effectLst/>
                <a:latin typeface="Calibri" panose="020F0502020204030204" pitchFamily="34" charset="0"/>
                <a:ea typeface="Calibri" panose="020F0502020204030204" pitchFamily="34" charset="0"/>
                <a:cs typeface="Arial" panose="020B0604020202020204" pitchFamily="34" charset="0"/>
              </a:rPr>
              <a:t>-based structure to manage files and directories. </a:t>
            </a:r>
            <a:r>
              <a:rPr lang="en-IL" sz="2000" dirty="0" err="1">
                <a:effectLst/>
                <a:latin typeface="Calibri" panose="020F0502020204030204" pitchFamily="34" charset="0"/>
                <a:ea typeface="Calibri" panose="020F0502020204030204" pitchFamily="34" charset="0"/>
                <a:cs typeface="Arial" panose="020B0604020202020204" pitchFamily="34" charset="0"/>
              </a:rPr>
              <a:t>Inodes</a:t>
            </a:r>
            <a:r>
              <a:rPr lang="en-IL" sz="2000" dirty="0">
                <a:effectLst/>
                <a:latin typeface="Calibri" panose="020F0502020204030204" pitchFamily="34" charset="0"/>
                <a:ea typeface="Calibri" panose="020F0502020204030204" pitchFamily="34" charset="0"/>
                <a:cs typeface="Arial" panose="020B0604020202020204" pitchFamily="34" charset="0"/>
              </a:rPr>
              <a:t> are data structures that store information about each file, such as the file size, permissions, owner, and timestamps. The </a:t>
            </a:r>
            <a:r>
              <a:rPr lang="en-IL" sz="2000" dirty="0" err="1">
                <a:effectLst/>
                <a:latin typeface="Calibri" panose="020F0502020204030204" pitchFamily="34" charset="0"/>
                <a:ea typeface="Calibri" panose="020F0502020204030204" pitchFamily="34" charset="0"/>
                <a:cs typeface="Arial" panose="020B0604020202020204" pitchFamily="34" charset="0"/>
              </a:rPr>
              <a:t>ext</a:t>
            </a:r>
            <a:r>
              <a:rPr lang="en-IL" sz="2000" dirty="0">
                <a:effectLst/>
                <a:latin typeface="Calibri" panose="020F0502020204030204" pitchFamily="34" charset="0"/>
                <a:ea typeface="Calibri" panose="020F0502020204030204" pitchFamily="34" charset="0"/>
                <a:cs typeface="Arial" panose="020B0604020202020204" pitchFamily="34" charset="0"/>
              </a:rPr>
              <a:t> filesystem also uses block groups to organize and manage disk space, with each block group containing a set of </a:t>
            </a:r>
            <a:r>
              <a:rPr lang="en-IL" sz="2000" dirty="0" err="1">
                <a:effectLst/>
                <a:latin typeface="Calibri" panose="020F0502020204030204" pitchFamily="34" charset="0"/>
                <a:ea typeface="Calibri" panose="020F0502020204030204" pitchFamily="34" charset="0"/>
                <a:cs typeface="Arial" panose="020B0604020202020204" pitchFamily="34" charset="0"/>
              </a:rPr>
              <a:t>inodes</a:t>
            </a:r>
            <a:r>
              <a:rPr lang="en-IL" sz="2000" dirty="0">
                <a:effectLst/>
                <a:latin typeface="Calibri" panose="020F0502020204030204" pitchFamily="34" charset="0"/>
                <a:ea typeface="Calibri" panose="020F0502020204030204" pitchFamily="34" charset="0"/>
                <a:cs typeface="Arial" panose="020B0604020202020204" pitchFamily="34" charset="0"/>
              </a:rPr>
              <a:t> and data blocks.</a:t>
            </a:r>
          </a:p>
          <a:p>
            <a:pPr marL="0" marR="0" indent="45720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Overall, the </a:t>
            </a:r>
            <a:r>
              <a:rPr lang="en-IL" sz="2000" dirty="0" err="1">
                <a:effectLst/>
                <a:latin typeface="Calibri" panose="020F0502020204030204" pitchFamily="34" charset="0"/>
                <a:ea typeface="Calibri" panose="020F0502020204030204" pitchFamily="34" charset="0"/>
                <a:cs typeface="Arial" panose="020B0604020202020204" pitchFamily="34" charset="0"/>
              </a:rPr>
              <a:t>ext</a:t>
            </a:r>
            <a:r>
              <a:rPr lang="en-IL" sz="2000" dirty="0">
                <a:effectLst/>
                <a:latin typeface="Calibri" panose="020F0502020204030204" pitchFamily="34" charset="0"/>
                <a:ea typeface="Calibri" panose="020F0502020204030204" pitchFamily="34" charset="0"/>
                <a:cs typeface="Arial" panose="020B0604020202020204" pitchFamily="34" charset="0"/>
              </a:rPr>
              <a:t> filesystem is known for its stability, reliability, and performance, and it is widely used in Linux-based systems.</a:t>
            </a:r>
          </a:p>
          <a:p>
            <a:endParaRPr lang="en-IL" dirty="0"/>
          </a:p>
        </p:txBody>
      </p:sp>
    </p:spTree>
    <p:extLst>
      <p:ext uri="{BB962C8B-B14F-4D97-AF65-F5344CB8AC3E}">
        <p14:creationId xmlns:p14="http://schemas.microsoft.com/office/powerpoint/2010/main" val="317818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4EBF-71D3-7D71-4290-05EFE5AD263F}"/>
              </a:ext>
            </a:extLst>
          </p:cNvPr>
          <p:cNvSpPr>
            <a:spLocks noGrp="1"/>
          </p:cNvSpPr>
          <p:nvPr>
            <p:ph type="title"/>
          </p:nvPr>
        </p:nvSpPr>
        <p:spPr>
          <a:xfrm>
            <a:off x="1141116" y="609600"/>
            <a:ext cx="9903418" cy="1143000"/>
          </a:xfrm>
        </p:spPr>
        <p:txBody>
          <a:bodyPr/>
          <a:lstStyle/>
          <a:p>
            <a:r>
              <a:rPr lang="en-US" dirty="0"/>
              <a:t>HELP COMAND </a:t>
            </a:r>
            <a:br>
              <a:rPr lang="en-US" dirty="0"/>
            </a:br>
            <a:endParaRPr lang="en-IL" dirty="0"/>
          </a:p>
        </p:txBody>
      </p:sp>
      <p:sp>
        <p:nvSpPr>
          <p:cNvPr id="3" name="Content Placeholder 2">
            <a:extLst>
              <a:ext uri="{FF2B5EF4-FFF2-40B4-BE49-F238E27FC236}">
                <a16:creationId xmlns:a16="http://schemas.microsoft.com/office/drawing/2014/main" id="{F0EC9C6F-FAAB-9C98-4D61-8CFE9156245C}"/>
              </a:ext>
            </a:extLst>
          </p:cNvPr>
          <p:cNvSpPr>
            <a:spLocks noGrp="1"/>
          </p:cNvSpPr>
          <p:nvPr>
            <p:ph idx="1"/>
          </p:nvPr>
        </p:nvSpPr>
        <p:spPr>
          <a:xfrm>
            <a:off x="1141116" y="1371600"/>
            <a:ext cx="9903418" cy="4419601"/>
          </a:xfrm>
        </p:spPr>
        <p:txBody>
          <a:bodyPr>
            <a:normAutofit fontScale="92500" lnSpcReduction="20000"/>
          </a:bodyPr>
          <a:lstStyle/>
          <a:p>
            <a:endParaRPr lang="en-US" dirty="0"/>
          </a:p>
          <a:p>
            <a:r>
              <a:rPr lang="en-US" dirty="0"/>
              <a:t>The help command is a built-in command in many shell environments, including Bash, that provides information and documentation about other commands and built-in shell functions. When used without any arguments, it displays a list of available shell commands.</a:t>
            </a:r>
          </a:p>
          <a:p>
            <a:r>
              <a:rPr lang="en-US" dirty="0"/>
              <a:t>To get help on a specific command, you can use the help command followed by the name of the command. For example, to get help on the ls command, you can type:</a:t>
            </a:r>
          </a:p>
          <a:p>
            <a:pPr lvl="5"/>
            <a:r>
              <a:rPr lang="en-US" sz="5200" b="1" dirty="0">
                <a:solidFill>
                  <a:srgbClr val="FF0000"/>
                </a:solidFill>
              </a:rPr>
              <a:t>help ls </a:t>
            </a:r>
          </a:p>
          <a:p>
            <a:r>
              <a:rPr lang="en-US" dirty="0"/>
              <a:t>This will display information about how to use the ls command, including its syntax and available options.</a:t>
            </a:r>
          </a:p>
          <a:p>
            <a:r>
              <a:rPr lang="en-US" dirty="0"/>
              <a:t>Note that not all commands have help information available using the help command. In some cases, you may need to consult the command's manual page or other documentation to learn how to use it.</a:t>
            </a:r>
          </a:p>
          <a:p>
            <a:endParaRPr lang="en-IL" dirty="0"/>
          </a:p>
        </p:txBody>
      </p:sp>
    </p:spTree>
    <p:extLst>
      <p:ext uri="{BB962C8B-B14F-4D97-AF65-F5344CB8AC3E}">
        <p14:creationId xmlns:p14="http://schemas.microsoft.com/office/powerpoint/2010/main" val="17516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66A2C-9545-5E12-1DBE-958FA437D609}"/>
              </a:ext>
            </a:extLst>
          </p:cNvPr>
          <p:cNvSpPr>
            <a:spLocks noGrp="1"/>
          </p:cNvSpPr>
          <p:nvPr>
            <p:ph type="title"/>
          </p:nvPr>
        </p:nvSpPr>
        <p:spPr>
          <a:xfrm>
            <a:off x="1141116" y="609600"/>
            <a:ext cx="9903418" cy="914400"/>
          </a:xfrm>
        </p:spPr>
        <p:txBody>
          <a:bodyPr>
            <a:normAutofit fontScale="90000"/>
          </a:bodyPr>
          <a:lstStyle/>
          <a:p>
            <a:br>
              <a:rPr lang="en-US" dirty="0"/>
            </a:br>
            <a:r>
              <a:rPr lang="en-US" dirty="0"/>
              <a:t>Bash (</a:t>
            </a:r>
            <a:r>
              <a:rPr lang="en-US" dirty="0" err="1"/>
              <a:t>Bourne</a:t>
            </a:r>
            <a:r>
              <a:rPr lang="en-US" dirty="0"/>
              <a:t>-Again </a:t>
            </a:r>
            <a:r>
              <a:rPr lang="en-US" dirty="0" err="1"/>
              <a:t>SHell</a:t>
            </a:r>
            <a:r>
              <a:rPr lang="en-US" dirty="0"/>
              <a:t>)</a:t>
            </a:r>
            <a:br>
              <a:rPr lang="en-US" dirty="0"/>
            </a:br>
            <a:endParaRPr lang="en-IL" dirty="0"/>
          </a:p>
        </p:txBody>
      </p:sp>
      <p:sp>
        <p:nvSpPr>
          <p:cNvPr id="3" name="Content Placeholder 2">
            <a:extLst>
              <a:ext uri="{FF2B5EF4-FFF2-40B4-BE49-F238E27FC236}">
                <a16:creationId xmlns:a16="http://schemas.microsoft.com/office/drawing/2014/main" id="{71F9B445-E71A-E9C7-B421-BD41CD60B4E9}"/>
              </a:ext>
            </a:extLst>
          </p:cNvPr>
          <p:cNvSpPr>
            <a:spLocks noGrp="1"/>
          </p:cNvSpPr>
          <p:nvPr>
            <p:ph idx="1"/>
          </p:nvPr>
        </p:nvSpPr>
        <p:spPr>
          <a:xfrm>
            <a:off x="1141116" y="1524000"/>
            <a:ext cx="9903418" cy="4267201"/>
          </a:xfrm>
        </p:spPr>
        <p:txBody>
          <a:bodyPr>
            <a:normAutofit/>
          </a:bodyPr>
          <a:lstStyle/>
          <a:p>
            <a:pPr marL="0" marR="0" indent="0" algn="just">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is a popular Unix shell that was written for the GNU Project as a free software replacement for the original </a:t>
            </a:r>
            <a:r>
              <a:rPr lang="en-IL" sz="2000" dirty="0" err="1">
                <a:effectLst/>
                <a:latin typeface="Calibri" panose="020F0502020204030204" pitchFamily="34" charset="0"/>
                <a:ea typeface="Calibri" panose="020F0502020204030204" pitchFamily="34" charset="0"/>
                <a:cs typeface="Arial" panose="020B0604020202020204" pitchFamily="34" charset="0"/>
              </a:rPr>
              <a:t>Bourne</a:t>
            </a:r>
            <a:r>
              <a:rPr lang="en-IL" sz="2000" dirty="0">
                <a:effectLst/>
                <a:latin typeface="Calibri" panose="020F0502020204030204" pitchFamily="34" charset="0"/>
                <a:ea typeface="Calibri" panose="020F0502020204030204" pitchFamily="34" charset="0"/>
                <a:cs typeface="Arial" panose="020B0604020202020204" pitchFamily="34" charset="0"/>
              </a:rPr>
              <a:t> shell (</a:t>
            </a:r>
            <a:r>
              <a:rPr lang="en-IL" sz="2000" dirty="0" err="1">
                <a:effectLst/>
                <a:latin typeface="Calibri" panose="020F0502020204030204" pitchFamily="34" charset="0"/>
                <a:ea typeface="Calibri" panose="020F0502020204030204" pitchFamily="34" charset="0"/>
                <a:cs typeface="Arial" panose="020B0604020202020204" pitchFamily="34" charset="0"/>
              </a:rPr>
              <a:t>sh</a:t>
            </a:r>
            <a:r>
              <a:rPr lang="en-IL" sz="2000" dirty="0">
                <a:effectLst/>
                <a:latin typeface="Calibri" panose="020F0502020204030204" pitchFamily="34" charset="0"/>
                <a:ea typeface="Calibri" panose="020F0502020204030204" pitchFamily="34" charset="0"/>
                <a:cs typeface="Arial" panose="020B0604020202020204" pitchFamily="34" charset="0"/>
              </a:rPr>
              <a:t>). Bash is the default shell on most Linux distributions and macOS, and it is also available on other Unix-based operating systems.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Bash provides a command-line interface for interacting with the operating system and executing commands. It supports many features, including command history, tab completion, job control, shell scripting, and more. Bash scripts can be used to automate tasks, create custom command-line tools, and perform various system administration tasks.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Overall, Bash is a powerful tool for interacting with Unix-based operating systems and can greatly enhance productivity and efficiency for both casual and advanced users.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59206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3AD0-3E06-4120-81FB-80B0E6FF6D8E}"/>
              </a:ext>
            </a:extLst>
          </p:cNvPr>
          <p:cNvSpPr>
            <a:spLocks noGrp="1"/>
          </p:cNvSpPr>
          <p:nvPr>
            <p:ph type="title"/>
          </p:nvPr>
        </p:nvSpPr>
        <p:spPr>
          <a:xfrm>
            <a:off x="1141116" y="609600"/>
            <a:ext cx="9903418" cy="1066800"/>
          </a:xfrm>
        </p:spPr>
        <p:txBody>
          <a:bodyPr>
            <a:normAutofit fontScale="90000"/>
          </a:bodyPr>
          <a:lstStyle/>
          <a:p>
            <a:br>
              <a:rPr lang="en-US" dirty="0"/>
            </a:br>
            <a:r>
              <a:rPr lang="en-US" dirty="0"/>
              <a:t>ADDING TEXT TO A FILE</a:t>
            </a:r>
            <a:br>
              <a:rPr lang="en-US" dirty="0"/>
            </a:br>
            <a:endParaRPr lang="en-IL" dirty="0"/>
          </a:p>
        </p:txBody>
      </p:sp>
      <p:sp>
        <p:nvSpPr>
          <p:cNvPr id="3" name="Content Placeholder 2">
            <a:extLst>
              <a:ext uri="{FF2B5EF4-FFF2-40B4-BE49-F238E27FC236}">
                <a16:creationId xmlns:a16="http://schemas.microsoft.com/office/drawing/2014/main" id="{53BBBE42-537C-2EF3-DE51-83AC531F7F62}"/>
              </a:ext>
            </a:extLst>
          </p:cNvPr>
          <p:cNvSpPr>
            <a:spLocks noGrp="1"/>
          </p:cNvSpPr>
          <p:nvPr>
            <p:ph idx="1"/>
          </p:nvPr>
        </p:nvSpPr>
        <p:spPr>
          <a:xfrm>
            <a:off x="1141116" y="1447800"/>
            <a:ext cx="9903418" cy="4343401"/>
          </a:xfrm>
        </p:spPr>
        <p:txBody>
          <a:bodyPr>
            <a:normAutofit fontScale="85000" lnSpcReduction="10000"/>
          </a:bodyPr>
          <a:lstStyle/>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To add text to a file in Linux, you can use the </a:t>
            </a:r>
            <a:r>
              <a:rPr lang="en-IL" sz="3200" b="1" dirty="0">
                <a:effectLst/>
                <a:latin typeface="Calibri" panose="020F0502020204030204" pitchFamily="34" charset="0"/>
                <a:ea typeface="Calibri" panose="020F0502020204030204" pitchFamily="34" charset="0"/>
                <a:cs typeface="Arial" panose="020B0604020202020204" pitchFamily="34" charset="0"/>
              </a:rPr>
              <a:t>echo</a:t>
            </a:r>
            <a:r>
              <a:rPr lang="en-IL" sz="2000" dirty="0">
                <a:effectLst/>
                <a:latin typeface="Calibri" panose="020F0502020204030204" pitchFamily="34" charset="0"/>
                <a:ea typeface="Calibri" panose="020F0502020204030204" pitchFamily="34" charset="0"/>
                <a:cs typeface="Arial" panose="020B0604020202020204" pitchFamily="34" charset="0"/>
              </a:rPr>
              <a:t> command to write the text to the standard output and then use output redirection to write the text to a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Here's an example command that appends the string "Hello, world!" to a file called </a:t>
            </a:r>
            <a:r>
              <a:rPr lang="en-IL" sz="2000" b="1" dirty="0">
                <a:effectLst/>
                <a:latin typeface="Calibri" panose="020F0502020204030204" pitchFamily="34" charset="0"/>
                <a:ea typeface="Calibri" panose="020F0502020204030204" pitchFamily="34" charset="0"/>
                <a:cs typeface="Arial" panose="020B0604020202020204" pitchFamily="34" charset="0"/>
              </a:rPr>
              <a:t>example.txt</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indent="457200" algn="just">
              <a:lnSpc>
                <a:spcPct val="107000"/>
              </a:lnSpc>
              <a:spcBef>
                <a:spcPts val="0"/>
              </a:spcBef>
              <a:spcAft>
                <a:spcPts val="800"/>
              </a:spcAft>
            </a:pPr>
            <a:r>
              <a:rPr lang="en-IL"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echo "Hello, world!" &gt;&gt; example.txt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a:t>
            </a:r>
            <a:r>
              <a:rPr lang="en-IL" sz="2000" b="1" dirty="0">
                <a:effectLst/>
                <a:latin typeface="Calibri" panose="020F0502020204030204" pitchFamily="34" charset="0"/>
                <a:ea typeface="Calibri" panose="020F0502020204030204" pitchFamily="34" charset="0"/>
                <a:cs typeface="Arial" panose="020B0604020202020204" pitchFamily="34" charset="0"/>
              </a:rPr>
              <a:t>&gt;&gt;</a:t>
            </a:r>
            <a:r>
              <a:rPr lang="en-IL" sz="2000" dirty="0">
                <a:effectLst/>
                <a:latin typeface="Calibri" panose="020F0502020204030204" pitchFamily="34" charset="0"/>
                <a:ea typeface="Calibri" panose="020F0502020204030204" pitchFamily="34" charset="0"/>
                <a:cs typeface="Arial" panose="020B0604020202020204" pitchFamily="34" charset="0"/>
              </a:rPr>
              <a:t> operator redirects the output of the </a:t>
            </a:r>
            <a:r>
              <a:rPr lang="en-IL" sz="2000" b="1" dirty="0">
                <a:effectLst/>
                <a:latin typeface="Calibri" panose="020F0502020204030204" pitchFamily="34" charset="0"/>
                <a:ea typeface="Calibri" panose="020F0502020204030204" pitchFamily="34" charset="0"/>
                <a:cs typeface="Arial" panose="020B0604020202020204" pitchFamily="34" charset="0"/>
              </a:rPr>
              <a:t>echo</a:t>
            </a:r>
            <a:r>
              <a:rPr lang="en-IL" sz="2000" dirty="0">
                <a:effectLst/>
                <a:latin typeface="Calibri" panose="020F0502020204030204" pitchFamily="34" charset="0"/>
                <a:ea typeface="Calibri" panose="020F0502020204030204" pitchFamily="34" charset="0"/>
                <a:cs typeface="Arial" panose="020B0604020202020204" pitchFamily="34" charset="0"/>
              </a:rPr>
              <a:t> command to the end of the </a:t>
            </a:r>
            <a:r>
              <a:rPr lang="en-IL" sz="2000" b="1" dirty="0">
                <a:effectLst/>
                <a:latin typeface="Calibri" panose="020F0502020204030204" pitchFamily="34" charset="0"/>
                <a:ea typeface="Calibri" panose="020F0502020204030204" pitchFamily="34" charset="0"/>
                <a:cs typeface="Arial" panose="020B0604020202020204" pitchFamily="34" charset="0"/>
              </a:rPr>
              <a:t>example.txt</a:t>
            </a:r>
            <a:r>
              <a:rPr lang="en-IL" sz="2000" dirty="0">
                <a:effectLst/>
                <a:latin typeface="Calibri" panose="020F0502020204030204" pitchFamily="34" charset="0"/>
                <a:ea typeface="Calibri" panose="020F0502020204030204" pitchFamily="34" charset="0"/>
                <a:cs typeface="Arial" panose="020B0604020202020204" pitchFamily="34" charset="0"/>
              </a:rPr>
              <a:t> file. If the file does not exist, it will be created. If the file already exists, the new text will be added to the end of the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You can also use other commands to add text to a file. For example, </a:t>
            </a:r>
            <a:r>
              <a:rPr lang="en-IL" sz="3200" b="1" dirty="0">
                <a:effectLst/>
                <a:latin typeface="Calibri" panose="020F0502020204030204" pitchFamily="34" charset="0"/>
                <a:ea typeface="Calibri" panose="020F0502020204030204" pitchFamily="34" charset="0"/>
                <a:cs typeface="Arial" panose="020B0604020202020204" pitchFamily="34" charset="0"/>
              </a:rPr>
              <a:t>the </a:t>
            </a:r>
            <a:r>
              <a:rPr lang="en-IL" sz="3200" b="1" dirty="0" err="1">
                <a:effectLst/>
                <a:latin typeface="Calibri" panose="020F0502020204030204" pitchFamily="34" charset="0"/>
                <a:ea typeface="Calibri" panose="020F0502020204030204" pitchFamily="34" charset="0"/>
                <a:cs typeface="Arial" panose="020B0604020202020204" pitchFamily="34" charset="0"/>
              </a:rPr>
              <a:t>printf</a:t>
            </a:r>
            <a:r>
              <a:rPr lang="en-IL" sz="3200" b="1"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command can be used to format the text before writing it to the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printf</a:t>
            </a:r>
            <a:r>
              <a:rPr lang="en-IL"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"The value of pi is approximately %.3f\n" 3.14159 &gt;&gt; example.txt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write the formatted string "The value of pi is approximately 3.142" to the end of the </a:t>
            </a:r>
            <a:r>
              <a:rPr lang="en-IL" sz="2000" b="1" dirty="0">
                <a:effectLst/>
                <a:latin typeface="Calibri" panose="020F0502020204030204" pitchFamily="34" charset="0"/>
                <a:ea typeface="Calibri" panose="020F0502020204030204" pitchFamily="34" charset="0"/>
                <a:cs typeface="Arial" panose="020B0604020202020204" pitchFamily="34" charset="0"/>
              </a:rPr>
              <a:t>example.txt</a:t>
            </a:r>
            <a:r>
              <a:rPr lang="en-IL" sz="2000" dirty="0">
                <a:effectLst/>
                <a:latin typeface="Calibri" panose="020F0502020204030204" pitchFamily="34" charset="0"/>
                <a:ea typeface="Calibri" panose="020F0502020204030204" pitchFamily="34" charset="0"/>
                <a:cs typeface="Arial" panose="020B0604020202020204" pitchFamily="34" charset="0"/>
              </a:rPr>
              <a:t>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13714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125A-5C86-9EEA-4AA3-0A789EC34EAF}"/>
              </a:ext>
            </a:extLst>
          </p:cNvPr>
          <p:cNvSpPr>
            <a:spLocks noGrp="1"/>
          </p:cNvSpPr>
          <p:nvPr>
            <p:ph type="title"/>
          </p:nvPr>
        </p:nvSpPr>
        <p:spPr>
          <a:xfrm>
            <a:off x="1141116" y="609600"/>
            <a:ext cx="9903418" cy="1447800"/>
          </a:xfrm>
        </p:spPr>
        <p:txBody>
          <a:bodyPr/>
          <a:lstStyle/>
          <a:p>
            <a:r>
              <a:rPr lang="en-US" sz="2400" dirty="0"/>
              <a:t>input output redirect &gt;, &gt;&gt; , stdin ,</a:t>
            </a:r>
            <a:r>
              <a:rPr lang="en-US" sz="2400" dirty="0" err="1"/>
              <a:t>stdout,stderr</a:t>
            </a:r>
            <a:br>
              <a:rPr lang="en-US" dirty="0"/>
            </a:br>
            <a:endParaRPr lang="en-IL" dirty="0"/>
          </a:p>
        </p:txBody>
      </p:sp>
      <p:sp>
        <p:nvSpPr>
          <p:cNvPr id="3" name="Content Placeholder 2">
            <a:extLst>
              <a:ext uri="{FF2B5EF4-FFF2-40B4-BE49-F238E27FC236}">
                <a16:creationId xmlns:a16="http://schemas.microsoft.com/office/drawing/2014/main" id="{441771BD-893F-82BD-4B1D-C976C9CCCCAA}"/>
              </a:ext>
            </a:extLst>
          </p:cNvPr>
          <p:cNvSpPr>
            <a:spLocks noGrp="1"/>
          </p:cNvSpPr>
          <p:nvPr>
            <p:ph idx="1"/>
          </p:nvPr>
        </p:nvSpPr>
        <p:spPr>
          <a:xfrm>
            <a:off x="1141116" y="1676400"/>
            <a:ext cx="9903418" cy="4114801"/>
          </a:xfrm>
        </p:spPr>
        <p:txBody>
          <a:bodyPr>
            <a:normAutofit/>
          </a:bodyPr>
          <a:lstStyle/>
          <a:p>
            <a:pPr marL="0" marR="0" algn="ctr">
              <a:lnSpc>
                <a:spcPct val="107000"/>
              </a:lnSpc>
              <a:spcBef>
                <a:spcPts val="0"/>
              </a:spcBef>
              <a:spcAft>
                <a:spcPts val="800"/>
              </a:spcAft>
            </a:pPr>
            <a:r>
              <a:rPr lang="en-IL" sz="2800" b="1"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Linux, input and output redirection is used to control where input comes from and where output goes to. There are three standard input/output streams that are associated with each command and are used for input and output. These streams are: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Standard Input (stdin): This is the stream that carries data into a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Standard Output (</a:t>
            </a:r>
            <a:r>
              <a:rPr lang="en-IL" sz="2000" dirty="0" err="1">
                <a:effectLst/>
                <a:latin typeface="Calibri" panose="020F0502020204030204" pitchFamily="34" charset="0"/>
                <a:ea typeface="Calibri" panose="020F0502020204030204" pitchFamily="34" charset="0"/>
                <a:cs typeface="Arial" panose="020B0604020202020204" pitchFamily="34" charset="0"/>
              </a:rPr>
              <a:t>stdout</a:t>
            </a:r>
            <a:r>
              <a:rPr lang="en-IL" sz="2000" dirty="0">
                <a:effectLst/>
                <a:latin typeface="Calibri" panose="020F0502020204030204" pitchFamily="34" charset="0"/>
                <a:ea typeface="Calibri" panose="020F0502020204030204" pitchFamily="34" charset="0"/>
                <a:cs typeface="Arial" panose="020B0604020202020204" pitchFamily="34" charset="0"/>
              </a:rPr>
              <a:t>): This is the stream that carries the output of a command to the screen or to another file or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Standard Error (stderr): This is the stream that carries error messages to the screen or to another file or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60271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B7E8-56CE-7FC4-FBA5-5FE84700F517}"/>
              </a:ext>
            </a:extLst>
          </p:cNvPr>
          <p:cNvSpPr>
            <a:spLocks noGrp="1"/>
          </p:cNvSpPr>
          <p:nvPr>
            <p:ph type="title"/>
          </p:nvPr>
        </p:nvSpPr>
        <p:spPr>
          <a:xfrm>
            <a:off x="4302522" y="609600"/>
            <a:ext cx="6742011" cy="1905000"/>
          </a:xfrm>
        </p:spPr>
        <p:txBody>
          <a:bodyPr>
            <a:normAutofit/>
          </a:bodyPr>
          <a:lstStyle/>
          <a:p>
            <a:r>
              <a:rPr lang="en-US" dirty="0"/>
              <a:t>B-private cloud </a:t>
            </a:r>
            <a:endParaRPr lang="en-IL" dirty="0"/>
          </a:p>
        </p:txBody>
      </p:sp>
      <p:pic>
        <p:nvPicPr>
          <p:cNvPr id="5" name="Picture 4" descr="Balls passing through a cloud">
            <a:extLst>
              <a:ext uri="{FF2B5EF4-FFF2-40B4-BE49-F238E27FC236}">
                <a16:creationId xmlns:a16="http://schemas.microsoft.com/office/drawing/2014/main" id="{C369A0BC-8E1F-5AAA-3F55-F816D1E92169}"/>
              </a:ext>
            </a:extLst>
          </p:cNvPr>
          <p:cNvPicPr>
            <a:picLocks noChangeAspect="1"/>
          </p:cNvPicPr>
          <p:nvPr/>
        </p:nvPicPr>
        <p:blipFill rotWithShape="1">
          <a:blip r:embed="rId3"/>
          <a:srcRect l="21554" r="42939" b="1"/>
          <a:stretch/>
        </p:blipFill>
        <p:spPr>
          <a:xfrm>
            <a:off x="257522" y="10"/>
            <a:ext cx="3478617"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BD1B32D4-5C8F-387E-9D34-A3C4C8BE400E}"/>
              </a:ext>
            </a:extLst>
          </p:cNvPr>
          <p:cNvSpPr>
            <a:spLocks noGrp="1"/>
          </p:cNvSpPr>
          <p:nvPr>
            <p:ph idx="1"/>
          </p:nvPr>
        </p:nvSpPr>
        <p:spPr>
          <a:xfrm>
            <a:off x="4302522" y="2666999"/>
            <a:ext cx="7045009" cy="3415749"/>
          </a:xfrm>
        </p:spPr>
        <p:txBody>
          <a:bodyPr>
            <a:normAutofit/>
          </a:bodyPr>
          <a:lstStyle/>
          <a:p>
            <a:r>
              <a:rPr lang="en-US" dirty="0"/>
              <a:t> A private cloud is a cloud computing environment that is dedicated to a single organization, providing computing resources and services that are not shared with other organizations. The private cloud can be hosted on-premises, within the organization's data center, or it can be hosted by a third-party provider.</a:t>
            </a:r>
          </a:p>
          <a:p>
            <a:endParaRPr lang="en-IL" dirty="0"/>
          </a:p>
        </p:txBody>
      </p:sp>
    </p:spTree>
    <p:extLst>
      <p:ext uri="{BB962C8B-B14F-4D97-AF65-F5344CB8AC3E}">
        <p14:creationId xmlns:p14="http://schemas.microsoft.com/office/powerpoint/2010/main" val="294419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3B7-6B84-4EC1-83B0-D884E7498511}"/>
              </a:ext>
            </a:extLst>
          </p:cNvPr>
          <p:cNvSpPr>
            <a:spLocks noGrp="1"/>
          </p:cNvSpPr>
          <p:nvPr>
            <p:ph type="title"/>
          </p:nvPr>
        </p:nvSpPr>
        <p:spPr>
          <a:xfrm>
            <a:off x="1141116" y="609600"/>
            <a:ext cx="9903418" cy="1219200"/>
          </a:xfrm>
        </p:spPr>
        <p:txBody>
          <a:bodyPr>
            <a:normAutofit fontScale="90000"/>
          </a:bodyPr>
          <a:lstStyle/>
          <a:p>
            <a:br>
              <a:rPr lang="en-US" sz="2000" dirty="0"/>
            </a:br>
            <a:r>
              <a:rPr lang="en-US" sz="2000" dirty="0"/>
              <a:t>The input/output redirection operators are used to redirect these standard streams to a file or another command. The most common redirection operators are:</a:t>
            </a:r>
            <a:br>
              <a:rPr lang="en-US" dirty="0"/>
            </a:br>
            <a:endParaRPr lang="en-IL" dirty="0"/>
          </a:p>
        </p:txBody>
      </p:sp>
      <p:sp>
        <p:nvSpPr>
          <p:cNvPr id="3" name="Content Placeholder 2">
            <a:extLst>
              <a:ext uri="{FF2B5EF4-FFF2-40B4-BE49-F238E27FC236}">
                <a16:creationId xmlns:a16="http://schemas.microsoft.com/office/drawing/2014/main" id="{496C1E2F-9249-4D56-6F77-EFDE2E60515F}"/>
              </a:ext>
            </a:extLst>
          </p:cNvPr>
          <p:cNvSpPr>
            <a:spLocks noGrp="1"/>
          </p:cNvSpPr>
          <p:nvPr>
            <p:ph idx="1"/>
          </p:nvPr>
        </p:nvSpPr>
        <p:spPr>
          <a:xfrm>
            <a:off x="1141116" y="1981200"/>
            <a:ext cx="9903418" cy="3810001"/>
          </a:xfrm>
        </p:spPr>
        <p:txBody>
          <a:bodyPr>
            <a:normAutofit fontScale="77500" lnSpcReduction="20000"/>
          </a:bodyPr>
          <a:lstStyle/>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IL" sz="4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&gt;:</a:t>
            </a:r>
            <a:r>
              <a:rPr lang="en-IL"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operator is used to redirect the standard output of a command to a file. If the file doesn't exist, it will be created. If the file already exists, its contents will be overwritten.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indent="457200" algn="just">
              <a:lnSpc>
                <a:spcPct val="107000"/>
              </a:lnSpc>
              <a:spcBef>
                <a:spcPts val="0"/>
              </a:spcBef>
              <a:spcAft>
                <a:spcPts val="800"/>
              </a:spcAft>
            </a:pP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ls -l &gt; files.txt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run the </a:t>
            </a:r>
            <a:r>
              <a:rPr lang="en-IL" sz="2000" b="1" dirty="0">
                <a:effectLst/>
                <a:latin typeface="Calibri" panose="020F0502020204030204" pitchFamily="34" charset="0"/>
                <a:ea typeface="Calibri" panose="020F0502020204030204" pitchFamily="34" charset="0"/>
                <a:cs typeface="Arial" panose="020B0604020202020204" pitchFamily="34" charset="0"/>
              </a:rPr>
              <a:t>ls -l</a:t>
            </a:r>
            <a:r>
              <a:rPr lang="en-IL" sz="2000" dirty="0">
                <a:effectLst/>
                <a:latin typeface="Calibri" panose="020F0502020204030204" pitchFamily="34" charset="0"/>
                <a:ea typeface="Calibri" panose="020F0502020204030204" pitchFamily="34" charset="0"/>
                <a:cs typeface="Arial" panose="020B0604020202020204" pitchFamily="34" charset="0"/>
              </a:rPr>
              <a:t> command and redirect the output to a file called </a:t>
            </a:r>
            <a:r>
              <a:rPr lang="en-IL" sz="2000" b="1" dirty="0">
                <a:effectLst/>
                <a:latin typeface="Calibri" panose="020F0502020204030204" pitchFamily="34" charset="0"/>
                <a:ea typeface="Calibri" panose="020F0502020204030204" pitchFamily="34" charset="0"/>
                <a:cs typeface="Arial" panose="020B0604020202020204" pitchFamily="34" charset="0"/>
              </a:rPr>
              <a:t>files.txt</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IL" sz="4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&gt;&gt;</a:t>
            </a:r>
            <a:r>
              <a:rPr lang="en-IL"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IL" sz="2000" dirty="0">
                <a:effectLst/>
                <a:latin typeface="Calibri" panose="020F0502020204030204" pitchFamily="34" charset="0"/>
                <a:ea typeface="Calibri" panose="020F0502020204030204" pitchFamily="34" charset="0"/>
                <a:cs typeface="Arial" panose="020B0604020202020204" pitchFamily="34" charset="0"/>
              </a:rPr>
              <a:t> This operator is used to append the standard output of a command to the end of a file. If the file doesn't exist, it will be created.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gn="just">
              <a:lnSpc>
                <a:spcPct val="107000"/>
              </a:lnSpc>
              <a:spcBef>
                <a:spcPts val="0"/>
              </a:spcBef>
              <a:spcAft>
                <a:spcPts val="800"/>
              </a:spcAft>
            </a:pPr>
            <a:r>
              <a:rPr lang="en-IL" sz="32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echo "Hello world!" &gt;&gt; greeting.txt </a:t>
            </a:r>
            <a:endParaRPr lang="en-IL"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append the text "Hello world!" to a file called </a:t>
            </a:r>
            <a:r>
              <a:rPr lang="en-IL" sz="2000" b="1" dirty="0">
                <a:effectLst/>
                <a:latin typeface="Calibri" panose="020F0502020204030204" pitchFamily="34" charset="0"/>
                <a:ea typeface="Calibri" panose="020F0502020204030204" pitchFamily="34" charset="0"/>
                <a:cs typeface="Arial" panose="020B0604020202020204" pitchFamily="34" charset="0"/>
              </a:rPr>
              <a:t>greeting.txt</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16653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81A6-6803-3C18-319D-47A5A8C0CC3C}"/>
              </a:ext>
            </a:extLst>
          </p:cNvPr>
          <p:cNvSpPr>
            <a:spLocks noGrp="1"/>
          </p:cNvSpPr>
          <p:nvPr>
            <p:ph type="title"/>
          </p:nvPr>
        </p:nvSpPr>
        <p:spPr>
          <a:xfrm>
            <a:off x="1141116" y="609600"/>
            <a:ext cx="9903418" cy="533400"/>
          </a:xfrm>
        </p:spPr>
        <p:txBody>
          <a:bodyPr>
            <a:normAutofit fontScale="90000"/>
          </a:bodyPr>
          <a:lstStyle/>
          <a:p>
            <a:r>
              <a:rPr lang="en-US" dirty="0"/>
              <a:t>Continue…..</a:t>
            </a:r>
            <a:endParaRPr lang="en-IL" dirty="0"/>
          </a:p>
        </p:txBody>
      </p:sp>
      <p:sp>
        <p:nvSpPr>
          <p:cNvPr id="3" name="Content Placeholder 2">
            <a:extLst>
              <a:ext uri="{FF2B5EF4-FFF2-40B4-BE49-F238E27FC236}">
                <a16:creationId xmlns:a16="http://schemas.microsoft.com/office/drawing/2014/main" id="{6666D048-6123-4478-4430-786E4F40A80C}"/>
              </a:ext>
            </a:extLst>
          </p:cNvPr>
          <p:cNvSpPr>
            <a:spLocks noGrp="1"/>
          </p:cNvSpPr>
          <p:nvPr>
            <p:ph idx="1"/>
          </p:nvPr>
        </p:nvSpPr>
        <p:spPr>
          <a:xfrm>
            <a:off x="1141116" y="1066800"/>
            <a:ext cx="9903418" cy="4724401"/>
          </a:xfrm>
        </p:spPr>
        <p:txBody>
          <a:bodyPr>
            <a:normAutofit fontScale="62500" lnSpcReduction="20000"/>
          </a:bodyPr>
          <a:lstStyle/>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IL" sz="9600" b="1" dirty="0">
                <a:effectLst/>
                <a:latin typeface="Calibri" panose="020F0502020204030204" pitchFamily="34" charset="0"/>
                <a:ea typeface="Calibri" panose="020F0502020204030204" pitchFamily="34" charset="0"/>
                <a:cs typeface="Arial" panose="020B0604020202020204" pitchFamily="34" charset="0"/>
              </a:rPr>
              <a:t>&lt;:</a:t>
            </a:r>
            <a:r>
              <a:rPr lang="en-IL" sz="2000" dirty="0">
                <a:effectLst/>
                <a:latin typeface="Calibri" panose="020F0502020204030204" pitchFamily="34" charset="0"/>
                <a:ea typeface="Calibri" panose="020F0502020204030204" pitchFamily="34" charset="0"/>
                <a:cs typeface="Arial" panose="020B0604020202020204" pitchFamily="34" charset="0"/>
              </a:rPr>
              <a:t> This operator is used to redirect the standard input of a command from a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indent="457200" algn="just">
              <a:lnSpc>
                <a:spcPct val="107000"/>
              </a:lnSpc>
              <a:spcBef>
                <a:spcPts val="0"/>
              </a:spcBef>
              <a:spcAft>
                <a:spcPts val="800"/>
              </a:spcAft>
            </a:pPr>
            <a:r>
              <a:rPr lang="en-IL" sz="28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sort &lt; names.txt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sort the contents of a file called </a:t>
            </a:r>
            <a:r>
              <a:rPr lang="en-IL" sz="2000" b="1" dirty="0">
                <a:effectLst/>
                <a:latin typeface="Calibri" panose="020F0502020204030204" pitchFamily="34" charset="0"/>
                <a:ea typeface="Calibri" panose="020F0502020204030204" pitchFamily="34" charset="0"/>
                <a:cs typeface="Arial" panose="020B0604020202020204" pitchFamily="34" charset="0"/>
              </a:rPr>
              <a:t>names.txt</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IL" sz="3600" b="1" dirty="0">
                <a:effectLst/>
                <a:latin typeface="Calibri" panose="020F0502020204030204" pitchFamily="34" charset="0"/>
                <a:ea typeface="Calibri" panose="020F0502020204030204" pitchFamily="34" charset="0"/>
                <a:cs typeface="Arial" panose="020B0604020202020204" pitchFamily="34" charset="0"/>
              </a:rPr>
              <a:t>2&gt;:</a:t>
            </a:r>
            <a:r>
              <a:rPr lang="en-IL" sz="36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operator is used to redirect the standard error output of a command to a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gn="just">
              <a:lnSpc>
                <a:spcPct val="107000"/>
              </a:lnSpc>
              <a:spcBef>
                <a:spcPts val="0"/>
              </a:spcBef>
              <a:spcAft>
                <a:spcPts val="800"/>
              </a:spcAft>
            </a:pP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ls -l /no/such/file 2&gt; errors.txt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run the </a:t>
            </a:r>
            <a:r>
              <a:rPr lang="en-IL" sz="2000" b="1" dirty="0">
                <a:effectLst/>
                <a:latin typeface="Calibri" panose="020F0502020204030204" pitchFamily="34" charset="0"/>
                <a:ea typeface="Calibri" panose="020F0502020204030204" pitchFamily="34" charset="0"/>
                <a:cs typeface="Arial" panose="020B0604020202020204" pitchFamily="34" charset="0"/>
              </a:rPr>
              <a:t>ls -l</a:t>
            </a:r>
            <a:r>
              <a:rPr lang="en-IL" sz="2000" dirty="0">
                <a:effectLst/>
                <a:latin typeface="Calibri" panose="020F0502020204030204" pitchFamily="34" charset="0"/>
                <a:ea typeface="Calibri" panose="020F0502020204030204" pitchFamily="34" charset="0"/>
                <a:cs typeface="Arial" panose="020B0604020202020204" pitchFamily="34" charset="0"/>
              </a:rPr>
              <a:t> command on a non-existent file and redirect the error message to a file called </a:t>
            </a:r>
            <a:r>
              <a:rPr lang="en-IL" sz="2000" b="1" dirty="0">
                <a:effectLst/>
                <a:latin typeface="Calibri" panose="020F0502020204030204" pitchFamily="34" charset="0"/>
                <a:ea typeface="Calibri" panose="020F0502020204030204" pitchFamily="34" charset="0"/>
                <a:cs typeface="Arial" panose="020B0604020202020204" pitchFamily="34" charset="0"/>
              </a:rPr>
              <a:t>errors.txt</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IL" sz="3200" b="1" dirty="0">
                <a:effectLst/>
                <a:latin typeface="Calibri" panose="020F0502020204030204" pitchFamily="34" charset="0"/>
                <a:ea typeface="Calibri" panose="020F0502020204030204" pitchFamily="34" charset="0"/>
                <a:cs typeface="Arial" panose="020B0604020202020204" pitchFamily="34" charset="0"/>
              </a:rPr>
              <a:t>2&gt;&gt;:</a:t>
            </a:r>
            <a:r>
              <a:rPr lang="en-IL" sz="32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operator is used to append the standard error output of a command to the end of a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gn="just">
              <a:lnSpc>
                <a:spcPct val="107000"/>
              </a:lnSpc>
              <a:spcBef>
                <a:spcPts val="0"/>
              </a:spcBef>
              <a:spcAft>
                <a:spcPts val="800"/>
              </a:spcAf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ls -l /no/such/file 2&gt;&gt; errors.txt </a:t>
            </a:r>
            <a:endParaRPr lang="en-IL"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run the </a:t>
            </a:r>
            <a:r>
              <a:rPr lang="en-IL" sz="2000" b="1" dirty="0">
                <a:effectLst/>
                <a:latin typeface="Calibri" panose="020F0502020204030204" pitchFamily="34" charset="0"/>
                <a:ea typeface="Calibri" panose="020F0502020204030204" pitchFamily="34" charset="0"/>
                <a:cs typeface="Arial" panose="020B0604020202020204" pitchFamily="34" charset="0"/>
              </a:rPr>
              <a:t>ls -l</a:t>
            </a:r>
            <a:r>
              <a:rPr lang="en-IL" sz="2000" dirty="0">
                <a:effectLst/>
                <a:latin typeface="Calibri" panose="020F0502020204030204" pitchFamily="34" charset="0"/>
                <a:ea typeface="Calibri" panose="020F0502020204030204" pitchFamily="34" charset="0"/>
                <a:cs typeface="Arial" panose="020B0604020202020204" pitchFamily="34" charset="0"/>
              </a:rPr>
              <a:t> command on a non-existent file and append the error message to a file called </a:t>
            </a:r>
            <a:r>
              <a:rPr lang="en-IL" sz="2000" b="1" dirty="0">
                <a:effectLst/>
                <a:latin typeface="Calibri" panose="020F0502020204030204" pitchFamily="34" charset="0"/>
                <a:ea typeface="Calibri" panose="020F0502020204030204" pitchFamily="34" charset="0"/>
                <a:cs typeface="Arial" panose="020B0604020202020204" pitchFamily="34" charset="0"/>
              </a:rPr>
              <a:t>errors.txt</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71647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8A58-EF65-A722-760C-6E049A2164A5}"/>
              </a:ext>
            </a:extLst>
          </p:cNvPr>
          <p:cNvSpPr>
            <a:spLocks noGrp="1"/>
          </p:cNvSpPr>
          <p:nvPr>
            <p:ph type="title"/>
          </p:nvPr>
        </p:nvSpPr>
        <p:spPr>
          <a:xfrm>
            <a:off x="1141116" y="609600"/>
            <a:ext cx="9903418" cy="914400"/>
          </a:xfrm>
        </p:spPr>
        <p:txBody>
          <a:bodyPr/>
          <a:lstStyle/>
          <a:p>
            <a:r>
              <a:rPr lang="en-US" dirty="0"/>
              <a:t>The pipe | command, </a:t>
            </a:r>
            <a:endParaRPr lang="en-IL" dirty="0"/>
          </a:p>
        </p:txBody>
      </p:sp>
      <p:sp>
        <p:nvSpPr>
          <p:cNvPr id="3" name="Content Placeholder 2">
            <a:extLst>
              <a:ext uri="{FF2B5EF4-FFF2-40B4-BE49-F238E27FC236}">
                <a16:creationId xmlns:a16="http://schemas.microsoft.com/office/drawing/2014/main" id="{1D956374-8122-872F-B934-BEBC8AF0B544}"/>
              </a:ext>
            </a:extLst>
          </p:cNvPr>
          <p:cNvSpPr>
            <a:spLocks noGrp="1"/>
          </p:cNvSpPr>
          <p:nvPr>
            <p:ph idx="1"/>
          </p:nvPr>
        </p:nvSpPr>
        <p:spPr>
          <a:xfrm>
            <a:off x="1141116" y="1371600"/>
            <a:ext cx="9903418" cy="4419601"/>
          </a:xfrm>
        </p:spPr>
        <p:txBody>
          <a:bodyPr>
            <a:normAutofit fontScale="85000" lnSpcReduction="10000"/>
          </a:bodyPr>
          <a:lstStyle/>
          <a:p>
            <a:pPr marL="0" marR="0" indent="0" algn="just">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Linux, the pipe symbol </a:t>
            </a: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IL" sz="2000" dirty="0">
                <a:effectLst/>
                <a:latin typeface="Calibri" panose="020F0502020204030204" pitchFamily="34" charset="0"/>
                <a:ea typeface="Calibri" panose="020F0502020204030204" pitchFamily="34" charset="0"/>
                <a:cs typeface="Arial" panose="020B0604020202020204" pitchFamily="34" charset="0"/>
              </a:rPr>
              <a:t> is used to connect two or more commands together, allowing the output of one command to serve as the input for another. When a command is piped to another command, the output of the first command is sent directly to the input of the second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syntax for piping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command1 | command2</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Here, the output of </a:t>
            </a:r>
            <a:r>
              <a:rPr lang="en-IL" sz="2000" b="1" dirty="0">
                <a:effectLst/>
                <a:latin typeface="Calibri" panose="020F0502020204030204" pitchFamily="34" charset="0"/>
                <a:ea typeface="Calibri" panose="020F0502020204030204" pitchFamily="34" charset="0"/>
                <a:cs typeface="Arial" panose="020B0604020202020204" pitchFamily="34" charset="0"/>
              </a:rPr>
              <a:t>command1</a:t>
            </a:r>
            <a:r>
              <a:rPr lang="en-IL" sz="2000" dirty="0">
                <a:effectLst/>
                <a:latin typeface="Calibri" panose="020F0502020204030204" pitchFamily="34" charset="0"/>
                <a:ea typeface="Calibri" panose="020F0502020204030204" pitchFamily="34" charset="0"/>
                <a:cs typeface="Arial" panose="020B0604020202020204" pitchFamily="34" charset="0"/>
              </a:rPr>
              <a:t> is passed as input to </a:t>
            </a:r>
            <a:r>
              <a:rPr lang="en-IL" sz="2000" b="1" dirty="0">
                <a:effectLst/>
                <a:latin typeface="Calibri" panose="020F0502020204030204" pitchFamily="34" charset="0"/>
                <a:ea typeface="Calibri" panose="020F0502020204030204" pitchFamily="34" charset="0"/>
                <a:cs typeface="Arial" panose="020B0604020202020204" pitchFamily="34" charset="0"/>
              </a:rPr>
              <a:t>command2</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For example, the following command uses the </a:t>
            </a:r>
            <a:r>
              <a:rPr lang="en-IL" sz="2000" b="1" dirty="0">
                <a:effectLst/>
                <a:latin typeface="Calibri" panose="020F0502020204030204" pitchFamily="34" charset="0"/>
                <a:ea typeface="Calibri" panose="020F0502020204030204" pitchFamily="34" charset="0"/>
                <a:cs typeface="Arial" panose="020B0604020202020204" pitchFamily="34" charset="0"/>
              </a:rPr>
              <a:t>ls</a:t>
            </a:r>
            <a:r>
              <a:rPr lang="en-IL" sz="2000" dirty="0">
                <a:effectLst/>
                <a:latin typeface="Calibri" panose="020F0502020204030204" pitchFamily="34" charset="0"/>
                <a:ea typeface="Calibri" panose="020F0502020204030204" pitchFamily="34" charset="0"/>
                <a:cs typeface="Arial" panose="020B0604020202020204" pitchFamily="34" charset="0"/>
              </a:rPr>
              <a:t> command to list the contents of the current directory and pipes the output to the </a:t>
            </a:r>
            <a:r>
              <a:rPr lang="en-IL" sz="2000" b="1" dirty="0">
                <a:effectLst/>
                <a:latin typeface="Calibri" panose="020F0502020204030204" pitchFamily="34" charset="0"/>
                <a:ea typeface="Calibri" panose="020F0502020204030204" pitchFamily="34" charset="0"/>
                <a:cs typeface="Arial" panose="020B0604020202020204" pitchFamily="34" charset="0"/>
              </a:rPr>
              <a:t>grep</a:t>
            </a:r>
            <a:r>
              <a:rPr lang="en-IL" sz="2000" dirty="0">
                <a:effectLst/>
                <a:latin typeface="Calibri" panose="020F0502020204030204" pitchFamily="34" charset="0"/>
                <a:ea typeface="Calibri" panose="020F0502020204030204" pitchFamily="34" charset="0"/>
                <a:cs typeface="Arial" panose="020B0604020202020204" pitchFamily="34" charset="0"/>
              </a:rPr>
              <a:t> command to search for files that contain the word "example":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Ls</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 </a:t>
            </a: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 grep 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this example, the output of </a:t>
            </a:r>
            <a:r>
              <a:rPr lang="en-IL" sz="2000" b="1" dirty="0">
                <a:effectLst/>
                <a:latin typeface="Calibri" panose="020F0502020204030204" pitchFamily="34" charset="0"/>
                <a:ea typeface="Calibri" panose="020F0502020204030204" pitchFamily="34" charset="0"/>
                <a:cs typeface="Arial" panose="020B0604020202020204" pitchFamily="34" charset="0"/>
              </a:rPr>
              <a:t>ls</a:t>
            </a:r>
            <a:r>
              <a:rPr lang="en-IL" sz="2000" dirty="0">
                <a:effectLst/>
                <a:latin typeface="Calibri" panose="020F0502020204030204" pitchFamily="34" charset="0"/>
                <a:ea typeface="Calibri" panose="020F0502020204030204" pitchFamily="34" charset="0"/>
                <a:cs typeface="Arial" panose="020B0604020202020204" pitchFamily="34" charset="0"/>
              </a:rPr>
              <a:t> is piped to the </a:t>
            </a:r>
            <a:r>
              <a:rPr lang="en-IL" sz="2000" b="1" dirty="0">
                <a:effectLst/>
                <a:latin typeface="Calibri" panose="020F0502020204030204" pitchFamily="34" charset="0"/>
                <a:ea typeface="Calibri" panose="020F0502020204030204" pitchFamily="34" charset="0"/>
                <a:cs typeface="Arial" panose="020B0604020202020204" pitchFamily="34" charset="0"/>
              </a:rPr>
              <a:t>grep</a:t>
            </a:r>
            <a:r>
              <a:rPr lang="en-IL" sz="2000" dirty="0">
                <a:effectLst/>
                <a:latin typeface="Calibri" panose="020F0502020204030204" pitchFamily="34" charset="0"/>
                <a:ea typeface="Calibri" panose="020F0502020204030204" pitchFamily="34" charset="0"/>
                <a:cs typeface="Arial" panose="020B0604020202020204" pitchFamily="34" charset="0"/>
              </a:rPr>
              <a:t> command, which filters the output to only show files that contain the word "example".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75813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510F-DB32-2D7B-A6FB-3E4D7CA7C685}"/>
              </a:ext>
            </a:extLst>
          </p:cNvPr>
          <p:cNvSpPr>
            <a:spLocks noGrp="1"/>
          </p:cNvSpPr>
          <p:nvPr>
            <p:ph type="title"/>
          </p:nvPr>
        </p:nvSpPr>
        <p:spPr>
          <a:xfrm>
            <a:off x="1141116" y="609600"/>
            <a:ext cx="9903418" cy="1371600"/>
          </a:xfrm>
        </p:spPr>
        <p:txBody>
          <a:bodyPr>
            <a:noAutofit/>
          </a:bodyPr>
          <a:lstStyle/>
          <a:p>
            <a:r>
              <a:rPr lang="en-US" sz="1800" dirty="0"/>
              <a:t>Piping commands together is a powerful way to combine the functionality of multiple commands to accomplish a specific task. Some common use cases include:</a:t>
            </a:r>
            <a:br>
              <a:rPr lang="en-US" sz="1800" dirty="0"/>
            </a:br>
            <a:endParaRPr lang="en-IL" sz="1800" dirty="0"/>
          </a:p>
        </p:txBody>
      </p:sp>
      <p:sp>
        <p:nvSpPr>
          <p:cNvPr id="3" name="Content Placeholder 2">
            <a:extLst>
              <a:ext uri="{FF2B5EF4-FFF2-40B4-BE49-F238E27FC236}">
                <a16:creationId xmlns:a16="http://schemas.microsoft.com/office/drawing/2014/main" id="{FABF7BA4-D3A7-98CC-D8F2-49787D19F785}"/>
              </a:ext>
            </a:extLst>
          </p:cNvPr>
          <p:cNvSpPr>
            <a:spLocks noGrp="1"/>
          </p:cNvSpPr>
          <p:nvPr>
            <p:ph idx="1"/>
          </p:nvPr>
        </p:nvSpPr>
        <p:spPr>
          <a:xfrm>
            <a:off x="1141116" y="1676400"/>
            <a:ext cx="9903418" cy="4114801"/>
          </a:xfrm>
        </p:spPr>
        <p:txBody>
          <a:bodyPr>
            <a:normAutofit/>
          </a:bodyPr>
          <a:lstStyle/>
          <a:p>
            <a:pPr marL="342900" marR="0" lvl="0" indent="-342900" algn="just">
              <a:lnSpc>
                <a:spcPct val="107000"/>
              </a:lnSpc>
              <a:spcBef>
                <a:spcPts val="0"/>
              </a:spcBef>
              <a:spcAft>
                <a:spcPts val="800"/>
              </a:spcAft>
              <a:buSzPts val="1000"/>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Filtering and sorting output: You can use pipes to filter or sort the output of a command to show only the information you need.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Combining commands: You can use pipes to combine the output of multiple commands to create a more complex output.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Sending output to other programs: You can use pipes to send the output of a program to another program that requires input in a specific format.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b="1" i="1" dirty="0">
                <a:effectLst/>
                <a:latin typeface="Calibri" panose="020F0502020204030204" pitchFamily="34" charset="0"/>
                <a:ea typeface="Calibri" panose="020F0502020204030204" pitchFamily="34" charset="0"/>
                <a:cs typeface="Arial" panose="020B0604020202020204" pitchFamily="34" charset="0"/>
              </a:rPr>
              <a:t>There are many commands that can be used with pipes, including </a:t>
            </a:r>
            <a:r>
              <a:rPr lang="en-IL" sz="32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grep, </a:t>
            </a:r>
            <a:r>
              <a:rPr lang="en-IL" sz="3200" b="1" i="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sed</a:t>
            </a:r>
            <a:r>
              <a:rPr lang="en-IL" sz="32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awk, </a:t>
            </a:r>
            <a:r>
              <a:rPr lang="en-IL" sz="2000" b="1" i="1" dirty="0">
                <a:effectLst/>
                <a:latin typeface="Calibri" panose="020F0502020204030204" pitchFamily="34" charset="0"/>
                <a:ea typeface="Calibri" panose="020F0502020204030204" pitchFamily="34" charset="0"/>
                <a:cs typeface="Arial" panose="020B0604020202020204" pitchFamily="34" charset="0"/>
              </a:rPr>
              <a:t>and many others. </a:t>
            </a:r>
            <a:r>
              <a:rPr lang="en-IL" sz="2000" b="1" i="1" dirty="0">
                <a:solidFill>
                  <a:srgbClr val="0070C0"/>
                </a:solidFill>
                <a:effectLst/>
                <a:latin typeface="Calibri" panose="020F0502020204030204" pitchFamily="34" charset="0"/>
                <a:ea typeface="Calibri" panose="020F0502020204030204" pitchFamily="34" charset="0"/>
                <a:cs typeface="Arial" panose="020B0604020202020204" pitchFamily="34" charset="0"/>
              </a:rPr>
              <a:t>Piping is a fundamental concept in Linux and is used extensively in shell scripting and command-line interfaces.</a:t>
            </a:r>
            <a:endParaRPr lang="en-IL" sz="16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24127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DFA34-5ECB-953B-40A0-3D6C44FE5396}"/>
              </a:ext>
            </a:extLst>
          </p:cNvPr>
          <p:cNvSpPr>
            <a:spLocks noGrp="1"/>
          </p:cNvSpPr>
          <p:nvPr>
            <p:ph type="title"/>
          </p:nvPr>
        </p:nvSpPr>
        <p:spPr>
          <a:xfrm>
            <a:off x="1141116" y="609600"/>
            <a:ext cx="9903418" cy="762000"/>
          </a:xfrm>
        </p:spPr>
        <p:txBody>
          <a:bodyPr/>
          <a:lstStyle/>
          <a:p>
            <a:r>
              <a:rPr lang="en-US" dirty="0"/>
              <a:t>multiple | (pipes) </a:t>
            </a:r>
            <a:endParaRPr lang="en-IL" dirty="0"/>
          </a:p>
        </p:txBody>
      </p:sp>
      <p:sp>
        <p:nvSpPr>
          <p:cNvPr id="3" name="Content Placeholder 2">
            <a:extLst>
              <a:ext uri="{FF2B5EF4-FFF2-40B4-BE49-F238E27FC236}">
                <a16:creationId xmlns:a16="http://schemas.microsoft.com/office/drawing/2014/main" id="{8219494C-527C-15AB-0472-9E4F2204144C}"/>
              </a:ext>
            </a:extLst>
          </p:cNvPr>
          <p:cNvSpPr>
            <a:spLocks noGrp="1"/>
          </p:cNvSpPr>
          <p:nvPr>
            <p:ph idx="1"/>
          </p:nvPr>
        </p:nvSpPr>
        <p:spPr>
          <a:xfrm>
            <a:off x="1141116" y="1676400"/>
            <a:ext cx="9903418" cy="4114801"/>
          </a:xfrm>
        </p:spPr>
        <p:txBody>
          <a:bodyPr>
            <a:normAutofit fontScale="70000" lnSpcReduction="20000"/>
          </a:bodyPr>
          <a:lstStyle/>
          <a:p>
            <a:r>
              <a:rPr lang="en-US" dirty="0"/>
              <a:t>We can use multiple | (pipes) to chain multiple commands together in a single line. This is known as "piping" and allows you to combine the output of one command with the input of another command. For example, you could use the following command to list all the files in the current directory and then filter the output to only show files with a ".txt" extension:</a:t>
            </a:r>
          </a:p>
          <a:p>
            <a:pPr lvl="7"/>
            <a:r>
              <a:rPr lang="en-US" sz="4100" b="1" dirty="0">
                <a:solidFill>
                  <a:srgbClr val="FF0000"/>
                </a:solidFill>
              </a:rPr>
              <a:t>ls | grep '.txt' </a:t>
            </a:r>
          </a:p>
          <a:p>
            <a:r>
              <a:rPr lang="en-US" dirty="0"/>
              <a:t>This will first run the ls command to list all files in the current directory, and then pipe the output to the grep command, which will filter the output to only show files with a ".txt" extension.</a:t>
            </a:r>
          </a:p>
          <a:p>
            <a:pPr marL="0" indent="0">
              <a:buNone/>
            </a:pPr>
            <a:r>
              <a:rPr lang="en-US" dirty="0"/>
              <a:t> </a:t>
            </a:r>
          </a:p>
          <a:p>
            <a:r>
              <a:rPr lang="en-US" dirty="0"/>
              <a:t>It is possibile to use multiple pipes in a single command to create a complex pipeline of commands. For example:</a:t>
            </a:r>
          </a:p>
          <a:p>
            <a:r>
              <a:rPr lang="en-US" dirty="0"/>
              <a:t> 						</a:t>
            </a:r>
            <a:r>
              <a:rPr lang="en-US" sz="2600" b="1" dirty="0">
                <a:solidFill>
                  <a:srgbClr val="FF0000"/>
                </a:solidFill>
              </a:rPr>
              <a:t>command1 | command2 | command3</a:t>
            </a:r>
            <a:endParaRPr lang="en-US" b="1" dirty="0">
              <a:solidFill>
                <a:srgbClr val="FF0000"/>
              </a:solidFill>
            </a:endParaRPr>
          </a:p>
          <a:p>
            <a:r>
              <a:rPr lang="en-US" dirty="0"/>
              <a:t>This command would take the output of command1 and pipe it to command2, which would in turn pipe its output to command3. The final output would be the result of command3.</a:t>
            </a:r>
          </a:p>
          <a:p>
            <a:r>
              <a:rPr lang="en-US" dirty="0"/>
              <a:t>There is no fixed limit on the number of pipes you can use in a single command, although using too many can make the command difficult to read and understand. It's usually best to use only as many pipes as necessary to achieve the desired result.</a:t>
            </a:r>
          </a:p>
          <a:p>
            <a:endParaRPr lang="en-IL" dirty="0"/>
          </a:p>
        </p:txBody>
      </p:sp>
    </p:spTree>
    <p:extLst>
      <p:ext uri="{BB962C8B-B14F-4D97-AF65-F5344CB8AC3E}">
        <p14:creationId xmlns:p14="http://schemas.microsoft.com/office/powerpoint/2010/main" val="12165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FF61-F199-0D5F-4C18-0A2EEE3FF88B}"/>
              </a:ext>
            </a:extLst>
          </p:cNvPr>
          <p:cNvSpPr>
            <a:spLocks noGrp="1"/>
          </p:cNvSpPr>
          <p:nvPr>
            <p:ph type="title"/>
          </p:nvPr>
        </p:nvSpPr>
        <p:spPr>
          <a:xfrm>
            <a:off x="1141116" y="609600"/>
            <a:ext cx="9903418" cy="1143000"/>
          </a:xfrm>
        </p:spPr>
        <p:txBody>
          <a:bodyPr>
            <a:normAutofit/>
          </a:bodyPr>
          <a:lstStyle/>
          <a:p>
            <a:pPr algn="ctr"/>
            <a:r>
              <a:rPr lang="en-US" sz="4000" b="1" dirty="0"/>
              <a:t>Vi </a:t>
            </a:r>
            <a:endParaRPr lang="en-IL" sz="4000" b="1" dirty="0"/>
          </a:p>
        </p:txBody>
      </p:sp>
      <p:sp>
        <p:nvSpPr>
          <p:cNvPr id="3" name="Content Placeholder 2">
            <a:extLst>
              <a:ext uri="{FF2B5EF4-FFF2-40B4-BE49-F238E27FC236}">
                <a16:creationId xmlns:a16="http://schemas.microsoft.com/office/drawing/2014/main" id="{5DB2F004-4BCE-27B4-CE6B-6737FDEDFCB5}"/>
              </a:ext>
            </a:extLst>
          </p:cNvPr>
          <p:cNvSpPr>
            <a:spLocks noGrp="1"/>
          </p:cNvSpPr>
          <p:nvPr>
            <p:ph idx="1"/>
          </p:nvPr>
        </p:nvSpPr>
        <p:spPr>
          <a:xfrm>
            <a:off x="1141116" y="1524000"/>
            <a:ext cx="9903418" cy="4267201"/>
          </a:xfrm>
        </p:spPr>
        <p:txBody>
          <a:bodyPr>
            <a:normAutofit fontScale="85000" lnSpcReduction="20000"/>
          </a:body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Vi is a text editor that is available on many Unix-based operating systems, including Linux. It is a powerful and highly configurable editor that is designed to be used entirely from the keyboard.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Vi has two modes: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b="1" dirty="0">
                <a:effectLst/>
                <a:latin typeface="Calibri" panose="020F0502020204030204" pitchFamily="34" charset="0"/>
                <a:ea typeface="Calibri" panose="020F0502020204030204" pitchFamily="34" charset="0"/>
                <a:cs typeface="Arial" panose="020B0604020202020204" pitchFamily="34" charset="0"/>
              </a:rPr>
              <a:t>command mode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b="1" dirty="0">
                <a:effectLst/>
                <a:latin typeface="Calibri" panose="020F0502020204030204" pitchFamily="34" charset="0"/>
                <a:ea typeface="Calibri" panose="020F0502020204030204" pitchFamily="34" charset="0"/>
                <a:cs typeface="Arial" panose="020B0604020202020204" pitchFamily="34" charset="0"/>
              </a:rPr>
              <a:t>insert mode.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command mode, you can navigate around the file, delete text, copy and paste text, and perform many other editing tasks. In insert mode, you can enter new text into the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enter vi,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0">
              <a:lnSpc>
                <a:spcPct val="107000"/>
              </a:lnSpc>
              <a:spcBef>
                <a:spcPts val="0"/>
              </a:spcBef>
              <a:spcAft>
                <a:spcPts val="800"/>
              </a:spcAft>
              <a:buNone/>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vi filename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open the file in vi. By default, vi will start in command mode.</a:t>
            </a: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 enter insert mode, press the</a:t>
            </a:r>
            <a:r>
              <a:rPr lang="en-US" sz="35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35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a:t>
            </a:r>
            <a:r>
              <a:rPr lang="en-US" sz="35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key.</a:t>
            </a:r>
          </a:p>
          <a:p>
            <a:pPr marL="0" marR="0">
              <a:lnSpc>
                <a:spcPct val="107000"/>
              </a:lnSpc>
              <a:spcBef>
                <a:spcPts val="0"/>
              </a:spcBef>
              <a:spcAft>
                <a:spcPts val="800"/>
              </a:spcAft>
            </a:pP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b="1" i="1" dirty="0">
                <a:solidFill>
                  <a:srgbClr val="00B050"/>
                </a:solidFill>
                <a:effectLst/>
                <a:latin typeface="Calibri" panose="020F0502020204030204" pitchFamily="34" charset="0"/>
                <a:ea typeface="Calibri" panose="020F0502020204030204" pitchFamily="34" charset="0"/>
                <a:cs typeface="Arial" panose="020B0604020202020204" pitchFamily="34" charset="0"/>
              </a:rPr>
              <a:t>To return to command mode, press the "Esc" key.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51453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78F3-E7C3-94E3-D2E3-17AB88A94264}"/>
              </a:ext>
            </a:extLst>
          </p:cNvPr>
          <p:cNvSpPr>
            <a:spLocks noGrp="1"/>
          </p:cNvSpPr>
          <p:nvPr>
            <p:ph type="title"/>
          </p:nvPr>
        </p:nvSpPr>
        <p:spPr>
          <a:xfrm>
            <a:off x="1141116" y="609600"/>
            <a:ext cx="9903418" cy="1219200"/>
          </a:xfrm>
        </p:spPr>
        <p:txBody>
          <a:bodyPr>
            <a:normAutofit/>
          </a:bodyPr>
          <a:lstStyle/>
          <a:p>
            <a:r>
              <a:rPr lang="en-US" sz="2400" dirty="0"/>
              <a:t>Some basic commands you can use in </a:t>
            </a:r>
            <a:r>
              <a:rPr lang="en-US" sz="2400" dirty="0">
                <a:solidFill>
                  <a:srgbClr val="FF0000"/>
                </a:solidFill>
              </a:rPr>
              <a:t>vi</a:t>
            </a:r>
            <a:r>
              <a:rPr lang="en-US" sz="2400" dirty="0"/>
              <a:t> include:</a:t>
            </a:r>
            <a:br>
              <a:rPr lang="en-US" sz="2400" dirty="0"/>
            </a:br>
            <a:endParaRPr lang="en-IL" sz="2400" dirty="0"/>
          </a:p>
        </p:txBody>
      </p:sp>
      <p:sp>
        <p:nvSpPr>
          <p:cNvPr id="3" name="Content Placeholder 2">
            <a:extLst>
              <a:ext uri="{FF2B5EF4-FFF2-40B4-BE49-F238E27FC236}">
                <a16:creationId xmlns:a16="http://schemas.microsoft.com/office/drawing/2014/main" id="{A6DE6806-5A92-5050-6D65-F77F4A6B56D6}"/>
              </a:ext>
            </a:extLst>
          </p:cNvPr>
          <p:cNvSpPr>
            <a:spLocks noGrp="1"/>
          </p:cNvSpPr>
          <p:nvPr>
            <p:ph idx="1"/>
          </p:nvPr>
        </p:nvSpPr>
        <p:spPr>
          <a:xfrm>
            <a:off x="1141116" y="1524000"/>
            <a:ext cx="9903418" cy="4267201"/>
          </a:xfrm>
        </p:spPr>
        <p:txBody>
          <a:bodyPr>
            <a:normAutofit fontScale="92500"/>
          </a:bodyPr>
          <a:lstStyle/>
          <a:p>
            <a:pPr marL="342900" marR="0" lvl="0" indent="-342900">
              <a:lnSpc>
                <a:spcPct val="107000"/>
              </a:lnSpc>
              <a:spcBef>
                <a:spcPts val="0"/>
              </a:spcBef>
              <a:spcAft>
                <a:spcPts val="0"/>
              </a:spcAft>
              <a:buFont typeface="Symbol" panose="05050102010706020507" pitchFamily="18" charset="2"/>
              <a:buChar char=""/>
            </a:pPr>
            <a:r>
              <a:rPr lang="en-US" sz="3600" b="1" dirty="0">
                <a:effectLst/>
                <a:latin typeface="Calibri" panose="020F0502020204030204" pitchFamily="34" charset="0"/>
                <a:ea typeface="Calibri" panose="020F0502020204030204" pitchFamily="34" charset="0"/>
                <a:cs typeface="Arial" panose="020B0604020202020204" pitchFamily="34" charset="0"/>
              </a:rPr>
              <a:t>i:</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Enter insert mode at the current cursor position.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3600" b="1" dirty="0">
                <a:effectLst/>
                <a:latin typeface="Calibri" panose="020F0502020204030204" pitchFamily="34" charset="0"/>
                <a:ea typeface="Calibri" panose="020F0502020204030204" pitchFamily="34" charset="0"/>
                <a:cs typeface="Arial" panose="020B0604020202020204" pitchFamily="34" charset="0"/>
              </a:rPr>
              <a:t>Esc</a:t>
            </a:r>
            <a:r>
              <a:rPr lang="en-US" sz="2000" dirty="0">
                <a:effectLst/>
                <a:latin typeface="Calibri" panose="020F0502020204030204" pitchFamily="34" charset="0"/>
                <a:ea typeface="Calibri" panose="020F0502020204030204" pitchFamily="34" charset="0"/>
                <a:cs typeface="Arial" panose="020B0604020202020204" pitchFamily="34" charset="0"/>
              </a:rPr>
              <a:t>: Return to command mode from insert mode.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3600" b="1" dirty="0">
                <a:effectLst/>
                <a:latin typeface="Calibri" panose="020F0502020204030204" pitchFamily="34" charset="0"/>
                <a:ea typeface="Calibri" panose="020F0502020204030204" pitchFamily="34" charset="0"/>
                <a:cs typeface="Arial" panose="020B0604020202020204" pitchFamily="34" charset="0"/>
              </a:rPr>
              <a:t>:w</a:t>
            </a:r>
            <a:r>
              <a:rPr lang="en-US" sz="2000" dirty="0">
                <a:effectLst/>
                <a:latin typeface="Calibri" panose="020F0502020204030204" pitchFamily="34" charset="0"/>
                <a:ea typeface="Calibri" panose="020F0502020204030204" pitchFamily="34" charset="0"/>
                <a:cs typeface="Arial" panose="020B0604020202020204" pitchFamily="34" charset="0"/>
              </a:rPr>
              <a:t>: Write (save) the file to disk.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3600" b="1" dirty="0">
                <a:effectLst/>
                <a:latin typeface="Calibri" panose="020F0502020204030204" pitchFamily="34" charset="0"/>
                <a:ea typeface="Calibri" panose="020F0502020204030204" pitchFamily="34" charset="0"/>
                <a:cs typeface="Arial" panose="020B0604020202020204" pitchFamily="34" charset="0"/>
              </a:rPr>
              <a:t>:</a:t>
            </a:r>
            <a:r>
              <a:rPr lang="en-US" sz="3600" b="1" dirty="0" err="1">
                <a:effectLst/>
                <a:latin typeface="Calibri" panose="020F0502020204030204" pitchFamily="34" charset="0"/>
                <a:ea typeface="Calibri" panose="020F0502020204030204" pitchFamily="34" charset="0"/>
                <a:cs typeface="Arial" panose="020B0604020202020204" pitchFamily="34" charset="0"/>
              </a:rPr>
              <a:t>wq</a:t>
            </a:r>
            <a:r>
              <a:rPr lang="en-US" sz="3600" b="1" dirty="0">
                <a:effectLst/>
                <a:latin typeface="Calibri" panose="020F0502020204030204" pitchFamily="34" charset="0"/>
                <a:ea typeface="Calibri" panose="020F0502020204030204" pitchFamily="34" charset="0"/>
                <a:cs typeface="Arial" panose="020B0604020202020204" pitchFamily="34" charset="0"/>
              </a:rPr>
              <a:t>:</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Write the file to disk and quit vi.</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effectLst/>
                <a:latin typeface="Calibri" panose="020F0502020204030204" pitchFamily="34" charset="0"/>
                <a:ea typeface="Calibri" panose="020F0502020204030204" pitchFamily="34" charset="0"/>
                <a:cs typeface="Arial" panose="020B0604020202020204" pitchFamily="34" charset="0"/>
              </a:rPr>
              <a:t>:q!:</a:t>
            </a:r>
            <a:r>
              <a:rPr lang="en-US" sz="40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Quit vi without saving any changes.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These are just a few basic examples of the many commands that are available in vi. To learn more about vi and its advanced features, you may want to consult online tutorials or documentation.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example add antonio is the best to file name awesome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09080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326B-4345-63D2-DDCB-87794E77757E}"/>
              </a:ext>
            </a:extLst>
          </p:cNvPr>
          <p:cNvSpPr>
            <a:spLocks noGrp="1"/>
          </p:cNvSpPr>
          <p:nvPr>
            <p:ph type="title"/>
          </p:nvPr>
        </p:nvSpPr>
        <p:spPr>
          <a:xfrm>
            <a:off x="1141116" y="609600"/>
            <a:ext cx="9903418" cy="609600"/>
          </a:xfrm>
        </p:spPr>
        <p:txBody>
          <a:bodyPr/>
          <a:lstStyle/>
          <a:p>
            <a:r>
              <a:rPr lang="en-US" dirty="0"/>
              <a:t>Just  for fun </a:t>
            </a:r>
            <a:endParaRPr lang="en-IL" dirty="0"/>
          </a:p>
        </p:txBody>
      </p:sp>
      <p:sp>
        <p:nvSpPr>
          <p:cNvPr id="3" name="Content Placeholder 2">
            <a:extLst>
              <a:ext uri="{FF2B5EF4-FFF2-40B4-BE49-F238E27FC236}">
                <a16:creationId xmlns:a16="http://schemas.microsoft.com/office/drawing/2014/main" id="{C1D7360D-1385-B2C2-0758-DAA4E9867C55}"/>
              </a:ext>
            </a:extLst>
          </p:cNvPr>
          <p:cNvSpPr>
            <a:spLocks noGrp="1"/>
          </p:cNvSpPr>
          <p:nvPr>
            <p:ph idx="1"/>
          </p:nvPr>
        </p:nvSpPr>
        <p:spPr>
          <a:xfrm>
            <a:off x="1141116" y="1143000"/>
            <a:ext cx="9903418" cy="4648201"/>
          </a:xfrm>
        </p:spPr>
        <p:txBody>
          <a:bodyPr/>
          <a:lstStyle/>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example add “antonio is the best “to file name awesome </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To add "antonio is the best" to a file named "awesome" using the command line, you can use the following command:</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Open the file "awesome" in vi by typing the following command in your terminal:</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1371600" marR="0" lvl="3" indent="0">
              <a:lnSpc>
                <a:spcPct val="107000"/>
              </a:lnSpc>
              <a:spcBef>
                <a:spcPts val="0"/>
              </a:spcBef>
              <a:spcAft>
                <a:spcPts val="0"/>
              </a:spcAft>
              <a:buNone/>
            </a:pP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vi awesome</a:t>
            </a:r>
            <a:endParaRPr lang="en-IL" sz="18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Move the cursor to the point where you want to insert the text by using the arrow keys.</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Press the </a:t>
            </a:r>
            <a:r>
              <a:rPr lang="en-US" sz="1400" dirty="0" err="1">
                <a:effectLst/>
                <a:latin typeface="Calibri" panose="020F0502020204030204" pitchFamily="34" charset="0"/>
                <a:ea typeface="Calibri" panose="020F0502020204030204" pitchFamily="34" charset="0"/>
                <a:cs typeface="Arial" panose="020B0604020202020204" pitchFamily="34" charset="0"/>
              </a:rPr>
              <a:t>i</a:t>
            </a:r>
            <a:r>
              <a:rPr lang="en-US" sz="1400" dirty="0">
                <a:effectLst/>
                <a:latin typeface="Calibri" panose="020F0502020204030204" pitchFamily="34" charset="0"/>
                <a:ea typeface="Calibri" panose="020F0502020204030204" pitchFamily="34" charset="0"/>
                <a:cs typeface="Arial" panose="020B0604020202020204" pitchFamily="34" charset="0"/>
              </a:rPr>
              <a:t> key to enter insert mode. The word "INSERT" will appear at the bottom left of the vi editor window to indicate that you are in insert mode.</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Type the text "antonio is the best".</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Press the Esc key to exit insert mode.</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Save the changes and exit vi by typing the following command:</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914400" marR="0" lvl="2" indent="0">
              <a:lnSpc>
                <a:spcPct val="107000"/>
              </a:lnSpc>
              <a:spcBef>
                <a:spcPts val="0"/>
              </a:spcBef>
              <a:spcAft>
                <a:spcPts val="800"/>
              </a:spcAft>
              <a:buNone/>
            </a:pPr>
            <a:r>
              <a:rPr lang="en-US" sz="2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wq</a:t>
            </a:r>
            <a:endParaRPr lang="en-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The : symbol places you in command mode, and the </a:t>
            </a:r>
            <a:r>
              <a:rPr lang="en-US" sz="1400" dirty="0" err="1">
                <a:effectLst/>
                <a:latin typeface="Calibri" panose="020F0502020204030204" pitchFamily="34" charset="0"/>
                <a:ea typeface="Calibri" panose="020F0502020204030204" pitchFamily="34" charset="0"/>
                <a:cs typeface="Arial" panose="020B0604020202020204" pitchFamily="34" charset="0"/>
              </a:rPr>
              <a:t>wq</a:t>
            </a:r>
            <a:r>
              <a:rPr lang="en-US" sz="1400" dirty="0">
                <a:effectLst/>
                <a:latin typeface="Calibri" panose="020F0502020204030204" pitchFamily="34" charset="0"/>
                <a:ea typeface="Calibri" panose="020F0502020204030204" pitchFamily="34" charset="0"/>
                <a:cs typeface="Arial" panose="020B0604020202020204" pitchFamily="34" charset="0"/>
              </a:rPr>
              <a:t> command saves the changes and exits vi.</a:t>
            </a:r>
            <a:endParaRPr lang="en-IL"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1723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3882-D9F9-60B8-9B03-900F4100D548}"/>
              </a:ext>
            </a:extLst>
          </p:cNvPr>
          <p:cNvSpPr>
            <a:spLocks noGrp="1"/>
          </p:cNvSpPr>
          <p:nvPr>
            <p:ph type="title"/>
          </p:nvPr>
        </p:nvSpPr>
        <p:spPr>
          <a:xfrm>
            <a:off x="1141116" y="609600"/>
            <a:ext cx="9903418" cy="762000"/>
          </a:xfrm>
        </p:spPr>
        <p:txBody>
          <a:bodyPr>
            <a:normAutofit fontScale="90000"/>
          </a:bodyPr>
          <a:lstStyle/>
          <a:p>
            <a:br>
              <a:rPr lang="en-US" dirty="0"/>
            </a:br>
            <a:r>
              <a:rPr lang="en-US" dirty="0"/>
              <a:t>DIFFERENCE BETWEEN VI AND VIM</a:t>
            </a:r>
            <a:br>
              <a:rPr lang="en-US" dirty="0"/>
            </a:br>
            <a:endParaRPr lang="en-IL" dirty="0"/>
          </a:p>
        </p:txBody>
      </p:sp>
      <p:sp>
        <p:nvSpPr>
          <p:cNvPr id="3" name="Content Placeholder 2">
            <a:extLst>
              <a:ext uri="{FF2B5EF4-FFF2-40B4-BE49-F238E27FC236}">
                <a16:creationId xmlns:a16="http://schemas.microsoft.com/office/drawing/2014/main" id="{1AE07244-E4BB-D559-088E-FE9BE0F3639D}"/>
              </a:ext>
            </a:extLst>
          </p:cNvPr>
          <p:cNvSpPr>
            <a:spLocks noGrp="1"/>
          </p:cNvSpPr>
          <p:nvPr>
            <p:ph idx="1"/>
          </p:nvPr>
        </p:nvSpPr>
        <p:spPr>
          <a:xfrm>
            <a:off x="1141116" y="1524000"/>
            <a:ext cx="9903418" cy="4267201"/>
          </a:xfrm>
        </p:spPr>
        <p:txBody>
          <a:bodyPr>
            <a:normAutofit fontScale="85000" lnSpcReduction="20000"/>
          </a:bodyPr>
          <a:lstStyle/>
          <a:p>
            <a:pPr marL="0" marR="0">
              <a:lnSpc>
                <a:spcPct val="107000"/>
              </a:lnSpc>
              <a:spcBef>
                <a:spcPts val="0"/>
              </a:spcBef>
              <a:spcAft>
                <a:spcPts val="800"/>
              </a:spcAft>
            </a:pPr>
            <a:r>
              <a:rPr lang="en-US" sz="32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Vi and Vim</a:t>
            </a:r>
            <a:r>
              <a:rPr lang="en-US" sz="32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are both text editors for Unix and Unix-like systems, but Vim is an improved version of the older Vi editor. Here are some of the main differences between the two: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Arial" panose="020B0604020202020204" pitchFamily="34" charset="0"/>
              </a:rPr>
              <a:t>Features: Vim has many additional features over Vi, such as syntax highlighting, plugins, and enhanced visual mode.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mj-lt"/>
              <a:buAutoNum type="arabicPeriod"/>
              <a:tabLst>
                <a:tab pos="457200" algn="l"/>
              </a:tabLst>
            </a:pPr>
            <a:r>
              <a:rPr lang="en-US" sz="2400" b="1" dirty="0">
                <a:effectLst/>
                <a:latin typeface="Calibri" panose="020F0502020204030204" pitchFamily="34" charset="0"/>
                <a:ea typeface="Calibri" panose="020F0502020204030204" pitchFamily="34" charset="0"/>
                <a:cs typeface="Arial" panose="020B0604020202020204" pitchFamily="34" charset="0"/>
              </a:rPr>
              <a:t>Modes</a:t>
            </a:r>
            <a:r>
              <a:rPr lang="en-US" sz="2000" dirty="0">
                <a:effectLst/>
                <a:latin typeface="Calibri" panose="020F0502020204030204" pitchFamily="34" charset="0"/>
                <a:ea typeface="Calibri" panose="020F0502020204030204" pitchFamily="34" charset="0"/>
                <a:cs typeface="Arial" panose="020B0604020202020204" pitchFamily="34" charset="0"/>
              </a:rPr>
              <a:t>: Vi has two modes, command mode and insert mode, while Vim has several additional modes, including visual mode and ex mode.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mj-lt"/>
              <a:buAutoNum type="arabicPeriod"/>
              <a:tabLst>
                <a:tab pos="457200" algn="l"/>
              </a:tabLst>
            </a:pPr>
            <a:r>
              <a:rPr lang="en-US" sz="2400" b="1" dirty="0">
                <a:effectLst/>
                <a:latin typeface="Calibri" panose="020F0502020204030204" pitchFamily="34" charset="0"/>
                <a:ea typeface="Calibri" panose="020F0502020204030204" pitchFamily="34" charset="0"/>
                <a:cs typeface="Arial" panose="020B0604020202020204" pitchFamily="34" charset="0"/>
              </a:rPr>
              <a:t>Compatibility</a:t>
            </a:r>
            <a:r>
              <a:rPr lang="en-US" sz="2000" dirty="0">
                <a:effectLst/>
                <a:latin typeface="Calibri" panose="020F0502020204030204" pitchFamily="34" charset="0"/>
                <a:ea typeface="Calibri" panose="020F0502020204030204" pitchFamily="34" charset="0"/>
                <a:cs typeface="Arial" panose="020B0604020202020204" pitchFamily="34" charset="0"/>
              </a:rPr>
              <a:t>: Vi is available on virtually all Unix systems, while Vim may not be installed by default on some systems.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mj-lt"/>
              <a:buAutoNum type="arabicPeriod"/>
              <a:tabLst>
                <a:tab pos="457200" algn="l"/>
              </a:tabLst>
            </a:pPr>
            <a:r>
              <a:rPr lang="en-US" sz="2400" b="1" dirty="0">
                <a:effectLst/>
                <a:latin typeface="Calibri" panose="020F0502020204030204" pitchFamily="34" charset="0"/>
                <a:ea typeface="Calibri" panose="020F0502020204030204" pitchFamily="34" charset="0"/>
                <a:cs typeface="Arial" panose="020B0604020202020204" pitchFamily="34" charset="0"/>
              </a:rPr>
              <a:t>User interface:</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Vim has a more user-friendly interface with features such as the ability to use the mouse, while Vi is primarily keyboard-driven.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mj-lt"/>
              <a:buAutoNum type="arabicPeriod"/>
              <a:tabLst>
                <a:tab pos="457200" algn="l"/>
              </a:tabLst>
            </a:pPr>
            <a:r>
              <a:rPr lang="en-US" sz="2000" b="1" dirty="0">
                <a:effectLst/>
                <a:latin typeface="Calibri" panose="020F0502020204030204" pitchFamily="34" charset="0"/>
                <a:ea typeface="Calibri" panose="020F0502020204030204" pitchFamily="34" charset="0"/>
                <a:cs typeface="Arial" panose="020B0604020202020204" pitchFamily="34" charset="0"/>
              </a:rPr>
              <a:t>Configuration:</a:t>
            </a:r>
            <a:r>
              <a:rPr lang="en-US" sz="2000" dirty="0">
                <a:effectLst/>
                <a:latin typeface="Calibri" panose="020F0502020204030204" pitchFamily="34" charset="0"/>
                <a:ea typeface="Calibri" panose="020F0502020204030204" pitchFamily="34" charset="0"/>
                <a:cs typeface="Arial" panose="020B0604020202020204" pitchFamily="34" charset="0"/>
              </a:rPr>
              <a:t> Vim has a more advanced configuration system, allowing users to customize the editor more extensively than Vi.</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Overall, Vim is a more feature-rich and advanced version of Vi, but Vi is still widely used and supported on many systems.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21381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6B28-0811-68ED-4B98-6DF066FFF657}"/>
              </a:ext>
            </a:extLst>
          </p:cNvPr>
          <p:cNvSpPr>
            <a:spLocks noGrp="1"/>
          </p:cNvSpPr>
          <p:nvPr>
            <p:ph type="title"/>
          </p:nvPr>
        </p:nvSpPr>
        <p:spPr>
          <a:xfrm>
            <a:off x="1141116" y="609600"/>
            <a:ext cx="9903418" cy="914400"/>
          </a:xfrm>
        </p:spPr>
        <p:txBody>
          <a:bodyPr>
            <a:normAutofit fontScale="90000"/>
          </a:bodyPr>
          <a:lstStyle/>
          <a:p>
            <a:pPr marL="0" marR="0" lvl="0" indent="-285664" defTabSz="457063" rtl="0" eaLnBrk="1" fontAlgn="auto" latinLnBrk="0" hangingPunct="1">
              <a:lnSpc>
                <a:spcPct val="107000"/>
              </a:lnSpc>
              <a:spcBef>
                <a:spcPts val="0"/>
              </a:spcBef>
              <a:spcAft>
                <a:spcPts val="800"/>
              </a:spcAft>
              <a:tabLst/>
              <a:defRPr/>
            </a:pPr>
            <a:br>
              <a:rPr kumimoji="0" lang="en-US" sz="14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r>
              <a:rPr kumimoji="0" lang="en-US" sz="27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Vim commands use cases.</a:t>
            </a:r>
            <a:br>
              <a:rPr kumimoji="0" lang="en-IL" sz="11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5046AA61-2BFD-B0FC-57A3-D7EEFEC44BF5}"/>
              </a:ext>
            </a:extLst>
          </p:cNvPr>
          <p:cNvSpPr>
            <a:spLocks noGrp="1"/>
          </p:cNvSpPr>
          <p:nvPr>
            <p:ph idx="1"/>
          </p:nvPr>
        </p:nvSpPr>
        <p:spPr>
          <a:xfrm>
            <a:off x="1141116" y="1524000"/>
            <a:ext cx="9903418" cy="42672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Vim is a powerful text editor that is an improved version of the original vi editor. Here are some of the command syntaxes and their use cases: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Insert mode</a:t>
            </a:r>
            <a:r>
              <a:rPr lang="en-US" sz="2000" dirty="0">
                <a:effectLst/>
                <a:latin typeface="Calibri" panose="020F0502020204030204" pitchFamily="34" charset="0"/>
                <a:ea typeface="Calibri" panose="020F0502020204030204" pitchFamily="34" charset="0"/>
                <a:cs typeface="Arial" panose="020B0604020202020204" pitchFamily="34" charset="0"/>
              </a:rPr>
              <a:t>: To enter insert mode in Vim, press the </a:t>
            </a:r>
            <a:r>
              <a:rPr lang="en-US" sz="3600" b="1" dirty="0">
                <a:effectLst/>
                <a:latin typeface="Calibri" panose="020F0502020204030204" pitchFamily="34" charset="0"/>
                <a:ea typeface="Calibri" panose="020F0502020204030204" pitchFamily="34" charset="0"/>
                <a:cs typeface="Arial" panose="020B0604020202020204" pitchFamily="34" charset="0"/>
              </a:rPr>
              <a:t>"</a:t>
            </a:r>
            <a:r>
              <a:rPr lang="en-US" sz="3600" b="1" dirty="0" err="1">
                <a:effectLst/>
                <a:latin typeface="Calibri" panose="020F0502020204030204" pitchFamily="34" charset="0"/>
                <a:ea typeface="Calibri" panose="020F0502020204030204" pitchFamily="34" charset="0"/>
                <a:cs typeface="Arial" panose="020B0604020202020204" pitchFamily="34" charset="0"/>
              </a:rPr>
              <a:t>i</a:t>
            </a:r>
            <a:r>
              <a:rPr lang="en-US" sz="3600" b="1" dirty="0">
                <a:effectLst/>
                <a:latin typeface="Calibri" panose="020F0502020204030204" pitchFamily="34" charset="0"/>
                <a:ea typeface="Calibri" panose="020F0502020204030204" pitchFamily="34" charset="0"/>
                <a:cs typeface="Arial" panose="020B0604020202020204" pitchFamily="34" charset="0"/>
              </a:rPr>
              <a:t>"</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key. This will allow you to insert text into your document.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Command mode:</a:t>
            </a:r>
            <a:r>
              <a:rPr lang="en-US" sz="2000" dirty="0">
                <a:effectLst/>
                <a:latin typeface="Calibri" panose="020F0502020204030204" pitchFamily="34" charset="0"/>
                <a:ea typeface="Calibri" panose="020F0502020204030204" pitchFamily="34" charset="0"/>
                <a:cs typeface="Arial" panose="020B0604020202020204" pitchFamily="34" charset="0"/>
              </a:rPr>
              <a:t> To enter command mode in Vim, press the </a:t>
            </a:r>
            <a:r>
              <a:rPr lang="en-US" sz="2000" b="1" dirty="0">
                <a:effectLst/>
                <a:latin typeface="Calibri" panose="020F0502020204030204" pitchFamily="34" charset="0"/>
                <a:ea typeface="Calibri" panose="020F0502020204030204" pitchFamily="34" charset="0"/>
                <a:cs typeface="Arial" panose="020B0604020202020204" pitchFamily="34" charset="0"/>
              </a:rPr>
              <a:t>"Esc"</a:t>
            </a:r>
            <a:r>
              <a:rPr lang="en-US" sz="2000" dirty="0">
                <a:effectLst/>
                <a:latin typeface="Calibri" panose="020F0502020204030204" pitchFamily="34" charset="0"/>
                <a:ea typeface="Calibri" panose="020F0502020204030204" pitchFamily="34" charset="0"/>
                <a:cs typeface="Arial" panose="020B0604020202020204" pitchFamily="34" charset="0"/>
              </a:rPr>
              <a:t> key. This will allow you to issue commands to the editor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Save and Quit:</a:t>
            </a:r>
            <a:r>
              <a:rPr lang="en-US" sz="2000" dirty="0">
                <a:effectLst/>
                <a:latin typeface="Calibri" panose="020F0502020204030204" pitchFamily="34" charset="0"/>
                <a:ea typeface="Calibri" panose="020F0502020204030204" pitchFamily="34" charset="0"/>
                <a:cs typeface="Arial" panose="020B0604020202020204" pitchFamily="34" charset="0"/>
              </a:rPr>
              <a:t> To save changes and exit Vim, type </a:t>
            </a:r>
            <a:r>
              <a:rPr lang="en-US" sz="2000" b="1" dirty="0">
                <a:effectLst/>
                <a:latin typeface="Calibri" panose="020F0502020204030204" pitchFamily="34" charset="0"/>
                <a:ea typeface="Calibri" panose="020F0502020204030204" pitchFamily="34" charset="0"/>
                <a:cs typeface="Arial" panose="020B0604020202020204" pitchFamily="34" charset="0"/>
              </a:rPr>
              <a:t>":</a:t>
            </a:r>
            <a:r>
              <a:rPr lang="en-US" sz="2000" b="1" dirty="0" err="1">
                <a:effectLst/>
                <a:latin typeface="Calibri" panose="020F0502020204030204" pitchFamily="34" charset="0"/>
                <a:ea typeface="Calibri" panose="020F0502020204030204" pitchFamily="34" charset="0"/>
                <a:cs typeface="Arial" panose="020B0604020202020204" pitchFamily="34" charset="0"/>
              </a:rPr>
              <a:t>wq</a:t>
            </a:r>
            <a:r>
              <a:rPr lang="en-US" sz="2000" b="1" dirty="0">
                <a:effectLst/>
                <a:latin typeface="Calibri" panose="020F0502020204030204" pitchFamily="34" charset="0"/>
                <a:ea typeface="Calibri" panose="020F0502020204030204" pitchFamily="34" charset="0"/>
                <a:cs typeface="Arial" panose="020B0604020202020204" pitchFamily="34" charset="0"/>
              </a:rPr>
              <a: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b="1" dirty="0">
                <a:effectLst/>
                <a:latin typeface="Calibri" panose="020F0502020204030204" pitchFamily="34" charset="0"/>
                <a:ea typeface="Calibri" panose="020F0502020204030204" pitchFamily="34" charset="0"/>
                <a:cs typeface="Arial" panose="020B0604020202020204" pitchFamily="34" charset="0"/>
              </a:rPr>
              <a:t>and press "Enter".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Quit without saving:</a:t>
            </a:r>
            <a:r>
              <a:rPr lang="en-US" sz="2000" dirty="0">
                <a:effectLst/>
                <a:latin typeface="Calibri" panose="020F0502020204030204" pitchFamily="34" charset="0"/>
                <a:ea typeface="Calibri" panose="020F0502020204030204" pitchFamily="34" charset="0"/>
                <a:cs typeface="Arial" panose="020B0604020202020204" pitchFamily="34" charset="0"/>
              </a:rPr>
              <a:t> To exit Vim without saving changes, type </a:t>
            </a:r>
            <a:r>
              <a:rPr lang="en-US" sz="3200" b="1" dirty="0">
                <a:effectLst/>
                <a:latin typeface="Calibri" panose="020F0502020204030204" pitchFamily="34" charset="0"/>
                <a:ea typeface="Calibri" panose="020F0502020204030204" pitchFamily="34" charset="0"/>
                <a:cs typeface="Arial" panose="020B0604020202020204" pitchFamily="34" charset="0"/>
              </a:rPr>
              <a:t>":q!" </a:t>
            </a:r>
            <a:r>
              <a:rPr lang="en-US" sz="2000" dirty="0">
                <a:effectLst/>
                <a:latin typeface="Calibri" panose="020F0502020204030204" pitchFamily="34" charset="0"/>
                <a:ea typeface="Calibri" panose="020F0502020204030204" pitchFamily="34" charset="0"/>
                <a:cs typeface="Arial" panose="020B0604020202020204" pitchFamily="34" charset="0"/>
              </a:rPr>
              <a:t>and press "Enter".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8664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FA3239-D7EF-4F56-2F18-AA90ED2A8E98}"/>
              </a:ext>
            </a:extLst>
          </p:cNvPr>
          <p:cNvSpPr>
            <a:spLocks noGrp="1"/>
          </p:cNvSpPr>
          <p:nvPr>
            <p:ph type="title"/>
          </p:nvPr>
        </p:nvSpPr>
        <p:spPr>
          <a:xfrm>
            <a:off x="1141115" y="609600"/>
            <a:ext cx="9903419" cy="1065451"/>
          </a:xfrm>
        </p:spPr>
        <p:txBody>
          <a:bodyPr>
            <a:normAutofit/>
          </a:bodyPr>
          <a:lstStyle/>
          <a:p>
            <a:pPr algn="ctr"/>
            <a:r>
              <a:rPr lang="en-US">
                <a:solidFill>
                  <a:srgbClr val="BFBFBF"/>
                </a:solidFill>
              </a:rPr>
              <a:t>technical details </a:t>
            </a:r>
            <a:endParaRPr lang="en-IL">
              <a:solidFill>
                <a:srgbClr val="BFBFBF"/>
              </a:solidFill>
            </a:endParaRPr>
          </a:p>
        </p:txBody>
      </p:sp>
      <p:sp>
        <p:nvSpPr>
          <p:cNvPr id="3" name="Content Placeholder 2">
            <a:extLst>
              <a:ext uri="{FF2B5EF4-FFF2-40B4-BE49-F238E27FC236}">
                <a16:creationId xmlns:a16="http://schemas.microsoft.com/office/drawing/2014/main" id="{020F8C00-3F3F-0882-DCDE-D6AF3B4AE019}"/>
              </a:ext>
            </a:extLst>
          </p:cNvPr>
          <p:cNvSpPr>
            <a:spLocks noGrp="1"/>
          </p:cNvSpPr>
          <p:nvPr>
            <p:ph idx="1"/>
          </p:nvPr>
        </p:nvSpPr>
        <p:spPr>
          <a:xfrm>
            <a:off x="1141115" y="2666999"/>
            <a:ext cx="9903419" cy="3124201"/>
          </a:xfrm>
        </p:spPr>
        <p:txBody>
          <a:bodyPr>
            <a:normAutofit/>
          </a:bodyPr>
          <a:lstStyle/>
          <a:p>
            <a:r>
              <a:rPr lang="en-US" dirty="0"/>
              <a:t>Some of the technical details of a private cloud include the ability to allocate computing resources on demand, the ability to scale resources up or down as needed, and the use of virtualization technology to enable the sharing of physical resources. Private clouds can also include features such as self-service portals, automated resource management, and orchestration tools.</a:t>
            </a:r>
            <a:endParaRPr lang="en-IL" dirty="0"/>
          </a:p>
        </p:txBody>
      </p:sp>
    </p:spTree>
    <p:extLst>
      <p:ext uri="{BB962C8B-B14F-4D97-AF65-F5344CB8AC3E}">
        <p14:creationId xmlns:p14="http://schemas.microsoft.com/office/powerpoint/2010/main" val="144254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5ABE-F603-1F37-5074-7068C322BD53}"/>
              </a:ext>
            </a:extLst>
          </p:cNvPr>
          <p:cNvSpPr>
            <a:spLocks noGrp="1"/>
          </p:cNvSpPr>
          <p:nvPr>
            <p:ph type="title"/>
          </p:nvPr>
        </p:nvSpPr>
        <p:spPr>
          <a:xfrm>
            <a:off x="1141116" y="609600"/>
            <a:ext cx="9903418" cy="457199"/>
          </a:xfrm>
        </p:spPr>
        <p:txBody>
          <a:bodyPr>
            <a:normAutofit fontScale="90000"/>
          </a:bodyPr>
          <a:lstStyle/>
          <a:p>
            <a:r>
              <a:rPr lang="en-US" dirty="0"/>
              <a:t>Vim… </a:t>
            </a:r>
            <a:endParaRPr lang="en-IL" dirty="0"/>
          </a:p>
        </p:txBody>
      </p:sp>
      <p:sp>
        <p:nvSpPr>
          <p:cNvPr id="3" name="Content Placeholder 2">
            <a:extLst>
              <a:ext uri="{FF2B5EF4-FFF2-40B4-BE49-F238E27FC236}">
                <a16:creationId xmlns:a16="http://schemas.microsoft.com/office/drawing/2014/main" id="{1424C91B-94B6-972E-18F3-3F88F7BB556A}"/>
              </a:ext>
            </a:extLst>
          </p:cNvPr>
          <p:cNvSpPr>
            <a:spLocks noGrp="1"/>
          </p:cNvSpPr>
          <p:nvPr>
            <p:ph idx="1"/>
          </p:nvPr>
        </p:nvSpPr>
        <p:spPr>
          <a:xfrm>
            <a:off x="1141116" y="1219200"/>
            <a:ext cx="9903418" cy="4572001"/>
          </a:xfrm>
        </p:spPr>
        <p:txBody>
          <a:bodyPr>
            <a:normAutofit fontScale="85000" lnSpcReduction="10000"/>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Search and replace:</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To search for a word in the document and replace it with another word, </a:t>
            </a:r>
            <a:r>
              <a:rPr lang="en-US" sz="2000" b="1" dirty="0">
                <a:effectLst/>
                <a:latin typeface="Calibri" panose="020F0502020204030204" pitchFamily="34" charset="0"/>
                <a:ea typeface="Calibri" panose="020F0502020204030204" pitchFamily="34" charset="0"/>
                <a:cs typeface="Arial" panose="020B0604020202020204" pitchFamily="34" charset="0"/>
              </a:rPr>
              <a:t>type ":s/</a:t>
            </a:r>
            <a:r>
              <a:rPr lang="en-US" sz="2000" b="1" dirty="0" err="1">
                <a:effectLst/>
                <a:latin typeface="Calibri" panose="020F0502020204030204" pitchFamily="34" charset="0"/>
                <a:ea typeface="Calibri" panose="020F0502020204030204" pitchFamily="34" charset="0"/>
                <a:cs typeface="Arial" panose="020B0604020202020204" pitchFamily="34" charset="0"/>
              </a:rPr>
              <a:t>oldword</a:t>
            </a:r>
            <a:r>
              <a:rPr lang="en-US" sz="2000" b="1" dirty="0">
                <a:effectLst/>
                <a:latin typeface="Calibri" panose="020F0502020204030204" pitchFamily="34" charset="0"/>
                <a:ea typeface="Calibri" panose="020F0502020204030204" pitchFamily="34" charset="0"/>
                <a:cs typeface="Arial" panose="020B0604020202020204" pitchFamily="34" charset="0"/>
              </a:rPr>
              <a:t>/</a:t>
            </a:r>
            <a:r>
              <a:rPr lang="en-US" sz="2000" b="1" dirty="0" err="1">
                <a:effectLst/>
                <a:latin typeface="Calibri" panose="020F0502020204030204" pitchFamily="34" charset="0"/>
                <a:ea typeface="Calibri" panose="020F0502020204030204" pitchFamily="34" charset="0"/>
                <a:cs typeface="Arial" panose="020B0604020202020204" pitchFamily="34" charset="0"/>
              </a:rPr>
              <a:t>newword</a:t>
            </a:r>
            <a:r>
              <a:rPr lang="en-US" sz="2000" b="1" dirty="0">
                <a:effectLst/>
                <a:latin typeface="Calibri" panose="020F0502020204030204" pitchFamily="34" charset="0"/>
                <a:ea typeface="Calibri" panose="020F0502020204030204" pitchFamily="34" charset="0"/>
                <a:cs typeface="Arial" panose="020B0604020202020204" pitchFamily="34" charset="0"/>
              </a:rPr>
              <a:t>/g" and press "Enter".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Undo and Redo:</a:t>
            </a:r>
            <a:r>
              <a:rPr lang="en-US" sz="2000" dirty="0">
                <a:effectLst/>
                <a:latin typeface="Calibri" panose="020F0502020204030204" pitchFamily="34" charset="0"/>
                <a:ea typeface="Calibri" panose="020F0502020204030204" pitchFamily="34" charset="0"/>
                <a:cs typeface="Arial" panose="020B0604020202020204" pitchFamily="34" charset="0"/>
              </a:rPr>
              <a:t> To undo the last change, </a:t>
            </a:r>
            <a:r>
              <a:rPr lang="en-US" sz="2000" b="1" dirty="0">
                <a:effectLst/>
                <a:latin typeface="Calibri" panose="020F0502020204030204" pitchFamily="34" charset="0"/>
                <a:ea typeface="Calibri" panose="020F0502020204030204" pitchFamily="34" charset="0"/>
                <a:cs typeface="Arial" panose="020B0604020202020204" pitchFamily="34" charset="0"/>
              </a:rPr>
              <a:t>type "u". To redo the last change, type "Ctrl-r".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Copy, Cut, and Paste</a:t>
            </a:r>
            <a:r>
              <a:rPr lang="en-US" sz="2000" dirty="0">
                <a:effectLst/>
                <a:latin typeface="Calibri" panose="020F0502020204030204" pitchFamily="34" charset="0"/>
                <a:ea typeface="Calibri" panose="020F0502020204030204" pitchFamily="34" charset="0"/>
                <a:cs typeface="Arial" panose="020B0604020202020204" pitchFamily="34" charset="0"/>
              </a:rPr>
              <a:t>: To copy text, move the cursor to the beginning of the text you want to copy, </a:t>
            </a:r>
            <a:r>
              <a:rPr lang="en-US" sz="2000" b="1" dirty="0">
                <a:effectLst/>
                <a:latin typeface="Calibri" panose="020F0502020204030204" pitchFamily="34" charset="0"/>
                <a:ea typeface="Calibri" panose="020F0502020204030204" pitchFamily="34" charset="0"/>
                <a:cs typeface="Arial" panose="020B0604020202020204" pitchFamily="34" charset="0"/>
              </a:rPr>
              <a:t>type "v" to enter visual mode</a:t>
            </a:r>
            <a:r>
              <a:rPr lang="en-US" sz="2500" b="1" i="1" dirty="0">
                <a:solidFill>
                  <a:srgbClr val="0070C0"/>
                </a:solidFill>
                <a:effectLst/>
                <a:highlight>
                  <a:srgbClr val="FFFF00"/>
                </a:highlight>
                <a:latin typeface="Calibri" panose="020F0502020204030204" pitchFamily="34" charset="0"/>
                <a:ea typeface="Calibri" panose="020F0502020204030204" pitchFamily="34" charset="0"/>
                <a:cs typeface="Arial" panose="020B0604020202020204" pitchFamily="34" charset="0"/>
              </a:rPr>
              <a:t>, move the cursor to the end of the text you want to copy</a:t>
            </a:r>
            <a:r>
              <a:rPr lang="en-US" sz="2500" b="1" dirty="0">
                <a:solidFill>
                  <a:srgbClr val="0070C0"/>
                </a:solidFill>
                <a:effectLst/>
                <a:latin typeface="Calibri" panose="020F0502020204030204" pitchFamily="34" charset="0"/>
                <a:ea typeface="Calibri" panose="020F0502020204030204" pitchFamily="34" charset="0"/>
                <a:cs typeface="Arial" panose="020B0604020202020204" pitchFamily="34" charset="0"/>
              </a:rPr>
              <a: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400" b="1" dirty="0">
                <a:effectLst/>
                <a:latin typeface="Calibri" panose="020F0502020204030204" pitchFamily="34" charset="0"/>
                <a:ea typeface="Calibri" panose="020F0502020204030204" pitchFamily="34" charset="0"/>
                <a:cs typeface="Arial" panose="020B0604020202020204" pitchFamily="34" charset="0"/>
              </a:rPr>
              <a:t>and then type "y".</a:t>
            </a:r>
            <a:r>
              <a:rPr lang="en-US" sz="24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a:t>
            </a:r>
            <a:r>
              <a:rPr lang="en-US" sz="2000" b="1" dirty="0">
                <a:solidFill>
                  <a:srgbClr val="0070C0"/>
                </a:solidFill>
                <a:effectLst/>
                <a:highlight>
                  <a:srgbClr val="FFFF00"/>
                </a:highlight>
                <a:latin typeface="Calibri" panose="020F0502020204030204" pitchFamily="34" charset="0"/>
                <a:ea typeface="Calibri" panose="020F0502020204030204" pitchFamily="34" charset="0"/>
                <a:cs typeface="Arial" panose="020B0604020202020204" pitchFamily="34" charset="0"/>
              </a:rPr>
              <a:t>To cut text, follow the same steps, but instead of "y",</a:t>
            </a:r>
            <a:r>
              <a:rPr lang="en-US" sz="2800" b="1" dirty="0">
                <a:solidFill>
                  <a:srgbClr val="0070C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type "d". </a:t>
            </a:r>
            <a:r>
              <a:rPr lang="en-US" sz="2000" dirty="0">
                <a:effectLst/>
                <a:latin typeface="Calibri" panose="020F0502020204030204" pitchFamily="34" charset="0"/>
                <a:ea typeface="Calibri" panose="020F0502020204030204" pitchFamily="34" charset="0"/>
                <a:cs typeface="Arial" panose="020B0604020202020204" pitchFamily="34" charset="0"/>
              </a:rPr>
              <a:t>To paste the copied or cut text, move the cursor to where you want </a:t>
            </a:r>
            <a:r>
              <a:rPr lang="en-US" sz="3300" dirty="0">
                <a:solidFill>
                  <a:srgbClr val="0070C0"/>
                </a:solidFill>
                <a:effectLst/>
                <a:highlight>
                  <a:srgbClr val="FFFF00"/>
                </a:highlight>
                <a:latin typeface="Calibri" panose="020F0502020204030204" pitchFamily="34" charset="0"/>
                <a:ea typeface="Calibri" panose="020F0502020204030204" pitchFamily="34" charset="0"/>
                <a:cs typeface="Arial" panose="020B0604020202020204" pitchFamily="34" charset="0"/>
              </a:rPr>
              <a:t>to paste the text and type "p".</a:t>
            </a:r>
            <a:endParaRPr lang="en-IL" sz="25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Navigate:</a:t>
            </a:r>
            <a:r>
              <a:rPr lang="en-US" sz="24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To move the cursor to the beginning of the document, type </a:t>
            </a:r>
            <a:r>
              <a:rPr lang="en-US" sz="2000" b="1" dirty="0">
                <a:effectLst/>
                <a:latin typeface="Calibri" panose="020F0502020204030204" pitchFamily="34" charset="0"/>
                <a:ea typeface="Calibri" panose="020F0502020204030204" pitchFamily="34" charset="0"/>
                <a:cs typeface="Arial" panose="020B0604020202020204" pitchFamily="34" charset="0"/>
              </a:rPr>
              <a:t>"gg".</a:t>
            </a: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To move the cursor to the end of the document, type </a:t>
            </a:r>
            <a:r>
              <a:rPr lang="en-US" sz="2000" b="1" dirty="0">
                <a:effectLst/>
                <a:latin typeface="Calibri" panose="020F0502020204030204" pitchFamily="34" charset="0"/>
                <a:ea typeface="Calibri" panose="020F0502020204030204" pitchFamily="34" charset="0"/>
                <a:cs typeface="Arial" panose="020B0604020202020204" pitchFamily="34" charset="0"/>
              </a:rPr>
              <a:t>"G</a:t>
            </a: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To move the cursor to a specific line, </a:t>
            </a:r>
            <a:r>
              <a:rPr lang="en-US" sz="2000" b="1" dirty="0">
                <a:effectLst/>
                <a:latin typeface="Calibri" panose="020F0502020204030204" pitchFamily="34" charset="0"/>
                <a:ea typeface="Calibri" panose="020F0502020204030204" pitchFamily="34" charset="0"/>
                <a:cs typeface="Arial" panose="020B0604020202020204" pitchFamily="34" charset="0"/>
              </a:rPr>
              <a:t>type the line number followed by "G".</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These are just a few of the many commands available in Vim. Vim has a steep learning curve, but it can be a very powerful tool for editing text once you master its commands.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2803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15B10-268B-3BEC-FA9A-F7FE0BA21817}"/>
              </a:ext>
            </a:extLst>
          </p:cNvPr>
          <p:cNvSpPr>
            <a:spLocks noGrp="1"/>
          </p:cNvSpPr>
          <p:nvPr>
            <p:ph type="title"/>
          </p:nvPr>
        </p:nvSpPr>
        <p:spPr>
          <a:xfrm>
            <a:off x="1141116" y="609600"/>
            <a:ext cx="9903418" cy="838200"/>
          </a:xfrm>
        </p:spPr>
        <p:txBody>
          <a:bodyPr>
            <a:normAutofit fontScale="90000"/>
          </a:bodyPr>
          <a:lstStyle/>
          <a:p>
            <a:pPr algn="ctr"/>
            <a:br>
              <a:rPr lang="en-US" dirty="0">
                <a:solidFill>
                  <a:srgbClr val="FF0000"/>
                </a:solidFill>
              </a:rPr>
            </a:br>
            <a:r>
              <a:rPr lang="en-US" dirty="0">
                <a:solidFill>
                  <a:srgbClr val="FF0000"/>
                </a:solidFill>
              </a:rPr>
              <a:t>SED</a:t>
            </a:r>
            <a:r>
              <a:rPr lang="en-US" dirty="0"/>
              <a:t>,</a:t>
            </a:r>
            <a:br>
              <a:rPr lang="en-US" dirty="0"/>
            </a:br>
            <a:endParaRPr lang="en-IL" dirty="0"/>
          </a:p>
        </p:txBody>
      </p:sp>
      <p:sp>
        <p:nvSpPr>
          <p:cNvPr id="3" name="Content Placeholder 2">
            <a:extLst>
              <a:ext uri="{FF2B5EF4-FFF2-40B4-BE49-F238E27FC236}">
                <a16:creationId xmlns:a16="http://schemas.microsoft.com/office/drawing/2014/main" id="{2EBC65E5-8F1A-A3DC-CAC3-56D655FAB1DF}"/>
              </a:ext>
            </a:extLst>
          </p:cNvPr>
          <p:cNvSpPr>
            <a:spLocks noGrp="1"/>
          </p:cNvSpPr>
          <p:nvPr>
            <p:ph idx="1"/>
          </p:nvPr>
        </p:nvSpPr>
        <p:spPr>
          <a:xfrm>
            <a:off x="1141116" y="1752600"/>
            <a:ext cx="9903418" cy="4038601"/>
          </a:xfrm>
        </p:spPr>
        <p:txBody>
          <a:bodyPr>
            <a:normAutofit fontScale="92500"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short for "stream editor", is a powerful text processing tool that is used to transform text files in a variety of ways. It is a command-line utility that can be used to perform basic and advanced text processing operations on one or more files.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basic syntax of the</a:t>
            </a:r>
            <a:r>
              <a:rPr lang="en-US" sz="2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sed</a:t>
            </a:r>
            <a:r>
              <a:rPr lang="en-US" sz="28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command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sed [OPTIONS] [SCRIPT] [INPUTFILE]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OPTIONS are any command-line options that modify the behavior of the sed command,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SCRIPT is a series of commands that are executed on each line of the input file, and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INPUTFILE is the name of the file that sed operates on. If INPUTFILE is not specified,</a:t>
            </a:r>
            <a:r>
              <a:rPr lang="en-US" sz="2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sed</a:t>
            </a:r>
            <a:r>
              <a:rPr lang="en-US" sz="28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reads from the standard input.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3680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4A65-5B30-4FCF-EECF-E84BB386A639}"/>
              </a:ext>
            </a:extLst>
          </p:cNvPr>
          <p:cNvSpPr>
            <a:spLocks noGrp="1"/>
          </p:cNvSpPr>
          <p:nvPr>
            <p:ph type="title"/>
          </p:nvPr>
        </p:nvSpPr>
        <p:spPr>
          <a:xfrm>
            <a:off x="1141116" y="609600"/>
            <a:ext cx="9903418" cy="914400"/>
          </a:xfrm>
        </p:spPr>
        <p:txBody>
          <a:bodyPr>
            <a:normAutofit/>
          </a:bodyPr>
          <a:lstStyle/>
          <a:p>
            <a:r>
              <a:rPr lang="en-US" sz="2000" dirty="0"/>
              <a:t>Some common uses of the sed command include:</a:t>
            </a:r>
            <a:br>
              <a:rPr lang="en-US" sz="2000" dirty="0"/>
            </a:br>
            <a:endParaRPr lang="en-IL" sz="2000" dirty="0"/>
          </a:p>
        </p:txBody>
      </p:sp>
      <p:sp>
        <p:nvSpPr>
          <p:cNvPr id="3" name="Content Placeholder 2">
            <a:extLst>
              <a:ext uri="{FF2B5EF4-FFF2-40B4-BE49-F238E27FC236}">
                <a16:creationId xmlns:a16="http://schemas.microsoft.com/office/drawing/2014/main" id="{D49D4C06-91A8-47C7-7562-5E483E0CD5AF}"/>
              </a:ext>
            </a:extLst>
          </p:cNvPr>
          <p:cNvSpPr>
            <a:spLocks noGrp="1"/>
          </p:cNvSpPr>
          <p:nvPr>
            <p:ph idx="1"/>
          </p:nvPr>
        </p:nvSpPr>
        <p:spPr>
          <a:xfrm>
            <a:off x="1141116" y="1371600"/>
            <a:ext cx="9903418" cy="4419601"/>
          </a:xfrm>
        </p:spPr>
        <p:txBody>
          <a:bodyPr>
            <a:normAutofit/>
          </a:bodyPr>
          <a:lstStyle/>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Substituting text: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Sed</a:t>
            </a:r>
            <a:r>
              <a:rPr lang="en-US" sz="2000" dirty="0">
                <a:effectLst/>
                <a:latin typeface="Calibri" panose="020F0502020204030204" pitchFamily="34" charset="0"/>
                <a:ea typeface="Calibri" panose="020F0502020204030204" pitchFamily="34" charset="0"/>
                <a:cs typeface="Arial" panose="020B0604020202020204" pitchFamily="34" charset="0"/>
              </a:rPr>
              <a:t> can be used to replace a particular string or pattern with another string or pattern in a file. </a:t>
            </a:r>
            <a:r>
              <a:rPr lang="en-US"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The s command is used to perform substitutions.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replace all occurrences of the word "apple" with "orange" in a file named fruits.txt,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sed 's/apple/orange/g' fruits.txt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Deleting lines:</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Sed </a:t>
            </a:r>
            <a:r>
              <a:rPr lang="en-US" sz="2000" dirty="0">
                <a:effectLst/>
                <a:latin typeface="Calibri" panose="020F0502020204030204" pitchFamily="34" charset="0"/>
                <a:ea typeface="Calibri" panose="020F0502020204030204" pitchFamily="34" charset="0"/>
                <a:cs typeface="Arial" panose="020B0604020202020204" pitchFamily="34" charset="0"/>
              </a:rPr>
              <a:t>can be used to delete lines that match a particular pattern. </a:t>
            </a:r>
            <a:r>
              <a:rPr lang="en-US" sz="2000" b="1" dirty="0">
                <a:effectLst/>
                <a:latin typeface="Calibri" panose="020F0502020204030204" pitchFamily="34" charset="0"/>
                <a:ea typeface="Calibri" panose="020F0502020204030204" pitchFamily="34" charset="0"/>
                <a:cs typeface="Arial" panose="020B0604020202020204" pitchFamily="34" charset="0"/>
              </a:rPr>
              <a:t>The d command is used to delete lines</a:t>
            </a:r>
            <a:r>
              <a:rPr lang="en-US"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delete all lines that contain the word "banana" in a file named fruits.txt,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it-IT"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sed '/banana/d' fruits.txt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53562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6E82-CD19-092B-BC30-1231E14EE990}"/>
              </a:ext>
            </a:extLst>
          </p:cNvPr>
          <p:cNvSpPr>
            <a:spLocks noGrp="1"/>
          </p:cNvSpPr>
          <p:nvPr>
            <p:ph type="title"/>
          </p:nvPr>
        </p:nvSpPr>
        <p:spPr>
          <a:xfrm>
            <a:off x="1141116" y="609600"/>
            <a:ext cx="9903418" cy="609600"/>
          </a:xfrm>
        </p:spPr>
        <p:txBody>
          <a:bodyPr/>
          <a:lstStyle/>
          <a:p>
            <a:r>
              <a:rPr lang="en-US" dirty="0"/>
              <a:t>Use cases…</a:t>
            </a:r>
            <a:endParaRPr lang="en-IL" dirty="0"/>
          </a:p>
        </p:txBody>
      </p:sp>
      <p:sp>
        <p:nvSpPr>
          <p:cNvPr id="3" name="Content Placeholder 2">
            <a:extLst>
              <a:ext uri="{FF2B5EF4-FFF2-40B4-BE49-F238E27FC236}">
                <a16:creationId xmlns:a16="http://schemas.microsoft.com/office/drawing/2014/main" id="{9AE23214-DE1F-2CAB-5978-2B64852A41D0}"/>
              </a:ext>
            </a:extLst>
          </p:cNvPr>
          <p:cNvSpPr>
            <a:spLocks noGrp="1"/>
          </p:cNvSpPr>
          <p:nvPr>
            <p:ph idx="1"/>
          </p:nvPr>
        </p:nvSpPr>
        <p:spPr>
          <a:xfrm>
            <a:off x="1141116" y="1143000"/>
            <a:ext cx="9903418" cy="4648201"/>
          </a:xfrm>
        </p:spPr>
        <p:txBody>
          <a:bodyPr>
            <a:normAutofit fontScale="77500" lnSpcReduction="20000"/>
          </a:bodyPr>
          <a:lstStyle/>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Adding and inserting lines</a:t>
            </a:r>
            <a:r>
              <a:rPr lang="en-US" sz="2000" dirty="0">
                <a:effectLst/>
                <a:latin typeface="Calibri" panose="020F0502020204030204" pitchFamily="34" charset="0"/>
                <a:ea typeface="Calibri" panose="020F0502020204030204" pitchFamily="34" charset="0"/>
                <a:cs typeface="Arial" panose="020B0604020202020204" pitchFamily="34" charset="0"/>
              </a:rPr>
              <a:t>: Sed can be used to add or insert lines of text into a file. The </a:t>
            </a:r>
            <a:r>
              <a:rPr lang="en-US" sz="36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a</a:t>
            </a:r>
            <a:r>
              <a:rPr lang="en-US" sz="2000" dirty="0">
                <a:effectLst/>
                <a:latin typeface="Calibri" panose="020F0502020204030204" pitchFamily="34" charset="0"/>
                <a:ea typeface="Calibri" panose="020F0502020204030204" pitchFamily="34" charset="0"/>
                <a:cs typeface="Arial" panose="020B0604020202020204" pitchFamily="34" charset="0"/>
              </a:rPr>
              <a:t> command is used to append lines after a particular line, and the</a:t>
            </a:r>
            <a:r>
              <a:rPr lang="en-US" sz="36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36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i</a:t>
            </a:r>
            <a:r>
              <a:rPr lang="en-US" sz="36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command is used to insert lines before a particular line.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add a new line at the end of a file named fruits.txt,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sed '$a\grapefruit' fruits.txt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Selecting lines:</a:t>
            </a:r>
            <a:r>
              <a:rPr lang="en-US" sz="2000" dirty="0">
                <a:effectLst/>
                <a:latin typeface="Calibri" panose="020F0502020204030204" pitchFamily="34" charset="0"/>
                <a:ea typeface="Calibri" panose="020F0502020204030204" pitchFamily="34" charset="0"/>
                <a:cs typeface="Arial" panose="020B0604020202020204" pitchFamily="34" charset="0"/>
              </a:rPr>
              <a:t> Sed can be used to select and print specific lines from a file. </a:t>
            </a:r>
            <a:r>
              <a:rPr lang="en-US" sz="2000" b="1" dirty="0">
                <a:effectLst/>
                <a:latin typeface="Calibri" panose="020F0502020204030204" pitchFamily="34" charset="0"/>
                <a:ea typeface="Calibri" panose="020F0502020204030204" pitchFamily="34" charset="0"/>
                <a:cs typeface="Arial" panose="020B0604020202020204" pitchFamily="34" charset="0"/>
              </a:rPr>
              <a:t>The p command is used to print lines</a:t>
            </a:r>
            <a:r>
              <a:rPr lang="en-US"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print only the lines between line 10 and line 20 of a file named fruits.txt,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sed -n '10,20p' fruits.txt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Performing multiple operations: Sed can be used to perform multiple operations on a file. You can combine commands by separating them with semicolons.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replace all occurrences of the word "apple" with "orange" and then delete all lines that contain the word "banana" in a file named fruits.txt,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it-IT"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sed -e 's/</a:t>
            </a:r>
            <a:r>
              <a:rPr lang="it-IT"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apple</a:t>
            </a:r>
            <a:r>
              <a:rPr lang="it-IT"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a:t>
            </a:r>
            <a:r>
              <a:rPr lang="it-IT"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orange</a:t>
            </a:r>
            <a:r>
              <a:rPr lang="it-IT"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/g' -e '/banana/d' fruits.txt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These are just a few examples of the many ways in which the sed command can be used to process text files.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70352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67FF-0409-F629-7986-3C46621D553C}"/>
              </a:ext>
            </a:extLst>
          </p:cNvPr>
          <p:cNvSpPr>
            <a:spLocks noGrp="1"/>
          </p:cNvSpPr>
          <p:nvPr>
            <p:ph type="title"/>
          </p:nvPr>
        </p:nvSpPr>
        <p:spPr>
          <a:xfrm>
            <a:off x="1141116" y="609600"/>
            <a:ext cx="9903418" cy="914400"/>
          </a:xfrm>
        </p:spPr>
        <p:txBody>
          <a:bodyPr>
            <a:normAutofit fontScale="90000"/>
          </a:bodyPr>
          <a:lstStyle/>
          <a:p>
            <a:pPr algn="ctr"/>
            <a:br>
              <a:rPr lang="en-US" sz="2000" dirty="0"/>
            </a:br>
            <a:r>
              <a:rPr lang="en-US" sz="2000" dirty="0"/>
              <a:t>USER ACCOUNT MANAGEMENT</a:t>
            </a:r>
            <a:br>
              <a:rPr lang="en-US" dirty="0"/>
            </a:br>
            <a:endParaRPr lang="en-IL" dirty="0"/>
          </a:p>
        </p:txBody>
      </p:sp>
      <p:sp>
        <p:nvSpPr>
          <p:cNvPr id="3" name="Content Placeholder 2">
            <a:extLst>
              <a:ext uri="{FF2B5EF4-FFF2-40B4-BE49-F238E27FC236}">
                <a16:creationId xmlns:a16="http://schemas.microsoft.com/office/drawing/2014/main" id="{F9B9AF60-0E7E-7D0F-5BEB-76264E1DD4A6}"/>
              </a:ext>
            </a:extLst>
          </p:cNvPr>
          <p:cNvSpPr>
            <a:spLocks noGrp="1"/>
          </p:cNvSpPr>
          <p:nvPr>
            <p:ph idx="1"/>
          </p:nvPr>
        </p:nvSpPr>
        <p:spPr>
          <a:xfrm>
            <a:off x="1141116" y="1371600"/>
            <a:ext cx="9903418" cy="4419601"/>
          </a:xfrm>
        </p:spPr>
        <p:txBody>
          <a:bodyPr>
            <a:normAutofit fontScale="85000" lnSpcReduction="10000"/>
          </a:bodyPr>
          <a:lstStyle/>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User account management is an important task in Linux administration. It includes creating and managing user accounts, groups, and their permissions. In Linux, there are various command-line tools available for managing user accounts, such </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as </a:t>
            </a: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useradd</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groupadd</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usermod</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and </a:t>
            </a: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groupmod</a:t>
            </a:r>
            <a:r>
              <a:rPr lang="en-IL" sz="2000" dirty="0">
                <a:effectLst/>
                <a:latin typeface="Calibri" panose="020F0502020204030204" pitchFamily="34" charset="0"/>
                <a:ea typeface="Calibri" panose="020F0502020204030204" pitchFamily="34" charset="0"/>
                <a:cs typeface="Arial" panose="020B0604020202020204" pitchFamily="34" charset="0"/>
              </a:rPr>
              <a:t>. Here is a brief description of some of these tools: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1</a:t>
            </a:r>
            <a:r>
              <a:rPr lang="en-US" sz="2800" b="1" baseline="30000" dirty="0">
                <a:effectLst/>
                <a:latin typeface="Calibri" panose="020F0502020204030204" pitchFamily="34" charset="0"/>
                <a:ea typeface="Calibri" panose="020F0502020204030204" pitchFamily="34" charset="0"/>
                <a:cs typeface="Arial" panose="020B0604020202020204" pitchFamily="34" charset="0"/>
              </a:rPr>
              <a:t>st</a:t>
            </a:r>
            <a:r>
              <a:rPr lang="en-US" sz="2800" b="1" dirty="0">
                <a:effectLst/>
                <a:latin typeface="Calibri" panose="020F0502020204030204" pitchFamily="34" charset="0"/>
                <a:ea typeface="Calibri" panose="020F0502020204030204" pitchFamily="34" charset="0"/>
                <a:cs typeface="Arial" panose="020B0604020202020204" pitchFamily="34" charset="0"/>
              </a:rPr>
              <a:t> </a:t>
            </a:r>
            <a:r>
              <a:rPr lang="en-IL" sz="2800" b="1" dirty="0" err="1">
                <a:effectLst/>
                <a:latin typeface="Calibri" panose="020F0502020204030204" pitchFamily="34" charset="0"/>
                <a:ea typeface="Calibri" panose="020F0502020204030204" pitchFamily="34" charset="0"/>
                <a:cs typeface="Arial" panose="020B0604020202020204" pitchFamily="34" charset="0"/>
              </a:rPr>
              <a:t>useradd</a:t>
            </a:r>
            <a:r>
              <a:rPr lang="en-IL" sz="2800" b="1" dirty="0">
                <a:effectLst/>
                <a:latin typeface="Calibri" panose="020F0502020204030204" pitchFamily="34" charset="0"/>
                <a:ea typeface="Calibri" panose="020F0502020204030204" pitchFamily="34" charset="0"/>
                <a:cs typeface="Arial" panose="020B0604020202020204" pitchFamily="34" charset="0"/>
              </a:rPr>
              <a:t>:</a:t>
            </a: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The </a:t>
            </a:r>
            <a:r>
              <a:rPr lang="en-IL" sz="2000" dirty="0" err="1">
                <a:effectLst/>
                <a:latin typeface="Calibri" panose="020F0502020204030204" pitchFamily="34" charset="0"/>
                <a:ea typeface="Calibri" panose="020F0502020204030204" pitchFamily="34" charset="0"/>
                <a:cs typeface="Arial" panose="020B0604020202020204" pitchFamily="34" charset="0"/>
              </a:rPr>
              <a:t>useradd</a:t>
            </a:r>
            <a:r>
              <a:rPr lang="en-IL" sz="2000" dirty="0">
                <a:effectLst/>
                <a:latin typeface="Calibri" panose="020F0502020204030204" pitchFamily="34" charset="0"/>
                <a:ea typeface="Calibri" panose="020F0502020204030204" pitchFamily="34" charset="0"/>
                <a:cs typeface="Arial" panose="020B0604020202020204" pitchFamily="34" charset="0"/>
              </a:rPr>
              <a:t> command is used to </a:t>
            </a:r>
            <a:r>
              <a:rPr lang="en-IL" sz="2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create a new user account </a:t>
            </a:r>
            <a:r>
              <a:rPr lang="en-IL" sz="2000" dirty="0">
                <a:effectLst/>
                <a:latin typeface="Calibri" panose="020F0502020204030204" pitchFamily="34" charset="0"/>
                <a:ea typeface="Calibri" panose="020F0502020204030204" pitchFamily="34" charset="0"/>
                <a:cs typeface="Arial" panose="020B0604020202020204" pitchFamily="34" charset="0"/>
              </a:rPr>
              <a:t>on the system. The basic syntax for this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gn="ctr">
              <a:lnSpc>
                <a:spcPct val="107000"/>
              </a:lnSpc>
              <a:spcBef>
                <a:spcPts val="0"/>
              </a:spcBef>
              <a:spcAft>
                <a:spcPts val="800"/>
              </a:spcAft>
              <a:buNone/>
            </a:pP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useradd</a:t>
            </a:r>
            <a:r>
              <a:rPr lang="en-IL"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[options]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create a new user account with the username "john",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0">
              <a:lnSpc>
                <a:spcPct val="107000"/>
              </a:lnSpc>
              <a:spcBef>
                <a:spcPts val="0"/>
              </a:spcBef>
              <a:spcAft>
                <a:spcPts val="800"/>
              </a:spcAft>
              <a:buNone/>
            </a:pPr>
            <a:r>
              <a:rPr lang="en-US" sz="2400" b="1" dirty="0">
                <a:effectLst/>
                <a:latin typeface="Calibri" panose="020F0502020204030204" pitchFamily="34" charset="0"/>
                <a:ea typeface="Calibri" panose="020F0502020204030204" pitchFamily="34" charset="0"/>
                <a:cs typeface="Arial" panose="020B0604020202020204" pitchFamily="34" charset="0"/>
              </a:rPr>
              <a:t>                                            </a:t>
            </a:r>
            <a:r>
              <a:rPr lang="en-IL"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useradd</a:t>
            </a:r>
            <a:r>
              <a:rPr lang="en-IL"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john</a:t>
            </a:r>
            <a:endParaRPr lang="en-IL" sz="16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create a new user account with default settings, such as creating a new home directory for the user in the /home directory and creating a group with the same name as the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17941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C267E-147E-0B4E-6721-472A9080F815}"/>
              </a:ext>
            </a:extLst>
          </p:cNvPr>
          <p:cNvSpPr>
            <a:spLocks noGrp="1"/>
          </p:cNvSpPr>
          <p:nvPr>
            <p:ph type="title"/>
          </p:nvPr>
        </p:nvSpPr>
        <p:spPr>
          <a:xfrm>
            <a:off x="1141116" y="609600"/>
            <a:ext cx="9903418" cy="1066800"/>
          </a:xfrm>
        </p:spPr>
        <p:txBody>
          <a:bodyPr/>
          <a:lstStyle/>
          <a:p>
            <a:r>
              <a:rPr lang="en-US" dirty="0"/>
              <a:t>2</a:t>
            </a:r>
            <a:r>
              <a:rPr lang="en-US" baseline="30000" dirty="0"/>
              <a:t>nd</a:t>
            </a:r>
            <a:r>
              <a:rPr lang="en-US" dirty="0"/>
              <a:t> </a:t>
            </a:r>
            <a:r>
              <a:rPr lang="en-US" dirty="0" err="1"/>
              <a:t>groupadd</a:t>
            </a:r>
            <a:endParaRPr lang="en-IL" dirty="0"/>
          </a:p>
        </p:txBody>
      </p:sp>
      <p:sp>
        <p:nvSpPr>
          <p:cNvPr id="3" name="Content Placeholder 2">
            <a:extLst>
              <a:ext uri="{FF2B5EF4-FFF2-40B4-BE49-F238E27FC236}">
                <a16:creationId xmlns:a16="http://schemas.microsoft.com/office/drawing/2014/main" id="{5C5448A4-4343-DED0-0BFB-6C12896DD99A}"/>
              </a:ext>
            </a:extLst>
          </p:cNvPr>
          <p:cNvSpPr>
            <a:spLocks noGrp="1"/>
          </p:cNvSpPr>
          <p:nvPr>
            <p:ph idx="1"/>
          </p:nvPr>
        </p:nvSpPr>
        <p:spPr>
          <a:xfrm>
            <a:off x="1141116" y="1981200"/>
            <a:ext cx="9903418" cy="3810001"/>
          </a:xfrm>
        </p:spPr>
        <p:txBody>
          <a:bodyPr/>
          <a:lstStyle/>
          <a:p>
            <a:pPr marL="0" marR="0" lvl="0" indent="0" rtl="0">
              <a:lnSpc>
                <a:spcPct val="107000"/>
              </a:lnSpc>
              <a:spcBef>
                <a:spcPts val="0"/>
              </a:spcBef>
              <a:spcAft>
                <a:spcPts val="800"/>
              </a:spcAft>
              <a:buNone/>
              <a:tabLst>
                <a:tab pos="228600" algn="l"/>
                <a:tab pos="457200" algn="l"/>
              </a:tabLst>
            </a:pPr>
            <a:r>
              <a:rPr lang="en-IL" sz="2800" b="1" dirty="0" err="1">
                <a:effectLst/>
                <a:latin typeface="Calibri" panose="020F0502020204030204" pitchFamily="34" charset="0"/>
                <a:ea typeface="Calibri" panose="020F0502020204030204" pitchFamily="34" charset="0"/>
                <a:cs typeface="Arial" panose="020B0604020202020204" pitchFamily="34" charset="0"/>
              </a:rPr>
              <a:t>groupadd</a:t>
            </a:r>
            <a:r>
              <a:rPr lang="en-IL" sz="2800" b="1" dirty="0">
                <a:effectLst/>
                <a:latin typeface="Calibri" panose="020F0502020204030204" pitchFamily="34" charset="0"/>
                <a:ea typeface="Calibri" panose="020F0502020204030204" pitchFamily="34" charset="0"/>
                <a:cs typeface="Arial" panose="020B0604020202020204" pitchFamily="34" charset="0"/>
              </a:rPr>
              <a:t>:</a:t>
            </a:r>
            <a:r>
              <a:rPr lang="en-IL" sz="28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The </a:t>
            </a:r>
            <a:r>
              <a:rPr lang="en-IL" sz="2000" dirty="0" err="1">
                <a:effectLst/>
                <a:latin typeface="Calibri" panose="020F0502020204030204" pitchFamily="34" charset="0"/>
                <a:ea typeface="Calibri" panose="020F0502020204030204" pitchFamily="34" charset="0"/>
                <a:cs typeface="Arial" panose="020B0604020202020204" pitchFamily="34" charset="0"/>
              </a:rPr>
              <a:t>groupadd</a:t>
            </a:r>
            <a:r>
              <a:rPr lang="en-IL" sz="2000" dirty="0">
                <a:effectLst/>
                <a:latin typeface="Calibri" panose="020F0502020204030204" pitchFamily="34" charset="0"/>
                <a:ea typeface="Calibri" panose="020F0502020204030204" pitchFamily="34" charset="0"/>
                <a:cs typeface="Arial" panose="020B0604020202020204" pitchFamily="34" charset="0"/>
              </a:rPr>
              <a:t> command is </a:t>
            </a:r>
            <a:r>
              <a:rPr lang="en-IL" sz="2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used to create a new group </a:t>
            </a:r>
            <a:r>
              <a:rPr lang="en-IL" sz="2000" dirty="0">
                <a:effectLst/>
                <a:latin typeface="Calibri" panose="020F0502020204030204" pitchFamily="34" charset="0"/>
                <a:ea typeface="Calibri" panose="020F0502020204030204" pitchFamily="34" charset="0"/>
                <a:cs typeface="Arial" panose="020B0604020202020204" pitchFamily="34" charset="0"/>
              </a:rPr>
              <a:t>on the system. The basic syntax for this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groupadd</a:t>
            </a:r>
            <a:r>
              <a:rPr lang="en-IL"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[options] </a:t>
            </a: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create a new group with the name "developers",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indent="457200">
              <a:lnSpc>
                <a:spcPct val="107000"/>
              </a:lnSpc>
              <a:spcBef>
                <a:spcPts val="0"/>
              </a:spcBef>
              <a:spcAft>
                <a:spcPts val="800"/>
              </a:spcAft>
            </a:pP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groupadd</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developers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create a new group with the name "developers".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52361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A3A89-A210-FA92-5530-972E041CFC03}"/>
              </a:ext>
            </a:extLst>
          </p:cNvPr>
          <p:cNvSpPr>
            <a:spLocks noGrp="1"/>
          </p:cNvSpPr>
          <p:nvPr>
            <p:ph type="title"/>
          </p:nvPr>
        </p:nvSpPr>
        <p:spPr>
          <a:xfrm>
            <a:off x="1141116" y="609600"/>
            <a:ext cx="9903418" cy="685800"/>
          </a:xfrm>
        </p:spPr>
        <p:txBody>
          <a:bodyPr/>
          <a:lstStyle/>
          <a:p>
            <a:r>
              <a:rPr lang="en-US" dirty="0" err="1"/>
              <a:t>Usermod</a:t>
            </a:r>
            <a:r>
              <a:rPr lang="en-US" dirty="0"/>
              <a:t>/</a:t>
            </a:r>
            <a:r>
              <a:rPr lang="en-US" dirty="0" err="1"/>
              <a:t>groupmod</a:t>
            </a:r>
            <a:r>
              <a:rPr lang="en-US" dirty="0"/>
              <a:t> </a:t>
            </a:r>
            <a:endParaRPr lang="en-IL" dirty="0"/>
          </a:p>
        </p:txBody>
      </p:sp>
      <p:sp>
        <p:nvSpPr>
          <p:cNvPr id="3" name="Content Placeholder 2">
            <a:extLst>
              <a:ext uri="{FF2B5EF4-FFF2-40B4-BE49-F238E27FC236}">
                <a16:creationId xmlns:a16="http://schemas.microsoft.com/office/drawing/2014/main" id="{D319D73B-EC75-04D3-796A-05E9F6213DB3}"/>
              </a:ext>
            </a:extLst>
          </p:cNvPr>
          <p:cNvSpPr>
            <a:spLocks noGrp="1"/>
          </p:cNvSpPr>
          <p:nvPr>
            <p:ph idx="1"/>
          </p:nvPr>
        </p:nvSpPr>
        <p:spPr>
          <a:xfrm>
            <a:off x="1141116" y="1600200"/>
            <a:ext cx="9903418" cy="4648200"/>
          </a:xfrm>
        </p:spPr>
        <p:txBody>
          <a:bodyPr>
            <a:normAutofit fontScale="92500" lnSpcReduction="20000"/>
          </a:bodyPr>
          <a:lstStyle/>
          <a:p>
            <a:pPr marL="0" marR="0" lvl="0" indent="0" rtl="0">
              <a:lnSpc>
                <a:spcPct val="107000"/>
              </a:lnSpc>
              <a:spcBef>
                <a:spcPts val="0"/>
              </a:spcBef>
              <a:spcAft>
                <a:spcPts val="800"/>
              </a:spcAft>
              <a:buNone/>
              <a:tabLst>
                <a:tab pos="228600" algn="l"/>
                <a:tab pos="457200" algn="l"/>
              </a:tabLst>
            </a:pPr>
            <a:r>
              <a:rPr lang="en-US" sz="3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3</a:t>
            </a:r>
            <a:r>
              <a:rPr lang="en-US" sz="3800" b="1" baseline="300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rd</a:t>
            </a:r>
            <a:r>
              <a:rPr lang="en-US" sz="3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t>
            </a:r>
            <a:r>
              <a:rPr lang="en-IL" sz="3800" b="1"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usermod</a:t>
            </a:r>
            <a:r>
              <a:rPr lang="en-IL" sz="2800" b="1" dirty="0">
                <a:effectLst/>
                <a:latin typeface="Calibri" panose="020F0502020204030204" pitchFamily="34" charset="0"/>
                <a:ea typeface="Calibri" panose="020F0502020204030204" pitchFamily="34" charset="0"/>
                <a:cs typeface="Arial" panose="020B0604020202020204" pitchFamily="34" charset="0"/>
              </a:rPr>
              <a:t>:</a:t>
            </a:r>
            <a:r>
              <a:rPr lang="en-IL" sz="28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The </a:t>
            </a:r>
            <a:r>
              <a:rPr lang="en-IL" sz="2000" dirty="0" err="1">
                <a:effectLst/>
                <a:latin typeface="Calibri" panose="020F0502020204030204" pitchFamily="34" charset="0"/>
                <a:ea typeface="Calibri" panose="020F0502020204030204" pitchFamily="34" charset="0"/>
                <a:cs typeface="Arial" panose="020B0604020202020204" pitchFamily="34" charset="0"/>
              </a:rPr>
              <a:t>usermod</a:t>
            </a:r>
            <a:r>
              <a:rPr lang="en-IL" sz="2000" dirty="0">
                <a:effectLst/>
                <a:latin typeface="Calibri" panose="020F0502020204030204" pitchFamily="34" charset="0"/>
                <a:ea typeface="Calibri" panose="020F0502020204030204" pitchFamily="34" charset="0"/>
                <a:cs typeface="Arial" panose="020B0604020202020204" pitchFamily="34" charset="0"/>
              </a:rPr>
              <a:t> command is </a:t>
            </a:r>
            <a:r>
              <a:rPr lang="en-IL" sz="2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used to modify an existing user </a:t>
            </a:r>
            <a:r>
              <a:rPr lang="en-IL" sz="2000" dirty="0">
                <a:effectLst/>
                <a:latin typeface="Calibri" panose="020F0502020204030204" pitchFamily="34" charset="0"/>
                <a:ea typeface="Calibri" panose="020F0502020204030204" pitchFamily="34" charset="0"/>
                <a:cs typeface="Arial" panose="020B0604020202020204" pitchFamily="34" charset="0"/>
              </a:rPr>
              <a:t>account. The basic syntax for this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indent="457200">
              <a:lnSpc>
                <a:spcPct val="107000"/>
              </a:lnSpc>
              <a:spcBef>
                <a:spcPts val="0"/>
              </a:spcBef>
              <a:spcAft>
                <a:spcPts val="800"/>
              </a:spcAft>
            </a:pP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usermod</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[options]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add a user to an existing group,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usermod</a:t>
            </a:r>
            <a:r>
              <a:rPr lang="en-IL"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 -G </a:t>
            </a: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groupname</a:t>
            </a:r>
            <a:r>
              <a:rPr lang="en-IL"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add the user to the group specified by </a:t>
            </a:r>
            <a:r>
              <a:rPr lang="en-IL" sz="2000" dirty="0" err="1">
                <a:effectLst/>
                <a:latin typeface="Calibri" panose="020F0502020204030204" pitchFamily="34" charset="0"/>
                <a:ea typeface="Calibri" panose="020F0502020204030204" pitchFamily="34" charset="0"/>
                <a:cs typeface="Arial" panose="020B0604020202020204" pitchFamily="34" charset="0"/>
              </a:rPr>
              <a:t>groupname</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33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4</a:t>
            </a:r>
            <a:r>
              <a:rPr lang="en-US" sz="3300" b="1" baseline="300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th</a:t>
            </a:r>
            <a:r>
              <a:rPr lang="en-US" sz="33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t>
            </a:r>
            <a:r>
              <a:rPr lang="en-IL" sz="3300" b="1"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groupmod</a:t>
            </a:r>
            <a:r>
              <a:rPr lang="en-IL" sz="33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a:t>
            </a:r>
            <a:r>
              <a:rPr lang="en-IL" sz="33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The </a:t>
            </a:r>
            <a:r>
              <a:rPr lang="en-IL" sz="2000" dirty="0" err="1">
                <a:effectLst/>
                <a:latin typeface="Calibri" panose="020F0502020204030204" pitchFamily="34" charset="0"/>
                <a:ea typeface="Calibri" panose="020F0502020204030204" pitchFamily="34" charset="0"/>
                <a:cs typeface="Arial" panose="020B0604020202020204" pitchFamily="34" charset="0"/>
              </a:rPr>
              <a:t>groupmod</a:t>
            </a:r>
            <a:r>
              <a:rPr lang="en-IL" sz="2000" dirty="0">
                <a:effectLst/>
                <a:latin typeface="Calibri" panose="020F0502020204030204" pitchFamily="34" charset="0"/>
                <a:ea typeface="Calibri" panose="020F0502020204030204" pitchFamily="34" charset="0"/>
                <a:cs typeface="Arial" panose="020B0604020202020204" pitchFamily="34" charset="0"/>
              </a:rPr>
              <a:t> command is </a:t>
            </a:r>
            <a:r>
              <a:rPr lang="en-IL" sz="2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used to modify an existing group. </a:t>
            </a:r>
            <a:r>
              <a:rPr lang="en-IL" sz="2000" dirty="0">
                <a:effectLst/>
                <a:latin typeface="Calibri" panose="020F0502020204030204" pitchFamily="34" charset="0"/>
                <a:ea typeface="Calibri" panose="020F0502020204030204" pitchFamily="34" charset="0"/>
                <a:cs typeface="Arial" panose="020B0604020202020204" pitchFamily="34" charset="0"/>
              </a:rPr>
              <a:t>The basic syntax for this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groupmod</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[options] </a:t>
            </a: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change the name of a group,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groupmod</a:t>
            </a:r>
            <a:r>
              <a:rPr lang="en-IL"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-n </a:t>
            </a: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newgroupname</a:t>
            </a:r>
            <a:r>
              <a:rPr lang="en-IL"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oldgroupname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r>
              <a:rPr lang="en-IL" sz="2000" dirty="0">
                <a:effectLst/>
                <a:latin typeface="Calibri" panose="020F0502020204030204" pitchFamily="34" charset="0"/>
                <a:ea typeface="Calibri" panose="020F0502020204030204" pitchFamily="34" charset="0"/>
                <a:cs typeface="Arial" panose="020B0604020202020204" pitchFamily="34" charset="0"/>
              </a:rPr>
              <a:t>This command will change the name of the </a:t>
            </a:r>
            <a:r>
              <a:rPr lang="en-IL" sz="2000" dirty="0" err="1">
                <a:effectLst/>
                <a:latin typeface="Calibri" panose="020F0502020204030204" pitchFamily="34" charset="0"/>
                <a:ea typeface="Calibri" panose="020F0502020204030204" pitchFamily="34" charset="0"/>
                <a:cs typeface="Arial" panose="020B0604020202020204" pitchFamily="34" charset="0"/>
              </a:rPr>
              <a:t>oldgroupname</a:t>
            </a:r>
            <a:r>
              <a:rPr lang="en-IL" sz="2000" dirty="0">
                <a:effectLst/>
                <a:latin typeface="Calibri" panose="020F0502020204030204" pitchFamily="34" charset="0"/>
                <a:ea typeface="Calibri" panose="020F0502020204030204" pitchFamily="34" charset="0"/>
                <a:cs typeface="Arial" panose="020B0604020202020204" pitchFamily="34" charset="0"/>
              </a:rPr>
              <a:t> to </a:t>
            </a:r>
            <a:r>
              <a:rPr lang="en-IL" sz="2000" dirty="0" err="1">
                <a:effectLst/>
                <a:latin typeface="Calibri" panose="020F0502020204030204" pitchFamily="34" charset="0"/>
                <a:ea typeface="Calibri" panose="020F0502020204030204" pitchFamily="34" charset="0"/>
                <a:cs typeface="Arial" panose="020B0604020202020204" pitchFamily="34" charset="0"/>
              </a:rPr>
              <a:t>newgroupname</a:t>
            </a:r>
            <a:endParaRPr lang="en-IL" dirty="0"/>
          </a:p>
        </p:txBody>
      </p:sp>
    </p:spTree>
    <p:extLst>
      <p:ext uri="{BB962C8B-B14F-4D97-AF65-F5344CB8AC3E}">
        <p14:creationId xmlns:p14="http://schemas.microsoft.com/office/powerpoint/2010/main" val="119208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B2AC-B965-563A-E375-F7FC07D33FFF}"/>
              </a:ext>
            </a:extLst>
          </p:cNvPr>
          <p:cNvSpPr>
            <a:spLocks noGrp="1"/>
          </p:cNvSpPr>
          <p:nvPr>
            <p:ph type="title"/>
          </p:nvPr>
        </p:nvSpPr>
        <p:spPr>
          <a:xfrm>
            <a:off x="1141116" y="609600"/>
            <a:ext cx="9903418" cy="762000"/>
          </a:xfrm>
        </p:spPr>
        <p:txBody>
          <a:bodyPr>
            <a:normAutofit/>
          </a:bodyPr>
          <a:lstStyle/>
          <a:p>
            <a:r>
              <a:rPr lang="en-US" sz="2400" dirty="0" err="1"/>
              <a:t>Chmod</a:t>
            </a:r>
            <a:r>
              <a:rPr lang="en-US" sz="2400" dirty="0"/>
              <a:t>/</a:t>
            </a:r>
            <a:r>
              <a:rPr lang="en-US" sz="2400" dirty="0" err="1"/>
              <a:t>chown</a:t>
            </a:r>
            <a:endParaRPr lang="en-IL" sz="2400" dirty="0"/>
          </a:p>
        </p:txBody>
      </p:sp>
      <p:sp>
        <p:nvSpPr>
          <p:cNvPr id="3" name="Content Placeholder 2">
            <a:extLst>
              <a:ext uri="{FF2B5EF4-FFF2-40B4-BE49-F238E27FC236}">
                <a16:creationId xmlns:a16="http://schemas.microsoft.com/office/drawing/2014/main" id="{2E6C1B56-0DBA-9CA0-B9AD-D21826CF7760}"/>
              </a:ext>
            </a:extLst>
          </p:cNvPr>
          <p:cNvSpPr>
            <a:spLocks noGrp="1"/>
          </p:cNvSpPr>
          <p:nvPr>
            <p:ph idx="1"/>
          </p:nvPr>
        </p:nvSpPr>
        <p:spPr>
          <a:xfrm>
            <a:off x="1141116" y="1371600"/>
            <a:ext cx="9903418" cy="4419601"/>
          </a:xfrm>
        </p:spPr>
        <p:txBody>
          <a:bodyPr>
            <a:normAutofit fontScale="70000" lnSpcReduction="20000"/>
          </a:bodyPr>
          <a:lstStyle/>
          <a:p>
            <a:pPr marL="0" marR="0" lvl="0" indent="0" rtl="0">
              <a:lnSpc>
                <a:spcPct val="107000"/>
              </a:lnSpc>
              <a:spcBef>
                <a:spcPts val="0"/>
              </a:spcBef>
              <a:spcAft>
                <a:spcPts val="800"/>
              </a:spcAft>
              <a:buNone/>
              <a:tabLst>
                <a:tab pos="228600" algn="l"/>
                <a:tab pos="457200" algn="l"/>
              </a:tabLst>
            </a:pPr>
            <a:r>
              <a:rPr lang="en-US" sz="40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5</a:t>
            </a:r>
            <a:r>
              <a:rPr lang="en-US" sz="4000" b="1" baseline="300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th</a:t>
            </a:r>
            <a:r>
              <a:rPr lang="en-US" sz="40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t>
            </a:r>
            <a:r>
              <a:rPr lang="en-IL" sz="4000" b="1"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chmod</a:t>
            </a:r>
            <a:r>
              <a:rPr lang="en-IL" sz="40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The </a:t>
            </a:r>
            <a:r>
              <a:rPr lang="en-IL" sz="2000" dirty="0" err="1">
                <a:effectLst/>
                <a:latin typeface="Calibri" panose="020F0502020204030204" pitchFamily="34" charset="0"/>
                <a:ea typeface="Calibri" panose="020F0502020204030204" pitchFamily="34" charset="0"/>
                <a:cs typeface="Arial" panose="020B0604020202020204" pitchFamily="34" charset="0"/>
              </a:rPr>
              <a:t>chmod</a:t>
            </a:r>
            <a:r>
              <a:rPr lang="en-IL" sz="2000" dirty="0">
                <a:effectLst/>
                <a:latin typeface="Calibri" panose="020F0502020204030204" pitchFamily="34" charset="0"/>
                <a:ea typeface="Calibri" panose="020F0502020204030204" pitchFamily="34" charset="0"/>
                <a:cs typeface="Arial" panose="020B0604020202020204" pitchFamily="34" charset="0"/>
              </a:rPr>
              <a:t> command is used to change the permissions of a file or directory. The basic syntax for this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indent="0">
              <a:lnSpc>
                <a:spcPct val="107000"/>
              </a:lnSpc>
              <a:spcBef>
                <a:spcPts val="0"/>
              </a:spcBef>
              <a:spcAft>
                <a:spcPts val="800"/>
              </a:spcAft>
              <a:buNone/>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29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chmod</a:t>
            </a:r>
            <a:r>
              <a:rPr lang="en-IL" sz="29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[options] mode file/directory</a:t>
            </a:r>
            <a:endParaRPr lang="en-IL" sz="2300" b="1"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give read, write, and execute permissions to the owner of a file,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0">
              <a:lnSpc>
                <a:spcPct val="107000"/>
              </a:lnSpc>
              <a:spcBef>
                <a:spcPts val="0"/>
              </a:spcBef>
              <a:spcAft>
                <a:spcPts val="800"/>
              </a:spcAft>
              <a:buNone/>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3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chmod</a:t>
            </a:r>
            <a:r>
              <a:rPr lang="en-IL" sz="3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3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u+rwx</a:t>
            </a:r>
            <a:r>
              <a:rPr lang="en-IL" sz="3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filename</a:t>
            </a:r>
            <a:endParaRPr lang="en-IL" sz="2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give the owner of the file read, write, and execute permissions.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34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6</a:t>
            </a:r>
            <a:r>
              <a:rPr lang="en-US" sz="3400" b="1" baseline="300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th</a:t>
            </a:r>
            <a:r>
              <a:rPr lang="en-US" sz="34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t>
            </a:r>
            <a:r>
              <a:rPr lang="en-IL" sz="4600" b="1"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chown</a:t>
            </a:r>
            <a:r>
              <a:rPr lang="en-IL" sz="46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The </a:t>
            </a:r>
            <a:r>
              <a:rPr lang="en-IL" sz="2000" dirty="0" err="1">
                <a:effectLst/>
                <a:latin typeface="Calibri" panose="020F0502020204030204" pitchFamily="34" charset="0"/>
                <a:ea typeface="Calibri" panose="020F0502020204030204" pitchFamily="34" charset="0"/>
                <a:cs typeface="Arial" panose="020B0604020202020204" pitchFamily="34" charset="0"/>
              </a:rPr>
              <a:t>chown</a:t>
            </a:r>
            <a:r>
              <a:rPr lang="en-IL" sz="2000" dirty="0">
                <a:effectLst/>
                <a:latin typeface="Calibri" panose="020F0502020204030204" pitchFamily="34" charset="0"/>
                <a:ea typeface="Calibri" panose="020F0502020204030204" pitchFamily="34" charset="0"/>
                <a:cs typeface="Arial" panose="020B0604020202020204" pitchFamily="34" charset="0"/>
              </a:rPr>
              <a:t> command is used to change the ownership of a file or directory. The basic syntax for this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indent="0">
              <a:lnSpc>
                <a:spcPct val="107000"/>
              </a:lnSpc>
              <a:spcBef>
                <a:spcPts val="0"/>
              </a:spcBef>
              <a:spcAft>
                <a:spcPts val="800"/>
              </a:spcAft>
              <a:buNone/>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3400"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chown</a:t>
            </a:r>
            <a:r>
              <a:rPr lang="en-IL" sz="34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[options] </a:t>
            </a:r>
            <a:r>
              <a:rPr lang="en-IL" sz="3400"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newowner</a:t>
            </a:r>
            <a:r>
              <a:rPr lang="en-IL" sz="34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file/directory</a:t>
            </a:r>
            <a:endParaRPr lang="en-IL" sz="2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For example, to change the ownership of a file named "file.txt" to the user "john",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indent="0">
              <a:lnSpc>
                <a:spcPct val="107000"/>
              </a:lnSpc>
              <a:spcBef>
                <a:spcPts val="0"/>
              </a:spcBef>
              <a:spcAft>
                <a:spcPts val="800"/>
              </a:spcAft>
              <a:buNone/>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29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chown</a:t>
            </a:r>
            <a:r>
              <a:rPr lang="en-IL" sz="29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john file.txt</a:t>
            </a:r>
            <a:endParaRPr lang="en-IL" sz="2300" b="1"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This command will change the ownership of the file to the user "john".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These are some of the common commands used for managing user accounts and groups in Linux. They are essential for maintaining system security and managing user access to resources.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00638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643A-0DA0-2D6B-5385-08984CEA8C2A}"/>
              </a:ext>
            </a:extLst>
          </p:cNvPr>
          <p:cNvSpPr>
            <a:spLocks noGrp="1"/>
          </p:cNvSpPr>
          <p:nvPr>
            <p:ph type="title"/>
          </p:nvPr>
        </p:nvSpPr>
        <p:spPr>
          <a:xfrm>
            <a:off x="1141116" y="609600"/>
            <a:ext cx="9903418" cy="914400"/>
          </a:xfrm>
        </p:spPr>
        <p:txBody>
          <a:bodyPr>
            <a:normAutofit fontScale="90000"/>
          </a:bodyPr>
          <a:lstStyle/>
          <a:p>
            <a:br>
              <a:rPr lang="en-US" dirty="0"/>
            </a:br>
            <a:r>
              <a:rPr lang="en-US" dirty="0"/>
              <a:t>why -a , -G</a:t>
            </a:r>
            <a:br>
              <a:rPr lang="en-US" dirty="0"/>
            </a:br>
            <a:endParaRPr lang="en-IL" dirty="0"/>
          </a:p>
        </p:txBody>
      </p:sp>
      <p:sp>
        <p:nvSpPr>
          <p:cNvPr id="3" name="Content Placeholder 2">
            <a:extLst>
              <a:ext uri="{FF2B5EF4-FFF2-40B4-BE49-F238E27FC236}">
                <a16:creationId xmlns:a16="http://schemas.microsoft.com/office/drawing/2014/main" id="{D9F96905-40BD-7F40-0D55-8FF8BD0276B3}"/>
              </a:ext>
            </a:extLst>
          </p:cNvPr>
          <p:cNvSpPr>
            <a:spLocks noGrp="1"/>
          </p:cNvSpPr>
          <p:nvPr>
            <p:ph idx="1"/>
          </p:nvPr>
        </p:nvSpPr>
        <p:spPr>
          <a:xfrm>
            <a:off x="1141116" y="1676400"/>
            <a:ext cx="9903418" cy="4114801"/>
          </a:xfrm>
        </p:spPr>
        <p:txBody>
          <a:bodyPr>
            <a:normAutofit fontScale="85000" lnSpcReduction="20000"/>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the context of user management commands such as </a:t>
            </a:r>
            <a:r>
              <a:rPr lang="en-IL" sz="2000" b="1" dirty="0" err="1">
                <a:effectLst/>
                <a:latin typeface="Calibri" panose="020F0502020204030204" pitchFamily="34" charset="0"/>
                <a:ea typeface="Calibri" panose="020F0502020204030204" pitchFamily="34" charset="0"/>
                <a:cs typeface="Arial" panose="020B0604020202020204" pitchFamily="34" charset="0"/>
              </a:rPr>
              <a:t>useradd</a:t>
            </a:r>
            <a:r>
              <a:rPr lang="en-IL" sz="2000" dirty="0">
                <a:effectLst/>
                <a:latin typeface="Calibri" panose="020F0502020204030204" pitchFamily="34" charset="0"/>
                <a:ea typeface="Calibri" panose="020F0502020204030204" pitchFamily="34" charset="0"/>
                <a:cs typeface="Arial" panose="020B0604020202020204" pitchFamily="34" charset="0"/>
              </a:rPr>
              <a:t> and </a:t>
            </a:r>
            <a:r>
              <a:rPr lang="en-IL" sz="2000" b="1" dirty="0" err="1">
                <a:effectLst/>
                <a:latin typeface="Calibri" panose="020F0502020204030204" pitchFamily="34" charset="0"/>
                <a:ea typeface="Calibri" panose="020F0502020204030204" pitchFamily="34" charset="0"/>
                <a:cs typeface="Arial" panose="020B0604020202020204" pitchFamily="34" charset="0"/>
              </a:rPr>
              <a:t>groupadd</a:t>
            </a:r>
            <a:r>
              <a:rPr lang="en-IL" sz="2000" dirty="0">
                <a:effectLst/>
                <a:latin typeface="Calibri" panose="020F0502020204030204" pitchFamily="34" charset="0"/>
                <a:ea typeface="Calibri" panose="020F0502020204030204" pitchFamily="34" charset="0"/>
                <a:cs typeface="Arial" panose="020B0604020202020204" pitchFamily="34" charset="0"/>
              </a:rPr>
              <a:t>, the </a:t>
            </a:r>
            <a:r>
              <a:rPr lang="en-IL" sz="2000" b="1" dirty="0">
                <a:effectLst/>
                <a:latin typeface="Calibri" panose="020F0502020204030204" pitchFamily="34" charset="0"/>
                <a:ea typeface="Calibri" panose="020F0502020204030204" pitchFamily="34" charset="0"/>
                <a:cs typeface="Arial" panose="020B0604020202020204" pitchFamily="34" charset="0"/>
              </a:rPr>
              <a:t>-a</a:t>
            </a:r>
            <a:r>
              <a:rPr lang="en-IL" sz="2000" dirty="0">
                <a:effectLst/>
                <a:latin typeface="Calibri" panose="020F0502020204030204" pitchFamily="34" charset="0"/>
                <a:ea typeface="Calibri" panose="020F0502020204030204" pitchFamily="34" charset="0"/>
                <a:cs typeface="Arial" panose="020B0604020202020204" pitchFamily="34" charset="0"/>
              </a:rPr>
              <a:t> and </a:t>
            </a:r>
            <a:r>
              <a:rPr lang="en-IL" sz="2000" b="1" dirty="0">
                <a:effectLst/>
                <a:latin typeface="Calibri" panose="020F0502020204030204" pitchFamily="34" charset="0"/>
                <a:ea typeface="Calibri" panose="020F0502020204030204" pitchFamily="34" charset="0"/>
                <a:cs typeface="Arial" panose="020B0604020202020204" pitchFamily="34" charset="0"/>
              </a:rPr>
              <a:t>-G</a:t>
            </a:r>
            <a:r>
              <a:rPr lang="en-IL" sz="2000" dirty="0">
                <a:effectLst/>
                <a:latin typeface="Calibri" panose="020F0502020204030204" pitchFamily="34" charset="0"/>
                <a:ea typeface="Calibri" panose="020F0502020204030204" pitchFamily="34" charset="0"/>
                <a:cs typeface="Arial" panose="020B0604020202020204" pitchFamily="34" charset="0"/>
              </a:rPr>
              <a:t> options are used to add a user to an existing group.</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The -a option is used with the </a:t>
            </a: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useradd</a:t>
            </a:r>
            <a:r>
              <a:rPr lang="en-IL" sz="2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command to append the user to an existing group instead of creating a new one. For example, the following command will create a new user </a:t>
            </a:r>
            <a:r>
              <a:rPr lang="en-IL" sz="2000" b="1" dirty="0" err="1">
                <a:effectLst/>
                <a:latin typeface="Calibri" panose="020F0502020204030204" pitchFamily="34" charset="0"/>
                <a:ea typeface="Calibri" panose="020F0502020204030204" pitchFamily="34" charset="0"/>
                <a:cs typeface="Arial" panose="020B0604020202020204" pitchFamily="34" charset="0"/>
              </a:rPr>
              <a:t>johndoe</a:t>
            </a:r>
            <a:r>
              <a:rPr lang="en-IL" sz="2000" dirty="0">
                <a:effectLst/>
                <a:latin typeface="Calibri" panose="020F0502020204030204" pitchFamily="34" charset="0"/>
                <a:ea typeface="Calibri" panose="020F0502020204030204" pitchFamily="34" charset="0"/>
                <a:cs typeface="Arial" panose="020B0604020202020204" pitchFamily="34" charset="0"/>
              </a:rPr>
              <a:t> and append it to the group </a:t>
            </a:r>
            <a:r>
              <a:rPr lang="en-IL" sz="2000" b="1" dirty="0">
                <a:effectLst/>
                <a:latin typeface="Calibri" panose="020F0502020204030204" pitchFamily="34" charset="0"/>
                <a:ea typeface="Calibri" panose="020F0502020204030204" pitchFamily="34" charset="0"/>
                <a:cs typeface="Arial" panose="020B0604020202020204" pitchFamily="34" charset="0"/>
              </a:rPr>
              <a:t>developers</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useradd</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 -G developers </a:t>
            </a: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johndoe</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The -G option is used with both the </a:t>
            </a: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useradd</a:t>
            </a:r>
            <a:r>
              <a:rPr lang="en-IL"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and </a:t>
            </a:r>
            <a:r>
              <a:rPr lang="en-IL"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groupadd</a:t>
            </a:r>
            <a:r>
              <a:rPr lang="en-IL" sz="2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commands to specify additional groups to which the user or group should belong. For example, the following command will create a new group </a:t>
            </a:r>
            <a:r>
              <a:rPr lang="en-IL" sz="2000" b="1" dirty="0">
                <a:effectLst/>
                <a:latin typeface="Calibri" panose="020F0502020204030204" pitchFamily="34" charset="0"/>
                <a:ea typeface="Calibri" panose="020F0502020204030204" pitchFamily="34" charset="0"/>
                <a:cs typeface="Arial" panose="020B0604020202020204" pitchFamily="34" charset="0"/>
              </a:rPr>
              <a:t>finance</a:t>
            </a:r>
            <a:r>
              <a:rPr lang="en-IL" sz="2000" dirty="0">
                <a:effectLst/>
                <a:latin typeface="Calibri" panose="020F0502020204030204" pitchFamily="34" charset="0"/>
                <a:ea typeface="Calibri" panose="020F0502020204030204" pitchFamily="34" charset="0"/>
                <a:cs typeface="Arial" panose="020B0604020202020204" pitchFamily="34" charset="0"/>
              </a:rPr>
              <a:t> and add the user </a:t>
            </a:r>
            <a:r>
              <a:rPr lang="en-IL" sz="2000" b="1" dirty="0" err="1">
                <a:effectLst/>
                <a:latin typeface="Calibri" panose="020F0502020204030204" pitchFamily="34" charset="0"/>
                <a:ea typeface="Calibri" panose="020F0502020204030204" pitchFamily="34" charset="0"/>
                <a:cs typeface="Arial" panose="020B0604020202020204" pitchFamily="34" charset="0"/>
              </a:rPr>
              <a:t>johndoe</a:t>
            </a:r>
            <a:r>
              <a:rPr lang="en-IL" sz="2000" dirty="0">
                <a:effectLst/>
                <a:latin typeface="Calibri" panose="020F0502020204030204" pitchFamily="34" charset="0"/>
                <a:ea typeface="Calibri" panose="020F0502020204030204" pitchFamily="34" charset="0"/>
                <a:cs typeface="Arial" panose="020B0604020202020204" pitchFamily="34" charset="0"/>
              </a:rPr>
              <a:t> to it: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groupadd</a:t>
            </a:r>
            <a:r>
              <a:rPr lang="en-IL"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finance </a:t>
            </a: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useradd</a:t>
            </a:r>
            <a:r>
              <a:rPr lang="en-IL"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-G finance </a:t>
            </a: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johndoe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Note that the </a:t>
            </a:r>
            <a:r>
              <a:rPr lang="en-IL" sz="2000" b="1" dirty="0">
                <a:effectLst/>
                <a:latin typeface="Calibri" panose="020F0502020204030204" pitchFamily="34" charset="0"/>
                <a:ea typeface="Calibri" panose="020F0502020204030204" pitchFamily="34" charset="0"/>
                <a:cs typeface="Arial" panose="020B0604020202020204" pitchFamily="34" charset="0"/>
              </a:rPr>
              <a:t>-G</a:t>
            </a:r>
            <a:r>
              <a:rPr lang="en-IL" sz="2000" dirty="0">
                <a:effectLst/>
                <a:latin typeface="Calibri" panose="020F0502020204030204" pitchFamily="34" charset="0"/>
                <a:ea typeface="Calibri" panose="020F0502020204030204" pitchFamily="34" charset="0"/>
                <a:cs typeface="Arial" panose="020B0604020202020204" pitchFamily="34" charset="0"/>
              </a:rPr>
              <a:t> option is used to specify a comma-separated list of group names, without any spaces between them. If you want to add a user to multiple groups, you can specify them all in a single command using the </a:t>
            </a:r>
            <a:r>
              <a:rPr lang="en-IL" sz="2000" b="1" dirty="0">
                <a:effectLst/>
                <a:latin typeface="Calibri" panose="020F0502020204030204" pitchFamily="34" charset="0"/>
                <a:ea typeface="Calibri" panose="020F0502020204030204" pitchFamily="34" charset="0"/>
                <a:cs typeface="Arial" panose="020B0604020202020204" pitchFamily="34" charset="0"/>
              </a:rPr>
              <a:t>-G</a:t>
            </a:r>
            <a:r>
              <a:rPr lang="en-IL" sz="2000" dirty="0">
                <a:effectLst/>
                <a:latin typeface="Calibri" panose="020F0502020204030204" pitchFamily="34" charset="0"/>
                <a:ea typeface="Calibri" panose="020F0502020204030204" pitchFamily="34" charset="0"/>
                <a:cs typeface="Arial" panose="020B0604020202020204" pitchFamily="34" charset="0"/>
              </a:rPr>
              <a:t> option, like this: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useradd</a:t>
            </a:r>
            <a:r>
              <a:rPr lang="en-IL"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-G group1,group2,group3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00279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0C43-00DD-52C4-8955-651610B27C91}"/>
              </a:ext>
            </a:extLst>
          </p:cNvPr>
          <p:cNvSpPr>
            <a:spLocks noGrp="1"/>
          </p:cNvSpPr>
          <p:nvPr>
            <p:ph type="title"/>
          </p:nvPr>
        </p:nvSpPr>
        <p:spPr>
          <a:xfrm>
            <a:off x="1141116" y="609600"/>
            <a:ext cx="9903418" cy="838200"/>
          </a:xfrm>
        </p:spPr>
        <p:txBody>
          <a:bodyPr>
            <a:normAutofit fontScale="90000"/>
          </a:bodyPr>
          <a:lstStyle/>
          <a:p>
            <a:br>
              <a:rPr lang="en-US" sz="2000" dirty="0"/>
            </a:br>
            <a:r>
              <a:rPr lang="en-US" sz="2000" dirty="0"/>
              <a:t>ENABLE PASSWORD AGING</a:t>
            </a:r>
            <a:br>
              <a:rPr lang="en-US" dirty="0"/>
            </a:br>
            <a:endParaRPr lang="en-IL" dirty="0"/>
          </a:p>
        </p:txBody>
      </p:sp>
      <p:sp>
        <p:nvSpPr>
          <p:cNvPr id="3" name="Content Placeholder 2">
            <a:extLst>
              <a:ext uri="{FF2B5EF4-FFF2-40B4-BE49-F238E27FC236}">
                <a16:creationId xmlns:a16="http://schemas.microsoft.com/office/drawing/2014/main" id="{57314631-5F97-BBE0-C8E0-7886AF1139D3}"/>
              </a:ext>
            </a:extLst>
          </p:cNvPr>
          <p:cNvSpPr>
            <a:spLocks noGrp="1"/>
          </p:cNvSpPr>
          <p:nvPr>
            <p:ph idx="1"/>
          </p:nvPr>
        </p:nvSpPr>
        <p:spPr>
          <a:xfrm>
            <a:off x="1141116" y="1447800"/>
            <a:ext cx="9903418" cy="4343401"/>
          </a:xfrm>
        </p:spPr>
        <p:txBody>
          <a:bodyPr>
            <a:normAutofit fontScale="92500"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Password aging is a feature in Linux that </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allows you to set a maximum password age and a minimum password age for user accounts</a:t>
            </a:r>
            <a:r>
              <a:rPr lang="en-US" sz="2000" dirty="0">
                <a:effectLst/>
                <a:latin typeface="Calibri" panose="020F0502020204030204" pitchFamily="34" charset="0"/>
                <a:ea typeface="Calibri" panose="020F0502020204030204" pitchFamily="34" charset="0"/>
                <a:cs typeface="Arial" panose="020B0604020202020204" pitchFamily="34" charset="0"/>
              </a:rPr>
              <a:t>. This helps to ensure that users change their passwords periodically, which can enhance the security of the system. To enable password aging, you can use the</a:t>
            </a:r>
            <a:r>
              <a:rPr lang="en-US" sz="2400" b="1" dirty="0">
                <a:effectLst/>
                <a:latin typeface="Calibri" panose="020F0502020204030204" pitchFamily="34" charset="0"/>
                <a:ea typeface="Calibri" panose="020F0502020204030204" pitchFamily="34" charset="0"/>
                <a:cs typeface="Arial" panose="020B0604020202020204" pitchFamily="34" charset="0"/>
              </a:rPr>
              <a:t> </a:t>
            </a:r>
            <a:r>
              <a:rPr lang="en-US" sz="2400" b="1" dirty="0" err="1">
                <a:effectLst/>
                <a:latin typeface="Calibri" panose="020F0502020204030204" pitchFamily="34" charset="0"/>
                <a:ea typeface="Calibri" panose="020F0502020204030204" pitchFamily="34" charset="0"/>
                <a:cs typeface="Arial" panose="020B0604020202020204" pitchFamily="34" charset="0"/>
              </a:rPr>
              <a:t>chage</a:t>
            </a:r>
            <a:r>
              <a:rPr lang="en-US" sz="2400" b="1"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basic syntax for the </a:t>
            </a:r>
            <a:r>
              <a:rPr lang="en-US" sz="2000" dirty="0" err="1">
                <a:effectLst/>
                <a:latin typeface="Calibri" panose="020F0502020204030204" pitchFamily="34" charset="0"/>
                <a:ea typeface="Calibri" panose="020F0502020204030204" pitchFamily="34" charset="0"/>
                <a:cs typeface="Arial" panose="020B0604020202020204" pitchFamily="34" charset="0"/>
              </a:rPr>
              <a:t>chage</a:t>
            </a:r>
            <a:r>
              <a:rPr lang="en-US" sz="2000" dirty="0">
                <a:effectLst/>
                <a:latin typeface="Calibri" panose="020F0502020204030204" pitchFamily="34" charset="0"/>
                <a:ea typeface="Calibri" panose="020F0502020204030204" pitchFamily="34" charset="0"/>
                <a:cs typeface="Arial" panose="020B0604020202020204" pitchFamily="34" charset="0"/>
              </a:rPr>
              <a:t>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chage</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[options]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username is the name of the user whose password aging settings you want to modify. Some of the most commonly used options for the </a:t>
            </a:r>
            <a:r>
              <a:rPr lang="en-US"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chage</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command are: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1</a:t>
            </a:r>
            <a:r>
              <a:rPr lang="en-US" sz="2800" b="1" baseline="30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st</a:t>
            </a:r>
            <a:r>
              <a:rPr lang="en-US" sz="2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-m MIN_DAYS</a:t>
            </a:r>
            <a:r>
              <a:rPr lang="en-US" sz="2000" dirty="0">
                <a:effectLst/>
                <a:latin typeface="Calibri" panose="020F0502020204030204" pitchFamily="34" charset="0"/>
                <a:ea typeface="Calibri" panose="020F0502020204030204" pitchFamily="34" charset="0"/>
                <a:cs typeface="Arial" panose="020B0604020202020204" pitchFamily="34" charset="0"/>
              </a:rPr>
              <a:t>: This sets the minimum number of days between password changes. For example, </a:t>
            </a:r>
            <a:r>
              <a:rPr lang="en-US" sz="2000" u="sng" dirty="0">
                <a:solidFill>
                  <a:srgbClr val="C00000"/>
                </a:solidFill>
                <a:effectLst/>
                <a:latin typeface="Calibri" panose="020F0502020204030204" pitchFamily="34" charset="0"/>
                <a:ea typeface="Calibri" panose="020F0502020204030204" pitchFamily="34" charset="0"/>
                <a:cs typeface="Arial" panose="020B0604020202020204" pitchFamily="34" charset="0"/>
              </a:rPr>
              <a:t>to require users to wait at least 7 days before changing their passwords</a:t>
            </a:r>
            <a:r>
              <a:rPr lang="en-US" sz="2000" dirty="0">
                <a:effectLst/>
                <a:latin typeface="Calibri" panose="020F0502020204030204" pitchFamily="34" charset="0"/>
                <a:ea typeface="Calibri" panose="020F0502020204030204" pitchFamily="34" charset="0"/>
                <a:cs typeface="Arial" panose="020B0604020202020204" pitchFamily="34" charset="0"/>
              </a:rPr>
              <a:t>, you could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indent="0">
              <a:lnSpc>
                <a:spcPct val="107000"/>
              </a:lnSpc>
              <a:spcBef>
                <a:spcPts val="0"/>
              </a:spcBef>
              <a:spcAft>
                <a:spcPts val="800"/>
              </a:spcAft>
              <a:buNone/>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chage</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-m 7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1492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Stock exchange numbers">
            <a:extLst>
              <a:ext uri="{FF2B5EF4-FFF2-40B4-BE49-F238E27FC236}">
                <a16:creationId xmlns:a16="http://schemas.microsoft.com/office/drawing/2014/main" id="{D1A1E5D1-A263-6278-68EE-D0BE47922E3F}"/>
              </a:ext>
            </a:extLst>
          </p:cNvPr>
          <p:cNvPicPr>
            <a:picLocks noChangeAspect="1"/>
          </p:cNvPicPr>
          <p:nvPr/>
        </p:nvPicPr>
        <p:blipFill rotWithShape="1">
          <a:blip r:embed="rId3">
            <a:alphaModFix amt="15000"/>
          </a:blip>
          <a:srcRect t="6961" b="8747"/>
          <a:stretch/>
        </p:blipFill>
        <p:spPr>
          <a:xfrm>
            <a:off x="20" y="10"/>
            <a:ext cx="12188805" cy="6857990"/>
          </a:xfrm>
          <a:prstGeom prst="rect">
            <a:avLst/>
          </a:prstGeom>
        </p:spPr>
      </p:pic>
      <p:sp>
        <p:nvSpPr>
          <p:cNvPr id="2" name="Title 1">
            <a:extLst>
              <a:ext uri="{FF2B5EF4-FFF2-40B4-BE49-F238E27FC236}">
                <a16:creationId xmlns:a16="http://schemas.microsoft.com/office/drawing/2014/main" id="{57B87F0C-1C2B-06CA-F730-DC45CC552D05}"/>
              </a:ext>
            </a:extLst>
          </p:cNvPr>
          <p:cNvSpPr>
            <a:spLocks noGrp="1"/>
          </p:cNvSpPr>
          <p:nvPr>
            <p:ph type="title"/>
          </p:nvPr>
        </p:nvSpPr>
        <p:spPr>
          <a:xfrm>
            <a:off x="1141115" y="609600"/>
            <a:ext cx="9903419" cy="1905000"/>
          </a:xfrm>
        </p:spPr>
        <p:txBody>
          <a:bodyPr>
            <a:normAutofit/>
          </a:bodyPr>
          <a:lstStyle/>
          <a:p>
            <a:r>
              <a:rPr lang="en-US" dirty="0"/>
              <a:t>pricing</a:t>
            </a:r>
            <a:endParaRPr lang="en-IL" dirty="0"/>
          </a:p>
        </p:txBody>
      </p:sp>
      <p:sp>
        <p:nvSpPr>
          <p:cNvPr id="3" name="Content Placeholder 2">
            <a:extLst>
              <a:ext uri="{FF2B5EF4-FFF2-40B4-BE49-F238E27FC236}">
                <a16:creationId xmlns:a16="http://schemas.microsoft.com/office/drawing/2014/main" id="{C2AA1E45-E3A8-3744-371C-56807C82A204}"/>
              </a:ext>
            </a:extLst>
          </p:cNvPr>
          <p:cNvSpPr>
            <a:spLocks noGrp="1"/>
          </p:cNvSpPr>
          <p:nvPr>
            <p:ph idx="1"/>
          </p:nvPr>
        </p:nvSpPr>
        <p:spPr>
          <a:xfrm>
            <a:off x="1141115" y="2666999"/>
            <a:ext cx="9903419" cy="3124201"/>
          </a:xfrm>
        </p:spPr>
        <p:txBody>
          <a:bodyPr>
            <a:normAutofit/>
          </a:bodyPr>
          <a:lstStyle/>
          <a:p>
            <a:r>
              <a:rPr lang="en-US" dirty="0"/>
              <a:t>The pricing for a private cloud varies depending on the hosting options chosen. If hosted on-premises, the cost would include the cost of hardware, software, and maintenance, as well as the cost of staffing and managing the infrastructure. If hosted by a third-party provider, the cost may be based on usage or a fixed fee for a certain amount of resources.</a:t>
            </a:r>
            <a:endParaRPr lang="en-IL" dirty="0"/>
          </a:p>
        </p:txBody>
      </p:sp>
    </p:spTree>
    <p:extLst>
      <p:ext uri="{BB962C8B-B14F-4D97-AF65-F5344CB8AC3E}">
        <p14:creationId xmlns:p14="http://schemas.microsoft.com/office/powerpoint/2010/main" val="197355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83CA-3051-BF9D-FD71-C49084A56486}"/>
              </a:ext>
            </a:extLst>
          </p:cNvPr>
          <p:cNvSpPr>
            <a:spLocks noGrp="1"/>
          </p:cNvSpPr>
          <p:nvPr>
            <p:ph type="title"/>
          </p:nvPr>
        </p:nvSpPr>
        <p:spPr>
          <a:xfrm>
            <a:off x="1293812" y="685799"/>
            <a:ext cx="9903418" cy="380999"/>
          </a:xfrm>
        </p:spPr>
        <p:txBody>
          <a:bodyPr>
            <a:normAutofit fontScale="90000"/>
          </a:bodyPr>
          <a:lstStyle/>
          <a:p>
            <a:r>
              <a:rPr lang="en-US" sz="1200" dirty="0"/>
              <a:t>CONTINUE </a:t>
            </a:r>
            <a:r>
              <a:rPr lang="en-US" dirty="0"/>
              <a:t>…</a:t>
            </a:r>
            <a:endParaRPr lang="en-IL" dirty="0"/>
          </a:p>
        </p:txBody>
      </p:sp>
      <p:sp>
        <p:nvSpPr>
          <p:cNvPr id="3" name="Content Placeholder 2">
            <a:extLst>
              <a:ext uri="{FF2B5EF4-FFF2-40B4-BE49-F238E27FC236}">
                <a16:creationId xmlns:a16="http://schemas.microsoft.com/office/drawing/2014/main" id="{C096268A-ACD5-BCE7-9357-C68BC5B8788C}"/>
              </a:ext>
            </a:extLst>
          </p:cNvPr>
          <p:cNvSpPr>
            <a:spLocks noGrp="1"/>
          </p:cNvSpPr>
          <p:nvPr>
            <p:ph idx="1"/>
          </p:nvPr>
        </p:nvSpPr>
        <p:spPr>
          <a:xfrm>
            <a:off x="1141116" y="1143000"/>
            <a:ext cx="9903418" cy="4648201"/>
          </a:xfrm>
        </p:spPr>
        <p:txBody>
          <a:bodyPr>
            <a:normAutofit fontScale="85000" lnSpcReduction="20000"/>
          </a:bodyPr>
          <a:lstStyle/>
          <a:p>
            <a:pPr marL="0" marR="0">
              <a:lnSpc>
                <a:spcPct val="107000"/>
              </a:lnSpc>
              <a:spcBef>
                <a:spcPts val="0"/>
              </a:spcBef>
              <a:spcAft>
                <a:spcPts val="800"/>
              </a:spcAft>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2</a:t>
            </a:r>
            <a:r>
              <a:rPr lang="en-US" sz="2000" b="1" baseline="30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nd</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-M MAX_DAYS:</a:t>
            </a:r>
            <a:r>
              <a:rPr lang="en-US" sz="2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sets the maximum number of days that a password can be used before it must be changed. For example, </a:t>
            </a:r>
            <a:r>
              <a:rPr lang="en-US" sz="2000" u="sng" dirty="0">
                <a:solidFill>
                  <a:srgbClr val="C00000"/>
                </a:solidFill>
                <a:effectLst/>
                <a:latin typeface="Calibri" panose="020F0502020204030204" pitchFamily="34" charset="0"/>
                <a:ea typeface="Calibri" panose="020F0502020204030204" pitchFamily="34" charset="0"/>
                <a:cs typeface="Arial" panose="020B0604020202020204" pitchFamily="34" charset="0"/>
              </a:rPr>
              <a:t>to require users to change their passwords every 90 days</a:t>
            </a:r>
            <a:r>
              <a:rPr lang="en-US" sz="2000" dirty="0">
                <a:effectLst/>
                <a:latin typeface="Calibri" panose="020F0502020204030204" pitchFamily="34" charset="0"/>
                <a:ea typeface="Calibri" panose="020F0502020204030204" pitchFamily="34" charset="0"/>
                <a:cs typeface="Arial" panose="020B0604020202020204" pitchFamily="34" charset="0"/>
              </a:rPr>
              <a:t>, you could use the following command: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indent="457200">
              <a:lnSpc>
                <a:spcPct val="107000"/>
              </a:lnSpc>
              <a:spcBef>
                <a:spcPts val="0"/>
              </a:spcBef>
              <a:spcAft>
                <a:spcPts val="800"/>
              </a:spcAft>
            </a:pPr>
            <a:r>
              <a:rPr lang="en-US"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chage</a:t>
            </a:r>
            <a:r>
              <a:rPr lang="en-US"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-M 90 username.</a:t>
            </a: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3</a:t>
            </a:r>
            <a:r>
              <a:rPr lang="en-US" sz="2000" b="1" baseline="30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rd</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-W WARN_DAYS</a:t>
            </a:r>
            <a:r>
              <a:rPr lang="en-US" sz="2000" dirty="0">
                <a:effectLst/>
                <a:latin typeface="Calibri" panose="020F0502020204030204" pitchFamily="34" charset="0"/>
                <a:ea typeface="Calibri" panose="020F0502020204030204" pitchFamily="34" charset="0"/>
                <a:cs typeface="Arial" panose="020B0604020202020204" pitchFamily="34" charset="0"/>
              </a:rPr>
              <a:t>: This sets the number of days before a password expires that </a:t>
            </a:r>
            <a:r>
              <a:rPr lang="en-US" sz="2000" b="1" u="sng" dirty="0">
                <a:solidFill>
                  <a:srgbClr val="C00000"/>
                </a:solidFill>
                <a:effectLst/>
                <a:latin typeface="Calibri" panose="020F0502020204030204" pitchFamily="34" charset="0"/>
                <a:ea typeface="Calibri" panose="020F0502020204030204" pitchFamily="34" charset="0"/>
                <a:cs typeface="Arial" panose="020B0604020202020204" pitchFamily="34" charset="0"/>
              </a:rPr>
              <a:t>the user is warned that their password will expire</a:t>
            </a:r>
            <a:r>
              <a:rPr lang="en-US" sz="2000" dirty="0">
                <a:effectLst/>
                <a:latin typeface="Calibri" panose="020F0502020204030204" pitchFamily="34" charset="0"/>
                <a:ea typeface="Calibri" panose="020F0502020204030204" pitchFamily="34" charset="0"/>
                <a:cs typeface="Arial" panose="020B0604020202020204" pitchFamily="34" charset="0"/>
              </a:rPr>
              <a:t>. For example, to warn users 14 days before their password expires, you could use the following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command: </a:t>
            </a:r>
            <a:r>
              <a:rPr lang="en-US"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chage</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-W 14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4</a:t>
            </a:r>
            <a:r>
              <a:rPr lang="en-US" sz="2000" b="1" baseline="30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th</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-I INACTIVE_DAYS:</a:t>
            </a:r>
            <a:r>
              <a:rPr lang="en-US" sz="2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u="sng" dirty="0">
                <a:solidFill>
                  <a:srgbClr val="C00000"/>
                </a:solidFill>
                <a:effectLst/>
                <a:latin typeface="Calibri" panose="020F0502020204030204" pitchFamily="34" charset="0"/>
                <a:ea typeface="Calibri" panose="020F0502020204030204" pitchFamily="34" charset="0"/>
                <a:cs typeface="Arial" panose="020B0604020202020204" pitchFamily="34" charset="0"/>
              </a:rPr>
              <a:t>This sets the number of days after a password has expired before the account is locked</a:t>
            </a:r>
            <a:r>
              <a:rPr lang="en-US" sz="2000" dirty="0">
                <a:effectLst/>
                <a:latin typeface="Calibri" panose="020F0502020204030204" pitchFamily="34" charset="0"/>
                <a:ea typeface="Calibri" panose="020F0502020204030204" pitchFamily="34" charset="0"/>
                <a:cs typeface="Arial" panose="020B0604020202020204" pitchFamily="34" charset="0"/>
              </a:rPr>
              <a:t>. For example, to lock a user's account 30 days after their password expires, you could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chage</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-I 30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5</a:t>
            </a:r>
            <a:r>
              <a:rPr lang="en-US" sz="2400" b="1" baseline="30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th</a:t>
            </a:r>
            <a:r>
              <a:rPr lang="en-US"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-M99999</a:t>
            </a:r>
            <a:r>
              <a:rPr lang="en-US" sz="24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To disable password aging for a user account,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it-IT"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chage</a:t>
            </a:r>
            <a:r>
              <a:rPr lang="it-IT"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-M 99999 -m 0 -I -1 -E -1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sets the maximum password age to a very large number, disables the minimum password age, sets the account to never be locked due to inactivity, and disables the expiration date for the account.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16245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08FE-92F3-7CE1-3EA4-1A2F333DBF0C}"/>
              </a:ext>
            </a:extLst>
          </p:cNvPr>
          <p:cNvSpPr>
            <a:spLocks noGrp="1"/>
          </p:cNvSpPr>
          <p:nvPr>
            <p:ph type="title"/>
          </p:nvPr>
        </p:nvSpPr>
        <p:spPr>
          <a:xfrm>
            <a:off x="1141116" y="609600"/>
            <a:ext cx="9903418" cy="762000"/>
          </a:xfrm>
        </p:spPr>
        <p:txBody>
          <a:bodyPr>
            <a:normAutofit fontScale="90000"/>
          </a:bodyPr>
          <a:lstStyle/>
          <a:p>
            <a:br>
              <a:rPr lang="en-US" dirty="0"/>
            </a:br>
            <a:r>
              <a:rPr lang="en-US" sz="2000" b="1" dirty="0"/>
              <a:t>SWICH USER AND SUDO ACCESS SU,SUDO</a:t>
            </a:r>
            <a:br>
              <a:rPr lang="en-US" dirty="0"/>
            </a:br>
            <a:endParaRPr lang="en-IL" dirty="0"/>
          </a:p>
        </p:txBody>
      </p:sp>
      <p:sp>
        <p:nvSpPr>
          <p:cNvPr id="3" name="Content Placeholder 2">
            <a:extLst>
              <a:ext uri="{FF2B5EF4-FFF2-40B4-BE49-F238E27FC236}">
                <a16:creationId xmlns:a16="http://schemas.microsoft.com/office/drawing/2014/main" id="{37C11715-AD41-FAF3-646F-C6A24DA3F9DD}"/>
              </a:ext>
            </a:extLst>
          </p:cNvPr>
          <p:cNvSpPr>
            <a:spLocks noGrp="1"/>
          </p:cNvSpPr>
          <p:nvPr>
            <p:ph idx="1"/>
          </p:nvPr>
        </p:nvSpPr>
        <p:spPr>
          <a:xfrm>
            <a:off x="1141116" y="1447800"/>
            <a:ext cx="9903418" cy="4343401"/>
          </a:xfrm>
        </p:spPr>
        <p:txBody>
          <a:bodyPr>
            <a:normAutofit/>
          </a:bodyPr>
          <a:lstStyle/>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Switch User (</a:t>
            </a:r>
            <a:r>
              <a:rPr lang="en-US"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su</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a:t>
            </a:r>
            <a:r>
              <a:rPr lang="en-US" sz="2000"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and </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Superuser Do (</a:t>
            </a:r>
            <a:r>
              <a:rPr lang="en-US"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sudo</a:t>
            </a:r>
            <a:r>
              <a:rPr lang="en-US" sz="2000" dirty="0">
                <a:effectLst/>
                <a:latin typeface="Calibri" panose="020F0502020204030204" pitchFamily="34" charset="0"/>
                <a:ea typeface="Calibri" panose="020F0502020204030204" pitchFamily="34" charset="0"/>
                <a:cs typeface="Arial" panose="020B0604020202020204" pitchFamily="34" charset="0"/>
              </a:rPr>
              <a:t>) are both commands used in Linux/Unix systems to switch to a different user account with different privileges.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36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su</a:t>
            </a:r>
            <a:r>
              <a:rPr lang="en-US" sz="36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t>
            </a:r>
            <a:r>
              <a:rPr lang="en-US" sz="2000" u="sng" dirty="0">
                <a:solidFill>
                  <a:srgbClr val="C00000"/>
                </a:solidFill>
                <a:effectLst/>
                <a:latin typeface="Calibri" panose="020F0502020204030204" pitchFamily="34" charset="0"/>
                <a:ea typeface="Calibri" panose="020F0502020204030204" pitchFamily="34" charset="0"/>
                <a:cs typeface="Arial" panose="020B0604020202020204" pitchFamily="34" charset="0"/>
              </a:rPr>
              <a:t>command allows you to switch to another user account, but by default, it switches to the root account</a:t>
            </a:r>
            <a:r>
              <a:rPr lang="en-US" sz="2000" dirty="0">
                <a:effectLst/>
                <a:latin typeface="Calibri" panose="020F0502020204030204" pitchFamily="34" charset="0"/>
                <a:ea typeface="Calibri" panose="020F0502020204030204" pitchFamily="34" charset="0"/>
                <a:cs typeface="Arial" panose="020B0604020202020204" pitchFamily="34" charset="0"/>
              </a:rPr>
              <a:t>. To use it, type </a:t>
            </a:r>
            <a:r>
              <a:rPr lang="en-US" sz="2000" dirty="0" err="1">
                <a:effectLst/>
                <a:latin typeface="Calibri" panose="020F0502020204030204" pitchFamily="34" charset="0"/>
                <a:ea typeface="Calibri" panose="020F0502020204030204" pitchFamily="34" charset="0"/>
                <a:cs typeface="Arial" panose="020B0604020202020204" pitchFamily="34" charset="0"/>
              </a:rPr>
              <a:t>su</a:t>
            </a:r>
            <a:r>
              <a:rPr lang="en-US" sz="2000" dirty="0">
                <a:effectLst/>
                <a:latin typeface="Calibri" panose="020F0502020204030204" pitchFamily="34" charset="0"/>
                <a:ea typeface="Calibri" panose="020F0502020204030204" pitchFamily="34" charset="0"/>
                <a:cs typeface="Arial" panose="020B0604020202020204" pitchFamily="34" charset="0"/>
              </a:rPr>
              <a:t> in the terminal, followed by the name of the user you want to switch to. You will then be prompted to enter the password for that user.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if you want to switch to the user 'john', you would enter the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su</a:t>
            </a:r>
            <a:r>
              <a:rPr lang="en-US" sz="24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john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u="sng" dirty="0">
                <a:solidFill>
                  <a:srgbClr val="C00000"/>
                </a:solidFill>
                <a:effectLst/>
                <a:latin typeface="Calibri" panose="020F0502020204030204" pitchFamily="34" charset="0"/>
                <a:ea typeface="Calibri" panose="020F0502020204030204" pitchFamily="34" charset="0"/>
                <a:cs typeface="Arial" panose="020B0604020202020204" pitchFamily="34" charset="0"/>
              </a:rPr>
              <a:t>You will then be prompted to enter john's password. </a:t>
            </a:r>
            <a:r>
              <a:rPr lang="en-US" sz="2000" dirty="0">
                <a:effectLst/>
                <a:latin typeface="Calibri" panose="020F0502020204030204" pitchFamily="34" charset="0"/>
                <a:ea typeface="Calibri" panose="020F0502020204030204" pitchFamily="34" charset="0"/>
                <a:cs typeface="Arial" panose="020B0604020202020204" pitchFamily="34" charset="0"/>
              </a:rPr>
              <a:t>Once you have entered the correct password, you will be logged in as john.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868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A56-FA08-7F38-0101-E79526CA44ED}"/>
              </a:ext>
            </a:extLst>
          </p:cNvPr>
          <p:cNvSpPr>
            <a:spLocks noGrp="1"/>
          </p:cNvSpPr>
          <p:nvPr>
            <p:ph type="title"/>
          </p:nvPr>
        </p:nvSpPr>
        <p:spPr>
          <a:xfrm>
            <a:off x="1141116" y="609600"/>
            <a:ext cx="9903418" cy="838200"/>
          </a:xfrm>
        </p:spPr>
        <p:txBody>
          <a:bodyPr>
            <a:normAutofit/>
          </a:bodyPr>
          <a:lstStyle/>
          <a:p>
            <a:pPr algn="ctr"/>
            <a:r>
              <a:rPr lang="en-US" sz="2000" b="1" dirty="0"/>
              <a:t>The </a:t>
            </a:r>
            <a:r>
              <a:rPr lang="en-US" sz="2000" b="1" dirty="0" err="1"/>
              <a:t>sudo</a:t>
            </a:r>
            <a:r>
              <a:rPr lang="en-US" sz="2000" b="1" dirty="0"/>
              <a:t> command, </a:t>
            </a:r>
            <a:endParaRPr lang="en-IL" sz="2000" b="1" dirty="0"/>
          </a:p>
        </p:txBody>
      </p:sp>
      <p:sp>
        <p:nvSpPr>
          <p:cNvPr id="3" name="Content Placeholder 2">
            <a:extLst>
              <a:ext uri="{FF2B5EF4-FFF2-40B4-BE49-F238E27FC236}">
                <a16:creationId xmlns:a16="http://schemas.microsoft.com/office/drawing/2014/main" id="{2D22B49E-E3C6-6F4B-1B37-6DADC72B28A9}"/>
              </a:ext>
            </a:extLst>
          </p:cNvPr>
          <p:cNvSpPr>
            <a:spLocks noGrp="1"/>
          </p:cNvSpPr>
          <p:nvPr>
            <p:ph idx="1"/>
          </p:nvPr>
        </p:nvSpPr>
        <p:spPr>
          <a:xfrm>
            <a:off x="1141116" y="1600200"/>
            <a:ext cx="9903418" cy="4191001"/>
          </a:xfrm>
        </p:spPr>
        <p:txBody>
          <a:bodyPr>
            <a:normAutofit fontScale="92500" lnSpcReduction="20000"/>
          </a:bodyPr>
          <a:lstStyle/>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The </a:t>
            </a:r>
            <a:r>
              <a:rPr lang="en-US" sz="2400" b="1" dirty="0" err="1">
                <a:effectLst/>
                <a:latin typeface="Calibri" panose="020F0502020204030204" pitchFamily="34" charset="0"/>
                <a:ea typeface="Calibri" panose="020F0502020204030204" pitchFamily="34" charset="0"/>
                <a:cs typeface="Arial" panose="020B0604020202020204" pitchFamily="34" charset="0"/>
              </a:rPr>
              <a:t>sudo</a:t>
            </a:r>
            <a:r>
              <a:rPr lang="en-US" sz="2400" b="1" dirty="0">
                <a:effectLst/>
                <a:latin typeface="Calibri" panose="020F0502020204030204" pitchFamily="34" charset="0"/>
                <a:ea typeface="Calibri" panose="020F0502020204030204" pitchFamily="34" charset="0"/>
                <a:cs typeface="Arial" panose="020B0604020202020204" pitchFamily="34" charset="0"/>
              </a:rPr>
              <a:t> command</a:t>
            </a:r>
            <a:r>
              <a:rPr lang="en-US" sz="2000" dirty="0">
                <a:effectLst/>
                <a:latin typeface="Calibri" panose="020F0502020204030204" pitchFamily="34" charset="0"/>
                <a:ea typeface="Calibri" panose="020F0502020204030204" pitchFamily="34" charset="0"/>
                <a:cs typeface="Arial" panose="020B0604020202020204" pitchFamily="34" charset="0"/>
              </a:rPr>
              <a:t>, on the other hand, </a:t>
            </a:r>
            <a:r>
              <a:rPr lang="en-US" sz="2000" b="1" u="sng" dirty="0">
                <a:solidFill>
                  <a:srgbClr val="C00000"/>
                </a:solidFill>
                <a:effectLst/>
                <a:latin typeface="Calibri" panose="020F0502020204030204" pitchFamily="34" charset="0"/>
                <a:ea typeface="Calibri" panose="020F0502020204030204" pitchFamily="34" charset="0"/>
                <a:cs typeface="Arial" panose="020B0604020202020204" pitchFamily="34" charset="0"/>
              </a:rPr>
              <a:t>allows you to run a command with the privileges of another user, typically the root user</a:t>
            </a:r>
            <a:r>
              <a:rPr lang="en-US" sz="2000" dirty="0">
                <a:effectLst/>
                <a:latin typeface="Calibri" panose="020F0502020204030204" pitchFamily="34" charset="0"/>
                <a:ea typeface="Calibri" panose="020F0502020204030204" pitchFamily="34" charset="0"/>
                <a:cs typeface="Arial" panose="020B0604020202020204" pitchFamily="34" charset="0"/>
              </a:rPr>
              <a:t>. To use it, simply type </a:t>
            </a:r>
            <a:r>
              <a:rPr lang="en-US" sz="2000" dirty="0" err="1">
                <a:effectLst/>
                <a:latin typeface="Calibri" panose="020F0502020204030204" pitchFamily="34" charset="0"/>
                <a:ea typeface="Calibri" panose="020F0502020204030204" pitchFamily="34" charset="0"/>
                <a:cs typeface="Arial" panose="020B0604020202020204" pitchFamily="34" charset="0"/>
              </a:rPr>
              <a:t>sudo</a:t>
            </a:r>
            <a:r>
              <a:rPr lang="en-US" sz="2000" dirty="0">
                <a:effectLst/>
                <a:latin typeface="Calibri" panose="020F0502020204030204" pitchFamily="34" charset="0"/>
                <a:ea typeface="Calibri" panose="020F0502020204030204" pitchFamily="34" charset="0"/>
                <a:cs typeface="Arial" panose="020B0604020202020204" pitchFamily="34" charset="0"/>
              </a:rPr>
              <a:t> followed by the command you want to run.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if you want to install a new package using the apt-get command, you would typically need to run it as the root user. You can use </a:t>
            </a:r>
            <a:r>
              <a:rPr lang="en-US" sz="2000" dirty="0" err="1">
                <a:effectLst/>
                <a:latin typeface="Calibri" panose="020F0502020204030204" pitchFamily="34" charset="0"/>
                <a:ea typeface="Calibri" panose="020F0502020204030204" pitchFamily="34" charset="0"/>
                <a:cs typeface="Arial" panose="020B0604020202020204" pitchFamily="34" charset="0"/>
              </a:rPr>
              <a:t>sudo</a:t>
            </a:r>
            <a:r>
              <a:rPr lang="en-US" sz="2000" dirty="0">
                <a:effectLst/>
                <a:latin typeface="Calibri" panose="020F0502020204030204" pitchFamily="34" charset="0"/>
                <a:ea typeface="Calibri" panose="020F0502020204030204" pitchFamily="34" charset="0"/>
                <a:cs typeface="Arial" panose="020B0604020202020204" pitchFamily="34" charset="0"/>
              </a:rPr>
              <a:t> to run the command with root privileges, like this: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sudo</a:t>
            </a:r>
            <a:r>
              <a:rPr lang="en-US" sz="20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apt-get install &lt;package-name&gt;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u="sng" dirty="0">
                <a:solidFill>
                  <a:srgbClr val="C00000"/>
                </a:solidFill>
                <a:effectLst/>
                <a:latin typeface="Calibri" panose="020F0502020204030204" pitchFamily="34" charset="0"/>
                <a:ea typeface="Calibri" panose="020F0502020204030204" pitchFamily="34" charset="0"/>
                <a:cs typeface="Arial" panose="020B0604020202020204" pitchFamily="34" charset="0"/>
              </a:rPr>
              <a:t>You will then be prompted to enter your own password, rather than the root user's password.</a:t>
            </a:r>
          </a:p>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u="sng" dirty="0">
                <a:solidFill>
                  <a:srgbClr val="00B0F0"/>
                </a:solidFill>
                <a:effectLst/>
                <a:latin typeface="Calibri" panose="020F0502020204030204" pitchFamily="34" charset="0"/>
                <a:ea typeface="Calibri" panose="020F0502020204030204" pitchFamily="34" charset="0"/>
                <a:cs typeface="Arial" panose="020B0604020202020204" pitchFamily="34" charset="0"/>
              </a:rPr>
              <a:t>The main difference between </a:t>
            </a:r>
            <a:r>
              <a:rPr lang="en-US" sz="2000" u="sng"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su</a:t>
            </a:r>
            <a:r>
              <a:rPr lang="en-US" sz="2000" u="sng"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and </a:t>
            </a:r>
            <a:r>
              <a:rPr lang="en-US" sz="2000" u="sng"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sudo</a:t>
            </a:r>
            <a:r>
              <a:rPr lang="en-US" sz="2000" u="sng" dirty="0">
                <a:solidFill>
                  <a:srgbClr val="00B0F0"/>
                </a:solidFill>
                <a:effectLst/>
                <a:latin typeface="Calibri" panose="020F0502020204030204" pitchFamily="34" charset="0"/>
                <a:ea typeface="Calibri" panose="020F0502020204030204" pitchFamily="34" charset="0"/>
                <a:cs typeface="Arial" panose="020B0604020202020204" pitchFamily="34" charset="0"/>
              </a:rPr>
              <a:t> is that </a:t>
            </a:r>
            <a:r>
              <a:rPr lang="en-US" sz="2000" u="sng"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su</a:t>
            </a:r>
            <a:r>
              <a:rPr lang="en-US" sz="2000" u="sng" dirty="0">
                <a:solidFill>
                  <a:srgbClr val="00B0F0"/>
                </a:solidFill>
                <a:effectLst/>
                <a:latin typeface="Calibri" panose="020F0502020204030204" pitchFamily="34" charset="0"/>
                <a:ea typeface="Calibri" panose="020F0502020204030204" pitchFamily="34" charset="0"/>
                <a:cs typeface="Arial" panose="020B0604020202020204" pitchFamily="34" charset="0"/>
              </a:rPr>
              <a:t> switches to a different user account entirely, while </a:t>
            </a:r>
            <a:r>
              <a:rPr lang="en-US" sz="2000" u="sng"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sudo</a:t>
            </a:r>
            <a:r>
              <a:rPr lang="en-US" sz="2000" u="sng"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allows you to run specific commands with elevated privileges without having to switch accounts</a:t>
            </a:r>
            <a:r>
              <a:rPr lang="en-US" sz="2000" dirty="0">
                <a:effectLst/>
                <a:latin typeface="Calibri" panose="020F0502020204030204" pitchFamily="34" charset="0"/>
                <a:ea typeface="Calibri" panose="020F0502020204030204" pitchFamily="34" charset="0"/>
                <a:cs typeface="Arial" panose="020B0604020202020204" pitchFamily="34" charset="0"/>
              </a:rPr>
              <a:t>. Additionally, </a:t>
            </a:r>
            <a:r>
              <a:rPr lang="en-US" sz="2000" dirty="0" err="1">
                <a:effectLst/>
                <a:latin typeface="Calibri" panose="020F0502020204030204" pitchFamily="34" charset="0"/>
                <a:ea typeface="Calibri" panose="020F0502020204030204" pitchFamily="34" charset="0"/>
                <a:cs typeface="Arial" panose="020B0604020202020204" pitchFamily="34" charset="0"/>
              </a:rPr>
              <a:t>sudo</a:t>
            </a:r>
            <a:r>
              <a:rPr lang="en-US" sz="2000" dirty="0">
                <a:effectLst/>
                <a:latin typeface="Calibri" panose="020F0502020204030204" pitchFamily="34" charset="0"/>
                <a:ea typeface="Calibri" panose="020F0502020204030204" pitchFamily="34" charset="0"/>
                <a:cs typeface="Arial" panose="020B0604020202020204" pitchFamily="34" charset="0"/>
              </a:rPr>
              <a:t> allows you to grant or restrict access to specific commands on a per-user basis, providing more granular control over system privileges.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17509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B6FC-8DA4-C72E-943B-9D298BA9381C}"/>
              </a:ext>
            </a:extLst>
          </p:cNvPr>
          <p:cNvSpPr>
            <a:spLocks noGrp="1"/>
          </p:cNvSpPr>
          <p:nvPr>
            <p:ph type="title"/>
          </p:nvPr>
        </p:nvSpPr>
        <p:spPr>
          <a:xfrm>
            <a:off x="1141116" y="609600"/>
            <a:ext cx="9903418" cy="990600"/>
          </a:xfrm>
        </p:spPr>
        <p:txBody>
          <a:bodyPr>
            <a:normAutofit fontScale="90000"/>
          </a:bodyPr>
          <a:lstStyle/>
          <a:p>
            <a:r>
              <a:rPr lang="en-US" dirty="0"/>
              <a:t>MONITOR USER WHO ,LAST, W, ID</a:t>
            </a:r>
            <a:br>
              <a:rPr lang="en-US" dirty="0"/>
            </a:br>
            <a:endParaRPr lang="en-IL" dirty="0"/>
          </a:p>
        </p:txBody>
      </p:sp>
      <p:sp>
        <p:nvSpPr>
          <p:cNvPr id="3" name="Content Placeholder 2">
            <a:extLst>
              <a:ext uri="{FF2B5EF4-FFF2-40B4-BE49-F238E27FC236}">
                <a16:creationId xmlns:a16="http://schemas.microsoft.com/office/drawing/2014/main" id="{DDE27D02-5491-89D0-F5F1-3F8BE5EA50B5}"/>
              </a:ext>
            </a:extLst>
          </p:cNvPr>
          <p:cNvSpPr>
            <a:spLocks noGrp="1"/>
          </p:cNvSpPr>
          <p:nvPr>
            <p:ph idx="1"/>
          </p:nvPr>
        </p:nvSpPr>
        <p:spPr>
          <a:xfrm>
            <a:off x="1141116" y="1447800"/>
            <a:ext cx="9903418" cy="4343401"/>
          </a:xfrm>
        </p:spPr>
        <p:txBody>
          <a:bodyPr>
            <a:normAutofit fontScale="62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There are several commands in Linux that can be used to monitor users, their activities and login history. Here are a few examples: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who -</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displays the users who are currently logged in</a:t>
            </a:r>
            <a:r>
              <a:rPr lang="en-US" sz="2000" dirty="0">
                <a:effectLst/>
                <a:latin typeface="Calibri" panose="020F0502020204030204" pitchFamily="34" charset="0"/>
                <a:ea typeface="Calibri" panose="020F0502020204030204" pitchFamily="34" charset="0"/>
                <a:cs typeface="Arial" panose="020B0604020202020204" pitchFamily="34" charset="0"/>
              </a:rPr>
              <a:t>, along with some basic information like the terminal they are using and the time they logged in.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9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who</a:t>
            </a:r>
            <a:endParaRPr lang="en-IL" sz="23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Output: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2285726" lvl="2">
              <a:lnSpc>
                <a:spcPct val="107000"/>
              </a:lnSpc>
              <a:spcBef>
                <a:spcPts val="0"/>
              </a:spcBef>
              <a:spcAft>
                <a:spcPts val="800"/>
              </a:spcAft>
            </a:pPr>
            <a:r>
              <a:rPr lang="en-US" sz="29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user1  tty1    2023-02-20 10:32</a:t>
            </a:r>
            <a:endParaRPr lang="en-IL" sz="23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2285726" lvl="2">
              <a:lnSpc>
                <a:spcPct val="107000"/>
              </a:lnSpc>
              <a:spcBef>
                <a:spcPts val="0"/>
              </a:spcBef>
              <a:spcAft>
                <a:spcPts val="800"/>
              </a:spcAft>
            </a:pPr>
            <a:r>
              <a:rPr lang="en-US" sz="29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user2  tty2    2023-02-20 11:20</a:t>
            </a:r>
            <a:endParaRPr lang="en-IL" sz="23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last -</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displays the list of all users who have logged in to the system, along with the date and time of their login and logout</a:t>
            </a:r>
            <a:r>
              <a:rPr lang="en-US"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828800" marR="0" indent="457200">
              <a:lnSpc>
                <a:spcPct val="107000"/>
              </a:lnSpc>
              <a:spcBef>
                <a:spcPts val="0"/>
              </a:spcBef>
              <a:spcAft>
                <a:spcPts val="800"/>
              </a:spcAft>
            </a:pP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last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Output: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user1   tty1     Sat Feb 20 10:32   still logged in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reboot  system boot  Fri Feb 19 17:30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user1   tty1     Fri Feb 19 17:20 - 17:45  (00:25)</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93505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E09F-BF2E-9283-6544-962E41E39405}"/>
              </a:ext>
            </a:extLst>
          </p:cNvPr>
          <p:cNvSpPr>
            <a:spLocks noGrp="1"/>
          </p:cNvSpPr>
          <p:nvPr>
            <p:ph type="title"/>
          </p:nvPr>
        </p:nvSpPr>
        <p:spPr>
          <a:xfrm>
            <a:off x="1141116" y="609600"/>
            <a:ext cx="9903418" cy="990600"/>
          </a:xfrm>
        </p:spPr>
        <p:txBody>
          <a:bodyPr>
            <a:normAutofit/>
          </a:bodyPr>
          <a:lstStyle/>
          <a:p>
            <a:pPr algn="ctr"/>
            <a:r>
              <a:rPr kumimoji="0" lang="en-US" sz="4400" b="1" i="0" u="none" strike="noStrike" kern="1200" cap="small"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id -</a:t>
            </a:r>
            <a:endParaRPr lang="en-IL" sz="5400" dirty="0"/>
          </a:p>
        </p:txBody>
      </p:sp>
      <p:sp>
        <p:nvSpPr>
          <p:cNvPr id="3" name="Content Placeholder 2">
            <a:extLst>
              <a:ext uri="{FF2B5EF4-FFF2-40B4-BE49-F238E27FC236}">
                <a16:creationId xmlns:a16="http://schemas.microsoft.com/office/drawing/2014/main" id="{1C74A3DC-7E11-5E0F-DE32-998E46C3A6D7}"/>
              </a:ext>
            </a:extLst>
          </p:cNvPr>
          <p:cNvSpPr>
            <a:spLocks noGrp="1"/>
          </p:cNvSpPr>
          <p:nvPr>
            <p:ph idx="1"/>
          </p:nvPr>
        </p:nvSpPr>
        <p:spPr>
          <a:xfrm>
            <a:off x="1141116" y="1676400"/>
            <a:ext cx="9903418" cy="4114801"/>
          </a:xfrm>
        </p:spPr>
        <p:txBody>
          <a:bodyPr>
            <a:normAutofit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command displays the current user ID and group ID, along with the groups the user belongs to.</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2286000" marR="0">
              <a:lnSpc>
                <a:spcPct val="107000"/>
              </a:lnSpc>
              <a:spcBef>
                <a:spcPts val="0"/>
              </a:spcBef>
              <a:spcAft>
                <a:spcPts val="800"/>
              </a:spcAft>
            </a:pPr>
            <a:r>
              <a:rPr lang="en-US"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id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Output: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uid</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=1000(user1) gid=1000(user1) groups=1000(user1),4(</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adm</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),24(</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cdrom</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),27(</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),30(dip),46(</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plugdev</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),116(</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lpadmin</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),126(</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sambashare</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These commands can be useful for system administrators to monitor user activities and diagnose issues related to user accounts and login.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8259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4BDB-D4C2-3CBD-898B-F27EDEE4B494}"/>
              </a:ext>
            </a:extLst>
          </p:cNvPr>
          <p:cNvSpPr>
            <a:spLocks noGrp="1"/>
          </p:cNvSpPr>
          <p:nvPr>
            <p:ph type="title"/>
          </p:nvPr>
        </p:nvSpPr>
        <p:spPr>
          <a:xfrm>
            <a:off x="1141116" y="609600"/>
            <a:ext cx="9903418" cy="838200"/>
          </a:xfrm>
        </p:spPr>
        <p:txBody>
          <a:bodyPr>
            <a:normAutofit fontScale="90000"/>
          </a:bodyPr>
          <a:lstStyle/>
          <a:p>
            <a:br>
              <a:rPr lang="en-US" dirty="0"/>
            </a:br>
            <a:r>
              <a:rPr lang="en-US" sz="2700" dirty="0"/>
              <a:t>TALKING TO USERS   WALL/ WRITE</a:t>
            </a:r>
            <a:br>
              <a:rPr lang="en-US" dirty="0"/>
            </a:br>
            <a:endParaRPr lang="en-IL" dirty="0"/>
          </a:p>
        </p:txBody>
      </p:sp>
      <p:sp>
        <p:nvSpPr>
          <p:cNvPr id="3" name="Content Placeholder 2">
            <a:extLst>
              <a:ext uri="{FF2B5EF4-FFF2-40B4-BE49-F238E27FC236}">
                <a16:creationId xmlns:a16="http://schemas.microsoft.com/office/drawing/2014/main" id="{E1995232-390E-7613-B9C9-C0D4A27FE2F2}"/>
              </a:ext>
            </a:extLst>
          </p:cNvPr>
          <p:cNvSpPr>
            <a:spLocks noGrp="1"/>
          </p:cNvSpPr>
          <p:nvPr>
            <p:ph idx="1"/>
          </p:nvPr>
        </p:nvSpPr>
        <p:spPr>
          <a:xfrm>
            <a:off x="1141116" y="1295400"/>
            <a:ext cx="9903418" cy="4495801"/>
          </a:xfrm>
        </p:spPr>
        <p:txBody>
          <a:bodyPr>
            <a:normAutofit fontScale="85000" lnSpcReduction="20000"/>
          </a:body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 </a:t>
            </a: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In Linux, you can communicate with other users who are logged into the same system using various commands. Here are some examples: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4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write:</a:t>
            </a:r>
            <a:r>
              <a:rPr lang="en-US" sz="4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allows you to send messages to another user who is logged in on the same system</a:t>
            </a:r>
            <a:r>
              <a:rPr lang="en-US" sz="2000" dirty="0">
                <a:effectLst/>
                <a:latin typeface="Calibri" panose="020F0502020204030204" pitchFamily="34" charset="0"/>
                <a:ea typeface="Calibri" panose="020F0502020204030204" pitchFamily="34" charset="0"/>
                <a:cs typeface="Arial" panose="020B0604020202020204" pitchFamily="34" charset="0"/>
              </a:rPr>
              <a:t>. To use this command, you need to know the username of the person you want to send a message to. For example, to send a message to a user named john, you would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indent="45720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write john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After running this command, you can type your message and press Enter. The message will be sent to the other user, and they will see it on their screen.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4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wall:</a:t>
            </a:r>
            <a:r>
              <a:rPr lang="en-US" sz="4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allows you to send a message to all users who are currently logged in on the system. To use this command, simply type your message and press Enter. For example: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wall Hello everyone! Please note that the system will be down for maintenance at 10 PM tonight.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send the message to all logged-in users.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69921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E8C3-6DF3-C813-05AA-1CF7FE25918C}"/>
              </a:ext>
            </a:extLst>
          </p:cNvPr>
          <p:cNvSpPr>
            <a:spLocks noGrp="1"/>
          </p:cNvSpPr>
          <p:nvPr>
            <p:ph type="title"/>
          </p:nvPr>
        </p:nvSpPr>
        <p:spPr>
          <a:xfrm>
            <a:off x="6418793" y="609600"/>
            <a:ext cx="5121271" cy="1905000"/>
          </a:xfrm>
        </p:spPr>
        <p:txBody>
          <a:bodyPr vert="horz" lIns="91440" tIns="45720" rIns="91440" bIns="45720" rtlCol="0" anchor="ctr">
            <a:normAutofit/>
          </a:bodyPr>
          <a:lstStyle/>
          <a:p>
            <a:pPr marL="0" marR="0" defTabSz="457200">
              <a:lnSpc>
                <a:spcPct val="90000"/>
              </a:lnSpc>
              <a:spcAft>
                <a:spcPts val="800"/>
              </a:spcAft>
            </a:pPr>
            <a:r>
              <a:rPr lang="en-US" sz="2700" dirty="0"/>
              <a:t> </a:t>
            </a:r>
            <a:br>
              <a:rPr lang="en-US" sz="2700" dirty="0"/>
            </a:br>
            <a:r>
              <a:rPr lang="en-US" sz="2700" dirty="0"/>
              <a:t>LENUX DIRECTORY SERVICE ACCOUNT AUTHENTICATION</a:t>
            </a:r>
            <a:br>
              <a:rPr lang="en-US" sz="2700" dirty="0"/>
            </a:br>
            <a:endParaRPr lang="en-US" sz="2700" dirty="0"/>
          </a:p>
        </p:txBody>
      </p:sp>
      <p:sp>
        <p:nvSpPr>
          <p:cNvPr id="5" name="Text Placeholder 4">
            <a:extLst>
              <a:ext uri="{FF2B5EF4-FFF2-40B4-BE49-F238E27FC236}">
                <a16:creationId xmlns:a16="http://schemas.microsoft.com/office/drawing/2014/main" id="{6BE8D65C-2ABC-389B-71D9-C16DC2F9DB29}"/>
              </a:ext>
            </a:extLst>
          </p:cNvPr>
          <p:cNvSpPr>
            <a:spLocks noGrp="1"/>
          </p:cNvSpPr>
          <p:nvPr>
            <p:ph type="body" idx="1"/>
          </p:nvPr>
        </p:nvSpPr>
        <p:spPr>
          <a:xfrm>
            <a:off x="6418793" y="2666999"/>
            <a:ext cx="5121271" cy="3216276"/>
          </a:xfrm>
        </p:spPr>
        <p:txBody>
          <a:bodyPr vert="horz" lIns="91440" tIns="45720" rIns="91440" bIns="45720" rtlCol="0" anchor="t">
            <a:normAutofit/>
          </a:bodyPr>
          <a:lstStyle/>
          <a:p>
            <a:pPr defTabSz="457200">
              <a:buFont typeface="Arial"/>
              <a:buChar char="•"/>
            </a:pPr>
            <a:r>
              <a:rPr kumimoji="0" lang="en-US" b="0" i="0" u="none" strike="noStrike" spc="0" normalizeH="0" baseline="0" noProof="0">
                <a:ln w="3175" cmpd="sng">
                  <a:noFill/>
                </a:ln>
                <a:gradFill flip="none" rotWithShape="1">
                  <a:gsLst>
                    <a:gs pos="0">
                      <a:schemeClr val="tx1"/>
                    </a:gs>
                    <a:gs pos="100000">
                      <a:schemeClr val="tx1">
                        <a:lumMod val="75000"/>
                      </a:schemeClr>
                    </a:gs>
                  </a:gsLst>
                  <a:lin ang="5580000" scaled="0"/>
                  <a:tileRect/>
                </a:gradFill>
                <a:uLnTx/>
                <a:uFillTx/>
              </a:rPr>
              <a:t>Linux provides several directory services for account authentication, the most common of which are:</a:t>
            </a:r>
            <a:br>
              <a:rPr kumimoji="0" lang="en-US" b="0" i="0" u="none" strike="noStrike" spc="0" normalizeH="0" baseline="0" noProof="0">
                <a:ln w="3175" cmpd="sng">
                  <a:noFill/>
                </a:ln>
                <a:gradFill flip="none" rotWithShape="1">
                  <a:gsLst>
                    <a:gs pos="0">
                      <a:schemeClr val="tx1"/>
                    </a:gs>
                    <a:gs pos="100000">
                      <a:schemeClr val="tx1">
                        <a:lumMod val="75000"/>
                      </a:schemeClr>
                    </a:gs>
                  </a:gsLst>
                  <a:lin ang="5580000" scaled="0"/>
                  <a:tileRect/>
                </a:gradFill>
                <a:uLnTx/>
                <a:uFillTx/>
              </a:rPr>
            </a:br>
            <a:endParaRPr lang="en-US">
              <a:gradFill flip="none" rotWithShape="1">
                <a:gsLst>
                  <a:gs pos="0">
                    <a:schemeClr val="tx1"/>
                  </a:gs>
                  <a:gs pos="100000">
                    <a:schemeClr val="tx1">
                      <a:lumMod val="75000"/>
                    </a:schemeClr>
                  </a:gs>
                </a:gsLst>
                <a:lin ang="5580000" scaled="0"/>
                <a:tileRect/>
              </a:gradFill>
            </a:endParaRPr>
          </a:p>
        </p:txBody>
      </p:sp>
      <p:pic>
        <p:nvPicPr>
          <p:cNvPr id="9" name="Graphic 8" descr="Employee Badge">
            <a:extLst>
              <a:ext uri="{FF2B5EF4-FFF2-40B4-BE49-F238E27FC236}">
                <a16:creationId xmlns:a16="http://schemas.microsoft.com/office/drawing/2014/main" id="{CD543BC9-A932-DD8B-7F8C-F0569AA6B2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54" y="645106"/>
            <a:ext cx="524774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681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77471-9F32-A929-1B05-82A21E2A177F}"/>
              </a:ext>
            </a:extLst>
          </p:cNvPr>
          <p:cNvSpPr>
            <a:spLocks noGrp="1"/>
          </p:cNvSpPr>
          <p:nvPr>
            <p:ph type="title"/>
          </p:nvPr>
        </p:nvSpPr>
        <p:spPr>
          <a:xfrm>
            <a:off x="1141116" y="609600"/>
            <a:ext cx="9903418" cy="990600"/>
          </a:xfrm>
        </p:spPr>
        <p:txBody>
          <a:bodyPr/>
          <a:lstStyle/>
          <a:p>
            <a:r>
              <a:rPr lang="en-US" dirty="0"/>
              <a:t>LDAP </a:t>
            </a:r>
            <a:endParaRPr lang="en-IL" dirty="0"/>
          </a:p>
        </p:txBody>
      </p:sp>
      <p:sp>
        <p:nvSpPr>
          <p:cNvPr id="3" name="Content Placeholder 2">
            <a:extLst>
              <a:ext uri="{FF2B5EF4-FFF2-40B4-BE49-F238E27FC236}">
                <a16:creationId xmlns:a16="http://schemas.microsoft.com/office/drawing/2014/main" id="{8D08F1C0-218E-D148-2857-263AC7D3E6B5}"/>
              </a:ext>
            </a:extLst>
          </p:cNvPr>
          <p:cNvSpPr>
            <a:spLocks noGrp="1"/>
          </p:cNvSpPr>
          <p:nvPr>
            <p:ph idx="1"/>
          </p:nvPr>
        </p:nvSpPr>
        <p:spPr>
          <a:xfrm>
            <a:off x="1141116" y="1447800"/>
            <a:ext cx="9903418" cy="43434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LDAP is a widely used directory service for storing and managing user accounts and authentication information.  </a:t>
            </a:r>
            <a:r>
              <a:rPr lang="en-IL" sz="2000" dirty="0">
                <a:effectLst/>
                <a:latin typeface="Calibri" panose="020F0502020204030204" pitchFamily="34" charset="0"/>
                <a:ea typeface="Calibri" panose="020F0502020204030204" pitchFamily="34" charset="0"/>
                <a:cs typeface="Arial" panose="020B0604020202020204" pitchFamily="34" charset="0"/>
              </a:rPr>
              <a:t> Here are some of the common commands and configuration files used in Linux directory services: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ldapsearch</a:t>
            </a:r>
            <a:r>
              <a:rPr lang="en-IL" sz="2000" dirty="0">
                <a:effectLst/>
                <a:latin typeface="Calibri" panose="020F0502020204030204" pitchFamily="34" charset="0"/>
                <a:ea typeface="Calibri" panose="020F0502020204030204" pitchFamily="34" charset="0"/>
                <a:cs typeface="Arial" panose="020B0604020202020204" pitchFamily="34" charset="0"/>
              </a:rPr>
              <a:t>: A command-line tool used to search an LDAP directory for entries that match a specified search filter.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ldapadd</a:t>
            </a:r>
            <a:r>
              <a:rPr lang="en-IL" sz="2000" dirty="0">
                <a:effectLst/>
                <a:latin typeface="Calibri" panose="020F0502020204030204" pitchFamily="34" charset="0"/>
                <a:ea typeface="Calibri" panose="020F0502020204030204" pitchFamily="34" charset="0"/>
                <a:cs typeface="Arial" panose="020B0604020202020204" pitchFamily="34" charset="0"/>
              </a:rPr>
              <a:t>: A command-line tool used to add new entries to an LDAP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ldapmodify</a:t>
            </a:r>
            <a:r>
              <a:rPr lang="en-IL" sz="2000" dirty="0">
                <a:effectLst/>
                <a:latin typeface="Calibri" panose="020F0502020204030204" pitchFamily="34" charset="0"/>
                <a:ea typeface="Calibri" panose="020F0502020204030204" pitchFamily="34" charset="0"/>
                <a:cs typeface="Arial" panose="020B0604020202020204" pitchFamily="34" charset="0"/>
              </a:rPr>
              <a:t>: A command-line tool used to modify existing entries in an LDAP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ldapdelete</a:t>
            </a:r>
            <a:r>
              <a:rPr lang="en-IL" sz="2000" dirty="0">
                <a:effectLst/>
                <a:latin typeface="Calibri" panose="020F0502020204030204" pitchFamily="34" charset="0"/>
                <a:ea typeface="Calibri" panose="020F0502020204030204" pitchFamily="34" charset="0"/>
                <a:cs typeface="Arial" panose="020B0604020202020204" pitchFamily="34" charset="0"/>
              </a:rPr>
              <a:t>: A command-line tool used to delete entries from an LDAP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/etc/</a:t>
            </a:r>
            <a:r>
              <a:rPr lang="en-IL" sz="2000" b="1" dirty="0" err="1">
                <a:effectLst/>
                <a:latin typeface="Calibri" panose="020F0502020204030204" pitchFamily="34" charset="0"/>
                <a:ea typeface="Calibri" panose="020F0502020204030204" pitchFamily="34" charset="0"/>
                <a:cs typeface="Arial" panose="020B0604020202020204" pitchFamily="34" charset="0"/>
              </a:rPr>
              <a:t>ldap.conf</a:t>
            </a:r>
            <a:r>
              <a:rPr lang="en-IL" sz="2000" dirty="0">
                <a:effectLst/>
                <a:latin typeface="Calibri" panose="020F0502020204030204" pitchFamily="34" charset="0"/>
                <a:ea typeface="Calibri" panose="020F0502020204030204" pitchFamily="34" charset="0"/>
                <a:cs typeface="Arial" panose="020B0604020202020204" pitchFamily="34" charset="0"/>
              </a:rPr>
              <a:t>: The configuration file used by the </a:t>
            </a:r>
            <a:r>
              <a:rPr lang="en-IL" sz="2000"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dirty="0">
                <a:effectLst/>
                <a:latin typeface="Calibri" panose="020F0502020204030204" pitchFamily="34" charset="0"/>
                <a:ea typeface="Calibri" panose="020F0502020204030204" pitchFamily="34" charset="0"/>
                <a:cs typeface="Arial" panose="020B0604020202020204" pitchFamily="34" charset="0"/>
              </a:rPr>
              <a:t> client. This file contains settings such as the URI of the LDAP server, the base DN for the directory, and the bind DN and password for authentication.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371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C231-3C95-7ECC-DEC6-222CEB0F29A5}"/>
              </a:ext>
            </a:extLst>
          </p:cNvPr>
          <p:cNvSpPr>
            <a:spLocks noGrp="1"/>
          </p:cNvSpPr>
          <p:nvPr>
            <p:ph type="title"/>
          </p:nvPr>
        </p:nvSpPr>
        <p:spPr>
          <a:xfrm>
            <a:off x="1141116" y="609600"/>
            <a:ext cx="9903418" cy="533400"/>
          </a:xfrm>
        </p:spPr>
        <p:txBody>
          <a:bodyPr>
            <a:normAutofit fontScale="90000"/>
          </a:bodyPr>
          <a:lstStyle/>
          <a:p>
            <a:r>
              <a:rPr lang="en-US" dirty="0"/>
              <a:t>LDAP </a:t>
            </a:r>
            <a:endParaRPr lang="en-IL" dirty="0"/>
          </a:p>
        </p:txBody>
      </p:sp>
      <p:sp>
        <p:nvSpPr>
          <p:cNvPr id="3" name="Content Placeholder 2">
            <a:extLst>
              <a:ext uri="{FF2B5EF4-FFF2-40B4-BE49-F238E27FC236}">
                <a16:creationId xmlns:a16="http://schemas.microsoft.com/office/drawing/2014/main" id="{CD69B3A9-EDC7-6907-FAD3-7915258BD2E4}"/>
              </a:ext>
            </a:extLst>
          </p:cNvPr>
          <p:cNvSpPr>
            <a:spLocks noGrp="1"/>
          </p:cNvSpPr>
          <p:nvPr>
            <p:ph idx="1"/>
          </p:nvPr>
        </p:nvSpPr>
        <p:spPr>
          <a:xfrm>
            <a:off x="1141116" y="1295400"/>
            <a:ext cx="9903418" cy="4495801"/>
          </a:xfrm>
        </p:spPr>
        <p:txBody>
          <a:bodyPr>
            <a:normAutofit fontScale="85000" lnSpcReduction="20000"/>
          </a:bodyPr>
          <a:lstStyle/>
          <a:p>
            <a:pPr marL="342900" marR="0" lvl="0" indent="-342900" rtl="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/etc/</a:t>
            </a:r>
            <a:r>
              <a:rPr lang="en-IL" sz="2000" b="1" dirty="0" err="1">
                <a:effectLst/>
                <a:latin typeface="Calibri" panose="020F0502020204030204" pitchFamily="34" charset="0"/>
                <a:ea typeface="Calibri" panose="020F0502020204030204" pitchFamily="34" charset="0"/>
                <a:cs typeface="Arial" panose="020B0604020202020204" pitchFamily="34" charset="0"/>
              </a:rPr>
              <a:t>ldap</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ldap.conf</a:t>
            </a:r>
            <a:r>
              <a:rPr lang="en-IL" sz="2000" dirty="0">
                <a:effectLst/>
                <a:latin typeface="Calibri" panose="020F0502020204030204" pitchFamily="34" charset="0"/>
                <a:ea typeface="Calibri" panose="020F0502020204030204" pitchFamily="34" charset="0"/>
                <a:cs typeface="Arial" panose="020B0604020202020204" pitchFamily="34" charset="0"/>
              </a:rPr>
              <a:t>: The configuration file used by the LDAP tools such as </a:t>
            </a:r>
            <a:r>
              <a:rPr lang="en-IL" sz="2000" dirty="0" err="1">
                <a:effectLst/>
                <a:latin typeface="Calibri" panose="020F0502020204030204" pitchFamily="34" charset="0"/>
                <a:ea typeface="Calibri" panose="020F0502020204030204" pitchFamily="34" charset="0"/>
                <a:cs typeface="Arial" panose="020B0604020202020204" pitchFamily="34" charset="0"/>
              </a:rPr>
              <a:t>ldapsearch</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ldapadd</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ldapmodify</a:t>
            </a:r>
            <a:r>
              <a:rPr lang="en-IL" sz="2000" dirty="0">
                <a:effectLst/>
                <a:latin typeface="Calibri" panose="020F0502020204030204" pitchFamily="34" charset="0"/>
                <a:ea typeface="Calibri" panose="020F0502020204030204" pitchFamily="34" charset="0"/>
                <a:cs typeface="Arial" panose="020B0604020202020204" pitchFamily="34" charset="0"/>
              </a:rPr>
              <a:t> and </a:t>
            </a:r>
            <a:r>
              <a:rPr lang="en-IL" sz="2000" dirty="0" err="1">
                <a:effectLst/>
                <a:latin typeface="Calibri" panose="020F0502020204030204" pitchFamily="34" charset="0"/>
                <a:ea typeface="Calibri" panose="020F0502020204030204" pitchFamily="34" charset="0"/>
                <a:cs typeface="Arial" panose="020B0604020202020204" pitchFamily="34" charset="0"/>
              </a:rPr>
              <a:t>ldapdelete</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/etc/</a:t>
            </a:r>
            <a:r>
              <a:rPr lang="en-IL" sz="2000" b="1"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slapd.conf</a:t>
            </a:r>
            <a:r>
              <a:rPr lang="en-IL" sz="2000" dirty="0">
                <a:effectLst/>
                <a:latin typeface="Calibri" panose="020F0502020204030204" pitchFamily="34" charset="0"/>
                <a:ea typeface="Calibri" panose="020F0502020204030204" pitchFamily="34" charset="0"/>
                <a:cs typeface="Arial" panose="020B0604020202020204" pitchFamily="34" charset="0"/>
              </a:rPr>
              <a:t>: The configuration file used by the </a:t>
            </a:r>
            <a:r>
              <a:rPr lang="en-IL" sz="2000"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dirty="0">
                <a:effectLst/>
                <a:latin typeface="Calibri" panose="020F0502020204030204" pitchFamily="34" charset="0"/>
                <a:ea typeface="Calibri" panose="020F0502020204030204" pitchFamily="34" charset="0"/>
                <a:cs typeface="Arial" panose="020B0604020202020204" pitchFamily="34" charset="0"/>
              </a:rPr>
              <a:t> server. This file defines the schema and access control rules for the directory, as well as settings such as the location of the database files.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/etc/</a:t>
            </a:r>
            <a:r>
              <a:rPr lang="en-IL" sz="2000" b="1"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b="1" dirty="0">
                <a:effectLst/>
                <a:latin typeface="Calibri" panose="020F0502020204030204" pitchFamily="34" charset="0"/>
                <a:ea typeface="Calibri" panose="020F0502020204030204" pitchFamily="34" charset="0"/>
                <a:cs typeface="Arial" panose="020B0604020202020204" pitchFamily="34" charset="0"/>
              </a:rPr>
              <a:t>/schema/</a:t>
            </a:r>
            <a:r>
              <a:rPr lang="en-IL" sz="2000" dirty="0">
                <a:effectLst/>
                <a:latin typeface="Calibri" panose="020F0502020204030204" pitchFamily="34" charset="0"/>
                <a:ea typeface="Calibri" panose="020F0502020204030204" pitchFamily="34" charset="0"/>
                <a:cs typeface="Arial" panose="020B0604020202020204" pitchFamily="34" charset="0"/>
              </a:rPr>
              <a:t>: This directory contains schema files used by the </a:t>
            </a:r>
            <a:r>
              <a:rPr lang="en-IL" sz="2000"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dirty="0">
                <a:effectLst/>
                <a:latin typeface="Calibri" panose="020F0502020204030204" pitchFamily="34" charset="0"/>
                <a:ea typeface="Calibri" panose="020F0502020204030204" pitchFamily="34" charset="0"/>
                <a:cs typeface="Arial" panose="020B0604020202020204" pitchFamily="34" charset="0"/>
              </a:rPr>
              <a:t> server to define the structure of the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authconfig</a:t>
            </a:r>
            <a:r>
              <a:rPr lang="en-IL" sz="2000" dirty="0">
                <a:effectLst/>
                <a:latin typeface="Calibri" panose="020F0502020204030204" pitchFamily="34" charset="0"/>
                <a:ea typeface="Calibri" panose="020F0502020204030204" pitchFamily="34" charset="0"/>
                <a:cs typeface="Arial" panose="020B0604020202020204" pitchFamily="34" charset="0"/>
              </a:rPr>
              <a:t>: A command-line tool used to configure various authentication methods, including LDAP authentication, on a Linux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pam_ldap</a:t>
            </a:r>
            <a:r>
              <a:rPr lang="en-IL" sz="2000" dirty="0">
                <a:effectLst/>
                <a:latin typeface="Calibri" panose="020F0502020204030204" pitchFamily="34" charset="0"/>
                <a:ea typeface="Calibri" panose="020F0502020204030204" pitchFamily="34" charset="0"/>
                <a:cs typeface="Arial" panose="020B0604020202020204" pitchFamily="34" charset="0"/>
              </a:rPr>
              <a:t>: The PAM (Pluggable Authentication Modules) module used to authenticate users against an LDAP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nss_ldap</a:t>
            </a:r>
            <a:r>
              <a:rPr lang="en-IL" sz="2000" dirty="0">
                <a:effectLst/>
                <a:latin typeface="Calibri" panose="020F0502020204030204" pitchFamily="34" charset="0"/>
                <a:ea typeface="Calibri" panose="020F0502020204030204" pitchFamily="34" charset="0"/>
                <a:cs typeface="Arial" panose="020B0604020202020204" pitchFamily="34" charset="0"/>
              </a:rPr>
              <a:t>: The Name Service Switch (NSS) module used to resolve user and group information from an LDAP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These are just a few examples of the commands and configuration files used in Linux directory services. The specific tools and files may vary depending on the specific directory service being used, such as </a:t>
            </a:r>
            <a:r>
              <a:rPr lang="en-IL" sz="2000"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dirty="0">
                <a:effectLst/>
                <a:latin typeface="Calibri" panose="020F0502020204030204" pitchFamily="34" charset="0"/>
                <a:ea typeface="Calibri" panose="020F0502020204030204" pitchFamily="34" charset="0"/>
                <a:cs typeface="Arial" panose="020B0604020202020204" pitchFamily="34" charset="0"/>
              </a:rPr>
              <a:t>, Microsoft Active Directory, or FreeIPA.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16542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63A1-F107-A5CF-2AAC-C1B7BD646D8D}"/>
              </a:ext>
            </a:extLst>
          </p:cNvPr>
          <p:cNvSpPr>
            <a:spLocks noGrp="1"/>
          </p:cNvSpPr>
          <p:nvPr>
            <p:ph type="title"/>
          </p:nvPr>
        </p:nvSpPr>
        <p:spPr>
          <a:xfrm>
            <a:off x="1141116" y="609600"/>
            <a:ext cx="9903418" cy="838200"/>
          </a:xfrm>
        </p:spPr>
        <p:txBody>
          <a:bodyPr>
            <a:normAutofit fontScale="90000"/>
          </a:bodyPr>
          <a:lstStyle/>
          <a:p>
            <a:br>
              <a:rPr lang="en-US" dirty="0"/>
            </a:br>
            <a:r>
              <a:rPr lang="en-US" dirty="0"/>
              <a:t>NIS (Network Information Service):</a:t>
            </a:r>
            <a:br>
              <a:rPr lang="en-US" dirty="0"/>
            </a:br>
            <a:endParaRPr lang="en-IL" dirty="0"/>
          </a:p>
        </p:txBody>
      </p:sp>
      <p:sp>
        <p:nvSpPr>
          <p:cNvPr id="3" name="Content Placeholder 2">
            <a:extLst>
              <a:ext uri="{FF2B5EF4-FFF2-40B4-BE49-F238E27FC236}">
                <a16:creationId xmlns:a16="http://schemas.microsoft.com/office/drawing/2014/main" id="{1B207630-4B28-FF0A-9B68-D6C8F1FD0FF4}"/>
              </a:ext>
            </a:extLst>
          </p:cNvPr>
          <p:cNvSpPr>
            <a:spLocks noGrp="1"/>
          </p:cNvSpPr>
          <p:nvPr>
            <p:ph idx="1"/>
          </p:nvPr>
        </p:nvSpPr>
        <p:spPr>
          <a:xfrm>
            <a:off x="1141116" y="1447800"/>
            <a:ext cx="9903418" cy="4343401"/>
          </a:xfrm>
        </p:spPr>
        <p:txBody>
          <a:bodyPr>
            <a:normAutofit fontScale="92500" lnSpcReduction="20000"/>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NIS is an older directory service that is still used in some environments. It is used for storing and distributing network configuration information, including user accounts and authentication data.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Here's some more information about these commands: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err="1">
                <a:effectLst/>
                <a:latin typeface="Calibri" panose="020F0502020204030204" pitchFamily="34" charset="0"/>
                <a:ea typeface="Calibri" panose="020F0502020204030204" pitchFamily="34" charset="0"/>
                <a:cs typeface="Arial" panose="020B0604020202020204" pitchFamily="34" charset="0"/>
              </a:rPr>
              <a:t>ypwhich</a:t>
            </a:r>
            <a:r>
              <a:rPr lang="en-IL" sz="2800" b="1" dirty="0">
                <a:effectLst/>
                <a:latin typeface="Calibri" panose="020F0502020204030204" pitchFamily="34" charset="0"/>
                <a:ea typeface="Calibri" panose="020F0502020204030204" pitchFamily="34" charset="0"/>
                <a:cs typeface="Arial" panose="020B0604020202020204" pitchFamily="34" charset="0"/>
              </a:rPr>
              <a:t>:</a:t>
            </a:r>
            <a:r>
              <a:rPr lang="en-IL" sz="28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command is used to determine the NIS server that a client is currently bound to. It can be used with the -m option to show the NIS domain 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err="1">
                <a:effectLst/>
                <a:latin typeface="Calibri" panose="020F0502020204030204" pitchFamily="34" charset="0"/>
                <a:ea typeface="Calibri" panose="020F0502020204030204" pitchFamily="34" charset="0"/>
                <a:cs typeface="Arial" panose="020B0604020202020204" pitchFamily="34" charset="0"/>
              </a:rPr>
              <a:t>ypcat</a:t>
            </a:r>
            <a:r>
              <a:rPr lang="en-IL" sz="2800" b="1" dirty="0">
                <a:effectLst/>
                <a:latin typeface="Calibri" panose="020F0502020204030204" pitchFamily="34" charset="0"/>
                <a:ea typeface="Calibri" panose="020F0502020204030204" pitchFamily="34" charset="0"/>
                <a:cs typeface="Arial" panose="020B0604020202020204" pitchFamily="34" charset="0"/>
              </a:rPr>
              <a:t>:</a:t>
            </a:r>
            <a:r>
              <a:rPr lang="en-IL" sz="28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command is used to display the contents of an NIS map. It can be used with the -t option to show the data in tabular format.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err="1">
                <a:effectLst/>
                <a:latin typeface="Calibri" panose="020F0502020204030204" pitchFamily="34" charset="0"/>
                <a:ea typeface="Calibri" panose="020F0502020204030204" pitchFamily="34" charset="0"/>
                <a:cs typeface="Arial" panose="020B0604020202020204" pitchFamily="34" charset="0"/>
              </a:rPr>
              <a:t>ypmatch</a:t>
            </a:r>
            <a:r>
              <a:rPr lang="en-IL" sz="2800" b="1" dirty="0">
                <a:effectLst/>
                <a:latin typeface="Calibri" panose="020F0502020204030204" pitchFamily="34" charset="0"/>
                <a:ea typeface="Calibri" panose="020F0502020204030204" pitchFamily="34" charset="0"/>
                <a:cs typeface="Arial" panose="020B0604020202020204" pitchFamily="34" charset="0"/>
              </a:rPr>
              <a:t>:</a:t>
            </a:r>
            <a:r>
              <a:rPr lang="en-IL" sz="28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command is used to retrieve a specific entry from an NIS map. It can be used with the -k option to specify the key for the entry.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addition to these commands, there are several others that can be used for working with NIS, including </a:t>
            </a:r>
            <a:r>
              <a:rPr lang="en-IL" sz="2000" dirty="0" err="1">
                <a:effectLst/>
                <a:latin typeface="Calibri" panose="020F0502020204030204" pitchFamily="34" charset="0"/>
                <a:ea typeface="Calibri" panose="020F0502020204030204" pitchFamily="34" charset="0"/>
                <a:cs typeface="Arial" panose="020B0604020202020204" pitchFamily="34" charset="0"/>
              </a:rPr>
              <a:t>ypinit</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yppush</a:t>
            </a:r>
            <a:r>
              <a:rPr lang="en-IL" sz="2000" dirty="0">
                <a:effectLst/>
                <a:latin typeface="Calibri" panose="020F0502020204030204" pitchFamily="34" charset="0"/>
                <a:ea typeface="Calibri" panose="020F0502020204030204" pitchFamily="34" charset="0"/>
                <a:cs typeface="Arial" panose="020B0604020202020204" pitchFamily="34" charset="0"/>
              </a:rPr>
              <a:t>, and </a:t>
            </a:r>
            <a:r>
              <a:rPr lang="en-IL" sz="2000" dirty="0" err="1">
                <a:effectLst/>
                <a:latin typeface="Calibri" panose="020F0502020204030204" pitchFamily="34" charset="0"/>
                <a:ea typeface="Calibri" panose="020F0502020204030204" pitchFamily="34" charset="0"/>
                <a:cs typeface="Arial" panose="020B0604020202020204" pitchFamily="34" charset="0"/>
              </a:rPr>
              <a:t>ypserv</a:t>
            </a:r>
            <a:r>
              <a:rPr lang="en-IL" sz="2000" dirty="0">
                <a:effectLst/>
                <a:latin typeface="Calibri" panose="020F0502020204030204" pitchFamily="34" charset="0"/>
                <a:ea typeface="Calibri" panose="020F0502020204030204" pitchFamily="34" charset="0"/>
                <a:cs typeface="Arial" panose="020B0604020202020204" pitchFamily="34" charset="0"/>
              </a:rPr>
              <a:t>. Configuration files for NIS can be found in the /etc/</a:t>
            </a:r>
            <a:r>
              <a:rPr lang="en-IL" sz="2000" dirty="0" err="1">
                <a:effectLst/>
                <a:latin typeface="Calibri" panose="020F0502020204030204" pitchFamily="34" charset="0"/>
                <a:ea typeface="Calibri" panose="020F0502020204030204" pitchFamily="34" charset="0"/>
                <a:cs typeface="Arial" panose="020B0604020202020204" pitchFamily="34" charset="0"/>
              </a:rPr>
              <a:t>yp</a:t>
            </a:r>
            <a:r>
              <a:rPr lang="en-IL" sz="2000" dirty="0">
                <a:effectLst/>
                <a:latin typeface="Calibri" panose="020F0502020204030204" pitchFamily="34" charset="0"/>
                <a:ea typeface="Calibri" panose="020F0502020204030204" pitchFamily="34" charset="0"/>
                <a:cs typeface="Arial" panose="020B0604020202020204" pitchFamily="34" charset="0"/>
              </a:rPr>
              <a:t> directory, and include files such as </a:t>
            </a:r>
            <a:r>
              <a:rPr lang="en-IL" sz="2000" dirty="0" err="1">
                <a:effectLst/>
                <a:latin typeface="Calibri" panose="020F0502020204030204" pitchFamily="34" charset="0"/>
                <a:ea typeface="Calibri" panose="020F0502020204030204" pitchFamily="34" charset="0"/>
                <a:cs typeface="Arial" panose="020B0604020202020204" pitchFamily="34" charset="0"/>
              </a:rPr>
              <a:t>yp.conf</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ypserv.conf</a:t>
            </a:r>
            <a:r>
              <a:rPr lang="en-IL" sz="2000" dirty="0">
                <a:effectLst/>
                <a:latin typeface="Calibri" panose="020F0502020204030204" pitchFamily="34" charset="0"/>
                <a:ea typeface="Calibri" panose="020F0502020204030204" pitchFamily="34" charset="0"/>
                <a:cs typeface="Arial" panose="020B0604020202020204" pitchFamily="34" charset="0"/>
              </a:rPr>
              <a:t>, and </a:t>
            </a:r>
            <a:r>
              <a:rPr lang="en-IL" sz="2000" dirty="0" err="1">
                <a:effectLst/>
                <a:latin typeface="Calibri" panose="020F0502020204030204" pitchFamily="34" charset="0"/>
                <a:ea typeface="Calibri" panose="020F0502020204030204" pitchFamily="34" charset="0"/>
                <a:cs typeface="Arial" panose="020B0604020202020204" pitchFamily="34" charset="0"/>
              </a:rPr>
              <a:t>ypxfrd.conf</a:t>
            </a:r>
            <a:r>
              <a:rPr lang="en-IL" sz="2000" dirty="0">
                <a:effectLst/>
                <a:latin typeface="Calibri" panose="020F0502020204030204" pitchFamily="34" charset="0"/>
                <a:ea typeface="Calibri" panose="020F0502020204030204" pitchFamily="34" charset="0"/>
                <a:cs typeface="Arial" panose="020B0604020202020204" pitchFamily="34" charset="0"/>
              </a:rPr>
              <a:t>. These files contain settings such as the NIS domain name, the location of the NIS maps, and the configuration of the NIS server.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07039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Padlock on computer motherboard">
            <a:extLst>
              <a:ext uri="{FF2B5EF4-FFF2-40B4-BE49-F238E27FC236}">
                <a16:creationId xmlns:a16="http://schemas.microsoft.com/office/drawing/2014/main" id="{F3C3D49C-B985-06CA-1E3B-101D1347EF28}"/>
              </a:ext>
            </a:extLst>
          </p:cNvPr>
          <p:cNvPicPr>
            <a:picLocks noChangeAspect="1"/>
          </p:cNvPicPr>
          <p:nvPr/>
        </p:nvPicPr>
        <p:blipFill rotWithShape="1">
          <a:blip r:embed="rId3">
            <a:alphaModFix amt="15000"/>
          </a:blip>
          <a:srcRect b="15708"/>
          <a:stretch/>
        </p:blipFill>
        <p:spPr>
          <a:xfrm>
            <a:off x="20" y="10"/>
            <a:ext cx="12188805" cy="6857990"/>
          </a:xfrm>
          <a:prstGeom prst="rect">
            <a:avLst/>
          </a:prstGeom>
        </p:spPr>
      </p:pic>
      <p:sp>
        <p:nvSpPr>
          <p:cNvPr id="2" name="Title 1">
            <a:extLst>
              <a:ext uri="{FF2B5EF4-FFF2-40B4-BE49-F238E27FC236}">
                <a16:creationId xmlns:a16="http://schemas.microsoft.com/office/drawing/2014/main" id="{65437D69-C716-8793-224E-DF8431A69B3F}"/>
              </a:ext>
            </a:extLst>
          </p:cNvPr>
          <p:cNvSpPr>
            <a:spLocks noGrp="1"/>
          </p:cNvSpPr>
          <p:nvPr>
            <p:ph type="title"/>
          </p:nvPr>
        </p:nvSpPr>
        <p:spPr>
          <a:xfrm>
            <a:off x="1141115" y="609600"/>
            <a:ext cx="9903419" cy="1905000"/>
          </a:xfrm>
        </p:spPr>
        <p:txBody>
          <a:bodyPr>
            <a:normAutofit/>
          </a:bodyPr>
          <a:lstStyle/>
          <a:p>
            <a:r>
              <a:rPr lang="en-US" dirty="0"/>
              <a:t>Security </a:t>
            </a:r>
            <a:endParaRPr lang="en-IL" dirty="0"/>
          </a:p>
        </p:txBody>
      </p:sp>
      <p:sp>
        <p:nvSpPr>
          <p:cNvPr id="3" name="Content Placeholder 2">
            <a:extLst>
              <a:ext uri="{FF2B5EF4-FFF2-40B4-BE49-F238E27FC236}">
                <a16:creationId xmlns:a16="http://schemas.microsoft.com/office/drawing/2014/main" id="{892E3146-F782-5252-CA82-3C4BC69F162F}"/>
              </a:ext>
            </a:extLst>
          </p:cNvPr>
          <p:cNvSpPr>
            <a:spLocks noGrp="1"/>
          </p:cNvSpPr>
          <p:nvPr>
            <p:ph idx="1"/>
          </p:nvPr>
        </p:nvSpPr>
        <p:spPr>
          <a:xfrm>
            <a:off x="1141115" y="2666999"/>
            <a:ext cx="9903419" cy="3124201"/>
          </a:xfrm>
        </p:spPr>
        <p:txBody>
          <a:bodyPr>
            <a:normAutofit/>
          </a:bodyPr>
          <a:lstStyle/>
          <a:p>
            <a:r>
              <a:rPr lang="en-US" dirty="0"/>
              <a:t>Security is a critical consideration for private clouds since it involves hosting sensitive data and applications. Private clouds can implement a variety of security measures, such as encryption, firewalls, intrusion detection, and access control. Private clouds may also need to comply with various regulatory and compliance requirements, such as HIPAA or PCI DSS.</a:t>
            </a:r>
            <a:endParaRPr lang="en-IL" dirty="0"/>
          </a:p>
        </p:txBody>
      </p:sp>
    </p:spTree>
    <p:extLst>
      <p:ext uri="{BB962C8B-B14F-4D97-AF65-F5344CB8AC3E}">
        <p14:creationId xmlns:p14="http://schemas.microsoft.com/office/powerpoint/2010/main" val="234209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A578-C970-16C8-D9C5-60D3643E73A8}"/>
              </a:ext>
            </a:extLst>
          </p:cNvPr>
          <p:cNvSpPr>
            <a:spLocks noGrp="1"/>
          </p:cNvSpPr>
          <p:nvPr>
            <p:ph type="title"/>
          </p:nvPr>
        </p:nvSpPr>
        <p:spPr>
          <a:xfrm>
            <a:off x="1141116" y="609600"/>
            <a:ext cx="9903418" cy="1143000"/>
          </a:xfrm>
        </p:spPr>
        <p:txBody>
          <a:bodyPr/>
          <a:lstStyle/>
          <a:p>
            <a:r>
              <a:rPr lang="en-US" dirty="0"/>
              <a:t>Samba/ Kerberos</a:t>
            </a:r>
            <a:endParaRPr lang="en-IL" dirty="0"/>
          </a:p>
        </p:txBody>
      </p:sp>
      <p:sp>
        <p:nvSpPr>
          <p:cNvPr id="3" name="Content Placeholder 2">
            <a:extLst>
              <a:ext uri="{FF2B5EF4-FFF2-40B4-BE49-F238E27FC236}">
                <a16:creationId xmlns:a16="http://schemas.microsoft.com/office/drawing/2014/main" id="{4DEF9451-37DA-3E60-B0C7-CF5C79BEF4D6}"/>
              </a:ext>
            </a:extLst>
          </p:cNvPr>
          <p:cNvSpPr>
            <a:spLocks noGrp="1"/>
          </p:cNvSpPr>
          <p:nvPr>
            <p:ph idx="1"/>
          </p:nvPr>
        </p:nvSpPr>
        <p:spPr>
          <a:xfrm>
            <a:off x="1141116" y="1447800"/>
            <a:ext cx="9903418" cy="4343401"/>
          </a:xfrm>
        </p:spPr>
        <p:txBody>
          <a:bodyPr>
            <a:normAutofit fontScale="92500"/>
          </a:bodyPr>
          <a:lstStyle/>
          <a:p>
            <a:r>
              <a:rPr lang="en-US" dirty="0"/>
              <a:t>Samba is a popular open-source implementation of the SMB/CIFS networking protocol, which is commonly used for file and printer sharing in Windows environments. Samba can also be used as a directory service for managing user accounts and authentication in Linux. Some common commands for working with Samba include </a:t>
            </a:r>
            <a:r>
              <a:rPr lang="en-US" dirty="0" err="1"/>
              <a:t>smbpasswd</a:t>
            </a:r>
            <a:r>
              <a:rPr lang="en-US" dirty="0"/>
              <a:t>, </a:t>
            </a:r>
            <a:r>
              <a:rPr lang="en-US" dirty="0" err="1"/>
              <a:t>smbstatus</a:t>
            </a:r>
            <a:r>
              <a:rPr lang="en-US" dirty="0"/>
              <a:t>, and </a:t>
            </a:r>
            <a:r>
              <a:rPr lang="en-US" dirty="0" err="1"/>
              <a:t>smbclient</a:t>
            </a:r>
            <a:r>
              <a:rPr lang="en-US" dirty="0"/>
              <a:t>. Configuration files for Samba can be found in /</a:t>
            </a:r>
            <a:r>
              <a:rPr lang="en-US" dirty="0" err="1"/>
              <a:t>etc</a:t>
            </a:r>
            <a:r>
              <a:rPr lang="en-US" dirty="0"/>
              <a:t>/samba.</a:t>
            </a:r>
          </a:p>
          <a:p>
            <a:r>
              <a:rPr lang="en-US" dirty="0"/>
              <a:t>Kerberos is a network authentication protocol that uses tickets to verify the identities of users and services. It is commonly used in enterprise environments to provide centralized authentication for a wide range of applications and services. Some common commands for working with Kerberos include </a:t>
            </a:r>
            <a:r>
              <a:rPr lang="en-US" dirty="0" err="1"/>
              <a:t>kadmin</a:t>
            </a:r>
            <a:r>
              <a:rPr lang="en-US" dirty="0"/>
              <a:t>, </a:t>
            </a:r>
            <a:r>
              <a:rPr lang="en-US" dirty="0" err="1"/>
              <a:t>klist</a:t>
            </a:r>
            <a:r>
              <a:rPr lang="en-US" dirty="0"/>
              <a:t>, and kinit. Configuration files for Kerberos can be found in /</a:t>
            </a:r>
            <a:r>
              <a:rPr lang="en-US" dirty="0" err="1"/>
              <a:t>etc</a:t>
            </a:r>
            <a:r>
              <a:rPr lang="en-US" dirty="0"/>
              <a:t>/krb5.conf.</a:t>
            </a:r>
          </a:p>
          <a:p>
            <a:pPr marL="0" indent="0">
              <a:buNone/>
            </a:pPr>
            <a:r>
              <a:rPr lang="en-US" dirty="0"/>
              <a:t>Each of these directory services has its own set of advantages and disadvantages, and the choice of which one to use will depend on a variety of factors, including the size of the environment, the number of users, the level of security required, and the specific needs of the organization.</a:t>
            </a:r>
            <a:endParaRPr lang="en-IL" dirty="0"/>
          </a:p>
        </p:txBody>
      </p:sp>
    </p:spTree>
    <p:extLst>
      <p:ext uri="{BB962C8B-B14F-4D97-AF65-F5344CB8AC3E}">
        <p14:creationId xmlns:p14="http://schemas.microsoft.com/office/powerpoint/2010/main" val="118016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7BC5-D511-D5A1-C660-652D7EDAEE67}"/>
              </a:ext>
            </a:extLst>
          </p:cNvPr>
          <p:cNvSpPr>
            <a:spLocks noGrp="1"/>
          </p:cNvSpPr>
          <p:nvPr>
            <p:ph type="title"/>
          </p:nvPr>
        </p:nvSpPr>
        <p:spPr>
          <a:xfrm>
            <a:off x="1141116" y="609600"/>
            <a:ext cx="9903418" cy="914400"/>
          </a:xfrm>
        </p:spPr>
        <p:txBody>
          <a:bodyPr>
            <a:normAutofit/>
          </a:bodyPr>
          <a:lstStyle/>
          <a:p>
            <a:r>
              <a:rPr lang="en-US" sz="1800" dirty="0"/>
              <a:t>DIFFERENCE BETWEEN ACTIVE DIRECTORY LDAP,IDM WINBIND OPENLDAP </a:t>
            </a:r>
            <a:br>
              <a:rPr lang="en-US" sz="1800" dirty="0"/>
            </a:br>
            <a:endParaRPr lang="en-IL" sz="1800" dirty="0"/>
          </a:p>
        </p:txBody>
      </p:sp>
      <p:sp>
        <p:nvSpPr>
          <p:cNvPr id="3" name="Content Placeholder 2">
            <a:extLst>
              <a:ext uri="{FF2B5EF4-FFF2-40B4-BE49-F238E27FC236}">
                <a16:creationId xmlns:a16="http://schemas.microsoft.com/office/drawing/2014/main" id="{97EE46EB-1FD1-AA3B-A7B7-1526C7CD08E3}"/>
              </a:ext>
            </a:extLst>
          </p:cNvPr>
          <p:cNvSpPr>
            <a:spLocks noGrp="1"/>
          </p:cNvSpPr>
          <p:nvPr>
            <p:ph idx="1"/>
          </p:nvPr>
        </p:nvSpPr>
        <p:spPr>
          <a:xfrm>
            <a:off x="1141116" y="1219200"/>
            <a:ext cx="9903418" cy="4572001"/>
          </a:xfrm>
        </p:spPr>
        <p:txBody>
          <a:bodyPr>
            <a:normAutofit fontScale="70000" lnSpcReduction="20000"/>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Active Directory, LDAP, IDM, </a:t>
            </a:r>
            <a:r>
              <a:rPr lang="en-IL" sz="2000" dirty="0" err="1">
                <a:effectLst/>
                <a:latin typeface="Calibri" panose="020F0502020204030204" pitchFamily="34" charset="0"/>
                <a:ea typeface="Calibri" panose="020F0502020204030204" pitchFamily="34" charset="0"/>
                <a:cs typeface="Arial" panose="020B0604020202020204" pitchFamily="34" charset="0"/>
              </a:rPr>
              <a:t>Winbind</a:t>
            </a:r>
            <a:r>
              <a:rPr lang="en-IL" sz="2000" dirty="0">
                <a:effectLst/>
                <a:latin typeface="Calibri" panose="020F0502020204030204" pitchFamily="34" charset="0"/>
                <a:ea typeface="Calibri" panose="020F0502020204030204" pitchFamily="34" charset="0"/>
                <a:cs typeface="Arial" panose="020B0604020202020204" pitchFamily="34" charset="0"/>
              </a:rPr>
              <a:t>, and </a:t>
            </a:r>
            <a:r>
              <a:rPr lang="en-IL" sz="2000"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dirty="0">
                <a:effectLst/>
                <a:latin typeface="Calibri" panose="020F0502020204030204" pitchFamily="34" charset="0"/>
                <a:ea typeface="Calibri" panose="020F0502020204030204" pitchFamily="34" charset="0"/>
                <a:cs typeface="Arial" panose="020B0604020202020204" pitchFamily="34" charset="0"/>
              </a:rPr>
              <a:t> are all directory services that provide centralized management of user accounts, authentication, and authorization. However, there are some key differences between them: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Active Directory: Active Directory is a Microsoft directory service that is widely used in enterprise environments. It provides a wide range of features, including user account management, group policy management, and Kerberos-based authentication. Active Directory can also integrate with other Microsoft technologies, such as Exchange and SharePoint.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LDAP: LDAP stands for Lightweight Directory Access Protocol. It is a vendor-neutral protocol that is widely used for directory services. LDAP provides a standard way to access and manage directory information, such as user accounts and authentication data.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IDM: IDM stands for Identity Management. It is a Red Hat product that provides centralized user account management and authentication. IDM is built on top of several open-source technologies, including FreeIPA, SSSD, and </a:t>
            </a:r>
            <a:r>
              <a:rPr lang="en-IL" sz="2000" dirty="0" err="1">
                <a:effectLst/>
                <a:latin typeface="Calibri" panose="020F0502020204030204" pitchFamily="34" charset="0"/>
                <a:ea typeface="Calibri" panose="020F0502020204030204" pitchFamily="34" charset="0"/>
                <a:cs typeface="Arial" panose="020B0604020202020204" pitchFamily="34" charset="0"/>
              </a:rPr>
              <a:t>Dogtag</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IL" sz="2000" dirty="0" err="1">
                <a:effectLst/>
                <a:latin typeface="Calibri" panose="020F0502020204030204" pitchFamily="34" charset="0"/>
                <a:ea typeface="Calibri" panose="020F0502020204030204" pitchFamily="34" charset="0"/>
                <a:cs typeface="Arial" panose="020B0604020202020204" pitchFamily="34" charset="0"/>
              </a:rPr>
              <a:t>Winbind</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Winbind</a:t>
            </a:r>
            <a:r>
              <a:rPr lang="en-IL" sz="2000" dirty="0">
                <a:effectLst/>
                <a:latin typeface="Calibri" panose="020F0502020204030204" pitchFamily="34" charset="0"/>
                <a:ea typeface="Calibri" panose="020F0502020204030204" pitchFamily="34" charset="0"/>
                <a:cs typeface="Arial" panose="020B0604020202020204" pitchFamily="34" charset="0"/>
              </a:rPr>
              <a:t> is a component of the Samba suite of tools. It is used to integrate Linux and Unix systems with Windows Active Directory. </a:t>
            </a:r>
            <a:r>
              <a:rPr lang="en-IL" sz="2000" dirty="0" err="1">
                <a:effectLst/>
                <a:latin typeface="Calibri" panose="020F0502020204030204" pitchFamily="34" charset="0"/>
                <a:ea typeface="Calibri" panose="020F0502020204030204" pitchFamily="34" charset="0"/>
                <a:cs typeface="Arial" panose="020B0604020202020204" pitchFamily="34" charset="0"/>
              </a:rPr>
              <a:t>Winbind</a:t>
            </a:r>
            <a:r>
              <a:rPr lang="en-IL" sz="2000" dirty="0">
                <a:effectLst/>
                <a:latin typeface="Calibri" panose="020F0502020204030204" pitchFamily="34" charset="0"/>
                <a:ea typeface="Calibri" panose="020F0502020204030204" pitchFamily="34" charset="0"/>
                <a:cs typeface="Arial" panose="020B0604020202020204" pitchFamily="34" charset="0"/>
              </a:rPr>
              <a:t> provides a way to authenticate Linux and Unix users against Active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IL" sz="2000"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dirty="0">
                <a:effectLst/>
                <a:latin typeface="Calibri" panose="020F0502020204030204" pitchFamily="34" charset="0"/>
                <a:ea typeface="Calibri" panose="020F0502020204030204" pitchFamily="34" charset="0"/>
                <a:cs typeface="Arial" panose="020B0604020202020204" pitchFamily="34" charset="0"/>
              </a:rPr>
              <a:t> is an open-source directory service that provides a lightweight, high-performance implementation of LDAP. </a:t>
            </a:r>
            <a:r>
              <a:rPr lang="en-IL" sz="2000" dirty="0" err="1">
                <a:effectLst/>
                <a:latin typeface="Calibri" panose="020F0502020204030204" pitchFamily="34" charset="0"/>
                <a:ea typeface="Calibri" panose="020F0502020204030204" pitchFamily="34" charset="0"/>
                <a:cs typeface="Arial" panose="020B0604020202020204" pitchFamily="34" charset="0"/>
              </a:rPr>
              <a:t>OpenLDAP</a:t>
            </a:r>
            <a:r>
              <a:rPr lang="en-IL" sz="2000" dirty="0">
                <a:effectLst/>
                <a:latin typeface="Calibri" panose="020F0502020204030204" pitchFamily="34" charset="0"/>
                <a:ea typeface="Calibri" panose="020F0502020204030204" pitchFamily="34" charset="0"/>
                <a:cs typeface="Arial" panose="020B0604020202020204" pitchFamily="34" charset="0"/>
              </a:rPr>
              <a:t> is widely used in Linux and Unix environments for user account management and authentication.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In summary, while these directory services share some common features, each has its own strengths and weaknesses. The choice of which directory service to use will depend on factors such as the size and complexity of the environment, the specific use case, and the IT team's expertise and preferences.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07154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A4CB-7D5C-3A7A-F5AE-1839D90146E0}"/>
              </a:ext>
            </a:extLst>
          </p:cNvPr>
          <p:cNvSpPr>
            <a:spLocks noGrp="1"/>
          </p:cNvSpPr>
          <p:nvPr>
            <p:ph type="title"/>
          </p:nvPr>
        </p:nvSpPr>
        <p:spPr>
          <a:xfrm>
            <a:off x="1141116" y="609600"/>
            <a:ext cx="9903418" cy="914400"/>
          </a:xfrm>
        </p:spPr>
        <p:txBody>
          <a:bodyPr/>
          <a:lstStyle/>
          <a:p>
            <a:r>
              <a:rPr lang="en-US" sz="2000" b="1" dirty="0"/>
              <a:t>SYSTEM UTILITY COMMANDS, DATE ,UPTIME, HOSTNAME, UNAME, CAL, BC </a:t>
            </a:r>
            <a:br>
              <a:rPr lang="en-US" dirty="0"/>
            </a:br>
            <a:endParaRPr lang="en-IL" dirty="0"/>
          </a:p>
        </p:txBody>
      </p:sp>
      <p:sp>
        <p:nvSpPr>
          <p:cNvPr id="3" name="Content Placeholder 2">
            <a:extLst>
              <a:ext uri="{FF2B5EF4-FFF2-40B4-BE49-F238E27FC236}">
                <a16:creationId xmlns:a16="http://schemas.microsoft.com/office/drawing/2014/main" id="{5D7DAD00-1650-3DC3-1DE2-3E4A6DAF923B}"/>
              </a:ext>
            </a:extLst>
          </p:cNvPr>
          <p:cNvSpPr>
            <a:spLocks noGrp="1"/>
          </p:cNvSpPr>
          <p:nvPr>
            <p:ph idx="1"/>
          </p:nvPr>
        </p:nvSpPr>
        <p:spPr>
          <a:xfrm>
            <a:off x="1141116" y="1066800"/>
            <a:ext cx="9903418" cy="4724401"/>
          </a:xfrm>
        </p:spPr>
        <p:txBody>
          <a:bodyPr>
            <a:normAutofit fontScale="70000" lnSpcReduction="20000"/>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Here's an overview of the system utility commands you mentioned: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date</a:t>
            </a:r>
            <a:r>
              <a:rPr lang="en-IL"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Displays the current date and time. You can also use it to set the system clock.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uptime:</a:t>
            </a:r>
            <a:r>
              <a:rPr lang="en-IL"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Displays the current time, how long the system has been running, and how many users are currently logged in.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hostname</a:t>
            </a:r>
            <a:r>
              <a:rPr lang="en-IL" sz="2000" dirty="0">
                <a:effectLst/>
                <a:latin typeface="Calibri" panose="020F0502020204030204" pitchFamily="34" charset="0"/>
                <a:ea typeface="Calibri" panose="020F0502020204030204" pitchFamily="34" charset="0"/>
                <a:cs typeface="Arial" panose="020B0604020202020204" pitchFamily="34" charset="0"/>
              </a:rPr>
              <a:t>: Displays the current hostname of the system. You can also use it to set the hostname.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uname</a:t>
            </a: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IL"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Displays information about the current system, such as the operating system, version, and hardware architecture.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cal</a:t>
            </a:r>
            <a:r>
              <a:rPr lang="en-IL"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Displays a calendar for the current month or a specified month/year.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bc</a:t>
            </a:r>
            <a:r>
              <a:rPr lang="en-IL"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An arbitrary precision calculator language. It allows you to perform mathematical calculations in the terminal.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These commands are useful for getting basic information about the system, such as the date and time, how long the system has been running, and system information. They can also be used for more advanced purposes, such as performing mathematical calculations or managing the system's hostname.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07498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6D4B-3927-71E8-2F8D-9B6C61E8849F}"/>
              </a:ext>
            </a:extLst>
          </p:cNvPr>
          <p:cNvSpPr>
            <a:spLocks noGrp="1"/>
          </p:cNvSpPr>
          <p:nvPr>
            <p:ph type="title"/>
          </p:nvPr>
        </p:nvSpPr>
        <p:spPr>
          <a:xfrm>
            <a:off x="1141116" y="609600"/>
            <a:ext cx="9903418" cy="838200"/>
          </a:xfrm>
        </p:spPr>
        <p:txBody>
          <a:bodyPr>
            <a:normAutofit fontScale="90000"/>
          </a:bodyPr>
          <a:lstStyle/>
          <a:p>
            <a:br>
              <a:rPr lang="en-US" sz="2000" dirty="0"/>
            </a:br>
            <a:r>
              <a:rPr lang="en-US" sz="2000" dirty="0"/>
              <a:t>PROCESSES JOB AND SCHEDUALING</a:t>
            </a:r>
            <a:br>
              <a:rPr lang="en-US" dirty="0"/>
            </a:br>
            <a:endParaRPr lang="en-IL" dirty="0"/>
          </a:p>
        </p:txBody>
      </p:sp>
      <p:sp>
        <p:nvSpPr>
          <p:cNvPr id="3" name="Content Placeholder 2">
            <a:extLst>
              <a:ext uri="{FF2B5EF4-FFF2-40B4-BE49-F238E27FC236}">
                <a16:creationId xmlns:a16="http://schemas.microsoft.com/office/drawing/2014/main" id="{8E0717F2-EC79-1AA5-C688-18D1DAF53C61}"/>
              </a:ext>
            </a:extLst>
          </p:cNvPr>
          <p:cNvSpPr>
            <a:spLocks noGrp="1"/>
          </p:cNvSpPr>
          <p:nvPr>
            <p:ph idx="1"/>
          </p:nvPr>
        </p:nvSpPr>
        <p:spPr>
          <a:xfrm>
            <a:off x="1141116" y="1219200"/>
            <a:ext cx="9903418" cy="4572001"/>
          </a:xfrm>
        </p:spPr>
        <p:txBody>
          <a:bodyPr>
            <a:normAutofit fontScale="70000" lnSpcReduction="20000"/>
          </a:bodyPr>
          <a:lstStyle/>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Linux, a process is an instance of a running program. </a:t>
            </a:r>
            <a:r>
              <a:rPr lang="en-US" sz="20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Each process has its own unique process ID (PID) and can be managed using various commands and utilities</a:t>
            </a:r>
            <a:r>
              <a:rPr lang="en-US" sz="2000" dirty="0">
                <a:effectLst/>
                <a:latin typeface="Calibri" panose="020F0502020204030204" pitchFamily="34" charset="0"/>
                <a:ea typeface="Calibri" panose="020F0502020204030204" pitchFamily="34" charset="0"/>
                <a:cs typeface="Arial" panose="020B0604020202020204" pitchFamily="34" charset="0"/>
              </a:rPr>
              <a:t>. Here are some common Linux commands related to processes, job control, and scheduling:</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600" b="1" dirty="0" err="1">
                <a:effectLst/>
                <a:latin typeface="Calibri" panose="020F0502020204030204" pitchFamily="34" charset="0"/>
                <a:ea typeface="Calibri" panose="020F0502020204030204" pitchFamily="34" charset="0"/>
                <a:cs typeface="Arial" panose="020B0604020202020204" pitchFamily="34" charset="0"/>
              </a:rPr>
              <a:t>ps</a:t>
            </a:r>
            <a:r>
              <a:rPr lang="en-US" sz="3600" b="1" dirty="0">
                <a:effectLst/>
                <a:latin typeface="Calibri" panose="020F0502020204030204" pitchFamily="34" charset="0"/>
                <a:ea typeface="Calibri" panose="020F0502020204030204" pitchFamily="34" charset="0"/>
                <a:cs typeface="Arial" panose="020B0604020202020204" pitchFamily="34" charset="0"/>
              </a:rPr>
              <a:t>:</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ps</a:t>
            </a:r>
            <a:r>
              <a:rPr lang="en-US" sz="2000" dirty="0">
                <a:effectLst/>
                <a:latin typeface="Calibri" panose="020F0502020204030204" pitchFamily="34" charset="0"/>
                <a:ea typeface="Calibri" panose="020F0502020204030204" pitchFamily="34" charset="0"/>
                <a:cs typeface="Arial" panose="020B0604020202020204" pitchFamily="34" charset="0"/>
              </a:rPr>
              <a:t> command is used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 display information about currently running processes</a:t>
            </a:r>
            <a:r>
              <a:rPr lang="en-US" sz="2000" dirty="0">
                <a:effectLst/>
                <a:latin typeface="Calibri" panose="020F0502020204030204" pitchFamily="34" charset="0"/>
                <a:ea typeface="Calibri" panose="020F0502020204030204" pitchFamily="34" charset="0"/>
                <a:cs typeface="Arial" panose="020B0604020202020204" pitchFamily="34" charset="0"/>
              </a:rPr>
              <a:t>. It can show process IDs, CPU and memory usage, and other details.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top:</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top command is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similar to </a:t>
            </a:r>
            <a:r>
              <a:rPr lang="en-US" sz="2000"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ps</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but it provides real-time monitoring of processes and system resources.</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It displays a constantly-updating list of processes sorted by resource usage.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kill:</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kill command is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terminate a running process</a:t>
            </a:r>
            <a:r>
              <a:rPr lang="en-US" sz="2000" dirty="0">
                <a:effectLst/>
                <a:latin typeface="Calibri" panose="020F0502020204030204" pitchFamily="34" charset="0"/>
                <a:ea typeface="Calibri" panose="020F0502020204030204" pitchFamily="34" charset="0"/>
                <a:cs typeface="Arial" panose="020B0604020202020204" pitchFamily="34" charset="0"/>
              </a:rPr>
              <a:t>. You can specify the PID of the process to be killed or use other options to selectively kill processes based on criteria like their name or owner.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nice:</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nice command is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adjust the priority of a running process</a:t>
            </a:r>
            <a:r>
              <a:rPr lang="en-US" sz="2000" dirty="0">
                <a:effectLst/>
                <a:latin typeface="Calibri" panose="020F0502020204030204" pitchFamily="34" charset="0"/>
                <a:ea typeface="Calibri" panose="020F0502020204030204" pitchFamily="34" charset="0"/>
                <a:cs typeface="Arial" panose="020B0604020202020204" pitchFamily="34" charset="0"/>
              </a:rPr>
              <a:t>. By default, all processes are assigned a "niceness" value of 0, which means they have normal priority. By increasing or decreasing the niceness value, you can adjust a process's priority relative to other processes.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renice</a:t>
            </a:r>
            <a:r>
              <a:rPr lang="en-US" sz="2000" dirty="0">
                <a:effectLst/>
                <a:latin typeface="Calibri" panose="020F0502020204030204" pitchFamily="34" charset="0"/>
                <a:ea typeface="Calibri" panose="020F0502020204030204" pitchFamily="34" charset="0"/>
                <a:cs typeface="Arial" panose="020B0604020202020204" pitchFamily="34" charset="0"/>
              </a:rPr>
              <a:t>: The renice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used to change the niceness value</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of a running process. This is similar to the nice command, but it is used on already-running processes.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67892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91C3B-1F4B-FC1F-0B8F-94F5C9B2503C}"/>
              </a:ext>
            </a:extLst>
          </p:cNvPr>
          <p:cNvSpPr>
            <a:spLocks noGrp="1"/>
          </p:cNvSpPr>
          <p:nvPr>
            <p:ph type="title"/>
          </p:nvPr>
        </p:nvSpPr>
        <p:spPr>
          <a:xfrm>
            <a:off x="1141116" y="609600"/>
            <a:ext cx="9903418" cy="609600"/>
          </a:xfrm>
        </p:spPr>
        <p:txBody>
          <a:bodyPr>
            <a:normAutofit/>
          </a:bodyPr>
          <a:lstStyle/>
          <a:p>
            <a:r>
              <a:rPr lang="en-US" sz="1800" dirty="0"/>
              <a:t>PROCESSES JOB AND SCHEDUALING…..</a:t>
            </a:r>
            <a:endParaRPr lang="en-IL" sz="1800" dirty="0"/>
          </a:p>
        </p:txBody>
      </p:sp>
      <p:sp>
        <p:nvSpPr>
          <p:cNvPr id="3" name="Content Placeholder 2">
            <a:extLst>
              <a:ext uri="{FF2B5EF4-FFF2-40B4-BE49-F238E27FC236}">
                <a16:creationId xmlns:a16="http://schemas.microsoft.com/office/drawing/2014/main" id="{7BBBBDDE-85D8-58C3-89AF-19D96BA74D7C}"/>
              </a:ext>
            </a:extLst>
          </p:cNvPr>
          <p:cNvSpPr>
            <a:spLocks noGrp="1"/>
          </p:cNvSpPr>
          <p:nvPr>
            <p:ph idx="1"/>
          </p:nvPr>
        </p:nvSpPr>
        <p:spPr>
          <a:xfrm>
            <a:off x="1141116" y="1219200"/>
            <a:ext cx="9903418" cy="4572001"/>
          </a:xfrm>
        </p:spPr>
        <p:txBody>
          <a:bodyPr>
            <a:normAutofit fontScale="85000" lnSpcReduction="20000"/>
          </a:bodyPr>
          <a:lstStyle/>
          <a:p>
            <a:pPr marL="0" marR="0">
              <a:lnSpc>
                <a:spcPct val="107000"/>
              </a:lnSpc>
              <a:spcBef>
                <a:spcPts val="0"/>
              </a:spcBef>
              <a:spcAft>
                <a:spcPts val="800"/>
              </a:spcAft>
            </a:pPr>
            <a:r>
              <a:rPr lang="en-US" sz="3200" b="1" dirty="0" err="1">
                <a:effectLst/>
                <a:latin typeface="Calibri" panose="020F0502020204030204" pitchFamily="34" charset="0"/>
                <a:ea typeface="Calibri" panose="020F0502020204030204" pitchFamily="34" charset="0"/>
                <a:cs typeface="Arial" panose="020B0604020202020204" pitchFamily="34" charset="0"/>
              </a:rPr>
              <a:t>nohup</a:t>
            </a:r>
            <a:r>
              <a:rPr lang="en-US" sz="3200" b="1" dirty="0">
                <a:effectLst/>
                <a:latin typeface="Calibri" panose="020F0502020204030204" pitchFamily="34" charset="0"/>
                <a:ea typeface="Calibri" panose="020F0502020204030204" pitchFamily="34" charset="0"/>
                <a:cs typeface="Arial" panose="020B0604020202020204" pitchFamily="34" charset="0"/>
              </a:rPr>
              <a:t>:</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nohup</a:t>
            </a:r>
            <a:r>
              <a:rPr lang="en-US" sz="2000" dirty="0">
                <a:effectLst/>
                <a:latin typeface="Calibri" panose="020F0502020204030204" pitchFamily="34" charset="0"/>
                <a:ea typeface="Calibri" panose="020F0502020204030204" pitchFamily="34" charset="0"/>
                <a:cs typeface="Arial" panose="020B0604020202020204" pitchFamily="34" charset="0"/>
              </a:rPr>
              <a:t> command is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run a command or script in the background, even if the terminal session is closed</a:t>
            </a:r>
            <a:r>
              <a:rPr lang="en-US" sz="2000" dirty="0">
                <a:effectLst/>
                <a:latin typeface="Calibri" panose="020F0502020204030204" pitchFamily="34" charset="0"/>
                <a:ea typeface="Calibri" panose="020F0502020204030204" pitchFamily="34" charset="0"/>
                <a:cs typeface="Arial" panose="020B0604020202020204" pitchFamily="34" charset="0"/>
              </a:rPr>
              <a:t>. This is useful for long-running processes that you want to keep running even if you log out.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at:</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used to schedule a one-time task to be run at a specific time in the future.</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You can specify the exact time and date for the task to run, as well as the command or script to be executed.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600" b="1" dirty="0" err="1">
                <a:effectLst/>
                <a:latin typeface="Calibri" panose="020F0502020204030204" pitchFamily="34" charset="0"/>
                <a:ea typeface="Calibri" panose="020F0502020204030204" pitchFamily="34" charset="0"/>
                <a:cs typeface="Arial" panose="020B0604020202020204" pitchFamily="34" charset="0"/>
              </a:rPr>
              <a:t>cron</a:t>
            </a:r>
            <a:r>
              <a:rPr lang="en-US" sz="3600" b="1" dirty="0">
                <a:effectLst/>
                <a:latin typeface="Calibri" panose="020F0502020204030204" pitchFamily="34" charset="0"/>
                <a:ea typeface="Calibri" panose="020F0502020204030204" pitchFamily="34" charset="0"/>
                <a:cs typeface="Arial" panose="020B0604020202020204" pitchFamily="34" charset="0"/>
              </a:rPr>
              <a:t>:</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cron</a:t>
            </a:r>
            <a:r>
              <a:rPr lang="en-US" sz="2000" dirty="0">
                <a:effectLst/>
                <a:latin typeface="Calibri" panose="020F0502020204030204" pitchFamily="34" charset="0"/>
                <a:ea typeface="Calibri" panose="020F0502020204030204" pitchFamily="34" charset="0"/>
                <a:cs typeface="Arial" panose="020B0604020202020204" pitchFamily="34" charset="0"/>
              </a:rPr>
              <a:t> system is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schedule recurring tasks to run at specific intervals</a:t>
            </a:r>
            <a:r>
              <a:rPr lang="en-US" sz="2000" dirty="0">
                <a:effectLst/>
                <a:latin typeface="Calibri" panose="020F0502020204030204" pitchFamily="34" charset="0"/>
                <a:ea typeface="Calibri" panose="020F0502020204030204" pitchFamily="34" charset="0"/>
                <a:cs typeface="Arial" panose="020B0604020202020204" pitchFamily="34" charset="0"/>
              </a:rPr>
              <a:t>. You can use the crontab command to create or edit a file that specifies the schedule and command to be run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600" b="1" dirty="0" err="1">
                <a:effectLst/>
                <a:latin typeface="Calibri" panose="020F0502020204030204" pitchFamily="34" charset="0"/>
                <a:ea typeface="Calibri" panose="020F0502020204030204" pitchFamily="34" charset="0"/>
                <a:cs typeface="Arial" panose="020B0604020202020204" pitchFamily="34" charset="0"/>
              </a:rPr>
              <a:t>bg</a:t>
            </a:r>
            <a:r>
              <a:rPr lang="en-US" sz="3600" b="1" dirty="0">
                <a:effectLst/>
                <a:latin typeface="Calibri" panose="020F0502020204030204" pitchFamily="34" charset="0"/>
                <a:ea typeface="Calibri" panose="020F0502020204030204" pitchFamily="34" charset="0"/>
                <a:cs typeface="Arial" panose="020B0604020202020204" pitchFamily="34" charset="0"/>
              </a:rPr>
              <a:t>:</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bg</a:t>
            </a:r>
            <a:r>
              <a:rPr lang="en-US" sz="2000" dirty="0">
                <a:effectLst/>
                <a:latin typeface="Calibri" panose="020F0502020204030204" pitchFamily="34" charset="0"/>
                <a:ea typeface="Calibri" panose="020F0502020204030204" pitchFamily="34" charset="0"/>
                <a:cs typeface="Arial" panose="020B0604020202020204" pitchFamily="34" charset="0"/>
              </a:rPr>
              <a:t> command is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move a currently running job into the background.</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is useful if you started a command in the foreground and then want to free up the terminal session while the command continues to run.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600" b="1" dirty="0" err="1">
                <a:effectLst/>
                <a:latin typeface="Calibri" panose="020F0502020204030204" pitchFamily="34" charset="0"/>
                <a:ea typeface="Calibri" panose="020F0502020204030204" pitchFamily="34" charset="0"/>
                <a:cs typeface="Arial" panose="020B0604020202020204" pitchFamily="34" charset="0"/>
              </a:rPr>
              <a:t>fg</a:t>
            </a:r>
            <a:r>
              <a:rPr lang="en-US" sz="3600" b="1" dirty="0">
                <a:effectLst/>
                <a:latin typeface="Calibri" panose="020F0502020204030204" pitchFamily="34" charset="0"/>
                <a:ea typeface="Calibri" panose="020F0502020204030204" pitchFamily="34" charset="0"/>
                <a:cs typeface="Arial" panose="020B0604020202020204" pitchFamily="34" charset="0"/>
              </a:rPr>
              <a:t>:</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fg</a:t>
            </a:r>
            <a:r>
              <a:rPr lang="en-US" sz="2000" dirty="0">
                <a:effectLst/>
                <a:latin typeface="Calibri" panose="020F0502020204030204" pitchFamily="34" charset="0"/>
                <a:ea typeface="Calibri" panose="020F0502020204030204" pitchFamily="34" charset="0"/>
                <a:cs typeface="Arial" panose="020B0604020202020204" pitchFamily="34" charset="0"/>
              </a:rPr>
              <a:t>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used to bring a job that is currently running in the background back to the foreground.</a:t>
            </a:r>
            <a:r>
              <a:rPr lang="en-US" sz="2000" dirty="0">
                <a:effectLst/>
                <a:latin typeface="Calibri" panose="020F0502020204030204" pitchFamily="34" charset="0"/>
                <a:ea typeface="Calibri" panose="020F0502020204030204" pitchFamily="34" charset="0"/>
                <a:cs typeface="Arial" panose="020B0604020202020204" pitchFamily="34" charset="0"/>
              </a:rPr>
              <a:t> This allows you to interact with the command again in the terminal session.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48850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DF1B-A8B6-D9D1-3163-B97CB35F762B}"/>
              </a:ext>
            </a:extLst>
          </p:cNvPr>
          <p:cNvSpPr>
            <a:spLocks noGrp="1"/>
          </p:cNvSpPr>
          <p:nvPr>
            <p:ph type="title"/>
          </p:nvPr>
        </p:nvSpPr>
        <p:spPr>
          <a:xfrm>
            <a:off x="1141116" y="609600"/>
            <a:ext cx="9903418" cy="685800"/>
          </a:xfrm>
        </p:spPr>
        <p:txBody>
          <a:bodyPr>
            <a:normAutofit fontScale="90000"/>
          </a:bodyPr>
          <a:lstStyle/>
          <a:p>
            <a:pPr marL="0" marR="0" lvl="0" indent="-285664" defTabSz="457063" rtl="0" eaLnBrk="1" fontAlgn="auto" latinLnBrk="0" hangingPunct="1">
              <a:lnSpc>
                <a:spcPct val="107000"/>
              </a:lnSpc>
              <a:spcBef>
                <a:spcPts val="0"/>
              </a:spcBef>
              <a:spcAft>
                <a:spcPts val="800"/>
              </a:spcAft>
              <a:tabLst/>
              <a:defRPr/>
            </a:pPr>
            <a:br>
              <a:rPr kumimoji="0" lang="en-US" sz="28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br>
              <a:rPr kumimoji="0" lang="en-US" sz="28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r>
              <a:rPr kumimoji="0" lang="en-IL" sz="28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SYSTEMCTL COMMAND</a:t>
            </a:r>
            <a:br>
              <a:rPr kumimoji="0" lang="en-IL" sz="20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sz="7200" dirty="0"/>
          </a:p>
        </p:txBody>
      </p:sp>
      <p:sp>
        <p:nvSpPr>
          <p:cNvPr id="3" name="Content Placeholder 2">
            <a:extLst>
              <a:ext uri="{FF2B5EF4-FFF2-40B4-BE49-F238E27FC236}">
                <a16:creationId xmlns:a16="http://schemas.microsoft.com/office/drawing/2014/main" id="{DC6AE45E-4802-1450-34F2-4442FE663572}"/>
              </a:ext>
            </a:extLst>
          </p:cNvPr>
          <p:cNvSpPr>
            <a:spLocks noGrp="1"/>
          </p:cNvSpPr>
          <p:nvPr>
            <p:ph idx="1"/>
          </p:nvPr>
        </p:nvSpPr>
        <p:spPr>
          <a:xfrm>
            <a:off x="1141116" y="1143000"/>
            <a:ext cx="9903418" cy="4648201"/>
          </a:xfrm>
        </p:spPr>
        <p:txBody>
          <a:bodyPr>
            <a:normAutofit fontScale="92500" lnSpcReduction="20000"/>
          </a:bodyPr>
          <a:lstStyle/>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systemctl</a:t>
            </a:r>
            <a:r>
              <a:rPr lang="en-IL"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is a command-line utility in Linux used to manage system services,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including starting, stopping, and checking the status of services</a:t>
            </a:r>
            <a:r>
              <a:rPr lang="en-IL" sz="2000" dirty="0">
                <a:effectLst/>
                <a:latin typeface="Calibri" panose="020F0502020204030204" pitchFamily="34" charset="0"/>
                <a:ea typeface="Calibri" panose="020F0502020204030204" pitchFamily="34" charset="0"/>
                <a:cs typeface="Arial" panose="020B0604020202020204" pitchFamily="34" charset="0"/>
              </a:rPr>
              <a:t>. It can also be used to manage various other aspects of the system, such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as logging and power management</a:t>
            </a:r>
            <a:r>
              <a:rPr lang="en-IL" sz="2000" dirty="0">
                <a:effectLst/>
                <a:latin typeface="Calibri" panose="020F0502020204030204" pitchFamily="34" charset="0"/>
                <a:ea typeface="Calibri" panose="020F0502020204030204" pitchFamily="34" charset="0"/>
                <a:cs typeface="Arial" panose="020B0604020202020204" pitchFamily="34" charset="0"/>
              </a:rPr>
              <a:t>. The </a:t>
            </a: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dirty="0">
                <a:effectLst/>
                <a:latin typeface="Calibri" panose="020F0502020204030204" pitchFamily="34" charset="0"/>
                <a:ea typeface="Calibri" panose="020F0502020204030204" pitchFamily="34" charset="0"/>
                <a:cs typeface="Arial" panose="020B0604020202020204" pitchFamily="34" charset="0"/>
              </a:rPr>
              <a:t> command can be used with several options and subcommands to carry out various tasks.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Some common </a:t>
            </a: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dirty="0">
                <a:effectLst/>
                <a:latin typeface="Calibri" panose="020F0502020204030204" pitchFamily="34" charset="0"/>
                <a:ea typeface="Calibri" panose="020F0502020204030204" pitchFamily="34" charset="0"/>
                <a:cs typeface="Arial" panose="020B0604020202020204" pitchFamily="34" charset="0"/>
              </a:rPr>
              <a:t> commands include: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start [service]</a:t>
            </a:r>
            <a:r>
              <a:rPr lang="en-IL" sz="2000" dirty="0">
                <a:effectLst/>
                <a:latin typeface="Calibri" panose="020F0502020204030204" pitchFamily="34" charset="0"/>
                <a:ea typeface="Calibri" panose="020F0502020204030204" pitchFamily="34" charset="0"/>
                <a:cs typeface="Arial" panose="020B0604020202020204" pitchFamily="34" charset="0"/>
              </a:rPr>
              <a:t>: Start a system service.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stop [service]</a:t>
            </a:r>
            <a:r>
              <a:rPr lang="en-IL" sz="2000" dirty="0">
                <a:effectLst/>
                <a:latin typeface="Calibri" panose="020F0502020204030204" pitchFamily="34" charset="0"/>
                <a:ea typeface="Calibri" panose="020F0502020204030204" pitchFamily="34" charset="0"/>
                <a:cs typeface="Arial" panose="020B0604020202020204" pitchFamily="34" charset="0"/>
              </a:rPr>
              <a:t>: Stop a system service.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restart [service]</a:t>
            </a:r>
            <a:r>
              <a:rPr lang="en-IL" sz="2000" dirty="0">
                <a:effectLst/>
                <a:latin typeface="Calibri" panose="020F0502020204030204" pitchFamily="34" charset="0"/>
                <a:ea typeface="Calibri" panose="020F0502020204030204" pitchFamily="34" charset="0"/>
                <a:cs typeface="Arial" panose="020B0604020202020204" pitchFamily="34" charset="0"/>
              </a:rPr>
              <a:t>: Restart a system service.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status [service]</a:t>
            </a:r>
            <a:r>
              <a:rPr lang="en-IL" sz="2000" dirty="0">
                <a:effectLst/>
                <a:latin typeface="Calibri" panose="020F0502020204030204" pitchFamily="34" charset="0"/>
                <a:ea typeface="Calibri" panose="020F0502020204030204" pitchFamily="34" charset="0"/>
                <a:cs typeface="Arial" panose="020B0604020202020204" pitchFamily="34" charset="0"/>
              </a:rPr>
              <a:t>: Check the status of a system service.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enable [service]</a:t>
            </a:r>
            <a:r>
              <a:rPr lang="en-IL" sz="2000" dirty="0">
                <a:effectLst/>
                <a:latin typeface="Calibri" panose="020F0502020204030204" pitchFamily="34" charset="0"/>
                <a:ea typeface="Calibri" panose="020F0502020204030204" pitchFamily="34" charset="0"/>
                <a:cs typeface="Arial" panose="020B0604020202020204" pitchFamily="34" charset="0"/>
              </a:rPr>
              <a:t>: Configure a service to start at boot time.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disable [service]</a:t>
            </a:r>
            <a:r>
              <a:rPr lang="en-IL" sz="2000" dirty="0">
                <a:effectLst/>
                <a:latin typeface="Calibri" panose="020F0502020204030204" pitchFamily="34" charset="0"/>
                <a:ea typeface="Calibri" panose="020F0502020204030204" pitchFamily="34" charset="0"/>
                <a:cs typeface="Arial" panose="020B0604020202020204" pitchFamily="34" charset="0"/>
              </a:rPr>
              <a:t>: Remove a service from the list of services that start at boot time.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mask [service]</a:t>
            </a:r>
            <a:r>
              <a:rPr lang="en-IL" sz="2000" dirty="0">
                <a:effectLst/>
                <a:latin typeface="Calibri" panose="020F0502020204030204" pitchFamily="34" charset="0"/>
                <a:ea typeface="Calibri" panose="020F0502020204030204" pitchFamily="34" charset="0"/>
                <a:cs typeface="Arial" panose="020B0604020202020204" pitchFamily="34" charset="0"/>
              </a:rPr>
              <a:t>: Prevent a service from being started or stopped.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52741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C45C9-FAE8-75CE-B48E-E2C683239DE1}"/>
              </a:ext>
            </a:extLst>
          </p:cNvPr>
          <p:cNvSpPr>
            <a:spLocks noGrp="1"/>
          </p:cNvSpPr>
          <p:nvPr>
            <p:ph type="title"/>
          </p:nvPr>
        </p:nvSpPr>
        <p:spPr>
          <a:xfrm>
            <a:off x="1141116" y="609600"/>
            <a:ext cx="9903418" cy="457199"/>
          </a:xfrm>
        </p:spPr>
        <p:txBody>
          <a:bodyPr>
            <a:normAutofit/>
          </a:bodyPr>
          <a:lstStyle/>
          <a:p>
            <a:r>
              <a:rPr lang="en-US" sz="2000" dirty="0"/>
              <a:t>SYSTEMCTL….</a:t>
            </a:r>
            <a:endParaRPr lang="en-IL" sz="2000" dirty="0"/>
          </a:p>
        </p:txBody>
      </p:sp>
      <p:sp>
        <p:nvSpPr>
          <p:cNvPr id="3" name="Content Placeholder 2">
            <a:extLst>
              <a:ext uri="{FF2B5EF4-FFF2-40B4-BE49-F238E27FC236}">
                <a16:creationId xmlns:a16="http://schemas.microsoft.com/office/drawing/2014/main" id="{442DA48E-7669-0C33-F590-956A8B7F22E3}"/>
              </a:ext>
            </a:extLst>
          </p:cNvPr>
          <p:cNvSpPr>
            <a:spLocks noGrp="1"/>
          </p:cNvSpPr>
          <p:nvPr>
            <p:ph idx="1"/>
          </p:nvPr>
        </p:nvSpPr>
        <p:spPr>
          <a:xfrm>
            <a:off x="1141116" y="1295400"/>
            <a:ext cx="9903418" cy="4495801"/>
          </a:xfrm>
        </p:spPr>
        <p:txBody>
          <a:bodyPr>
            <a:normAutofit/>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addition to managing services, </a:t>
            </a: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can also be used to manage other aspects of the system, such as logging and power management.</a:t>
            </a:r>
            <a:r>
              <a:rPr lang="en-IL" sz="2000" dirty="0">
                <a:effectLst/>
                <a:latin typeface="Calibri" panose="020F0502020204030204" pitchFamily="34" charset="0"/>
                <a:ea typeface="Calibri" panose="020F0502020204030204" pitchFamily="34" charset="0"/>
                <a:cs typeface="Arial" panose="020B0604020202020204" pitchFamily="34" charset="0"/>
              </a:rPr>
              <a:t> Some examples of these include: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suspend</a:t>
            </a:r>
            <a:r>
              <a:rPr lang="en-IL" sz="2000" dirty="0">
                <a:effectLst/>
                <a:latin typeface="Calibri" panose="020F0502020204030204" pitchFamily="34" charset="0"/>
                <a:ea typeface="Calibri" panose="020F0502020204030204" pitchFamily="34" charset="0"/>
                <a:cs typeface="Arial" panose="020B0604020202020204" pitchFamily="34" charset="0"/>
              </a:rPr>
              <a:t>: Suspend the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hibernate</a:t>
            </a:r>
            <a:r>
              <a:rPr lang="en-IL" sz="2000" dirty="0">
                <a:effectLst/>
                <a:latin typeface="Calibri" panose="020F0502020204030204" pitchFamily="34" charset="0"/>
                <a:ea typeface="Calibri" panose="020F0502020204030204" pitchFamily="34" charset="0"/>
                <a:cs typeface="Arial" panose="020B0604020202020204" pitchFamily="34" charset="0"/>
              </a:rPr>
              <a:t>: Hibernate the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a:t>
            </a:r>
            <a:r>
              <a:rPr lang="en-IL" sz="2000" b="1" dirty="0" err="1">
                <a:effectLst/>
                <a:latin typeface="Calibri" panose="020F0502020204030204" pitchFamily="34" charset="0"/>
                <a:ea typeface="Calibri" panose="020F0502020204030204" pitchFamily="34" charset="0"/>
                <a:cs typeface="Arial" panose="020B0604020202020204" pitchFamily="34" charset="0"/>
              </a:rPr>
              <a:t>poweroff</a:t>
            </a:r>
            <a:r>
              <a:rPr lang="en-IL" sz="2000" dirty="0">
                <a:effectLst/>
                <a:latin typeface="Calibri" panose="020F0502020204030204" pitchFamily="34" charset="0"/>
                <a:ea typeface="Calibri" panose="020F0502020204030204" pitchFamily="34" charset="0"/>
                <a:cs typeface="Arial" panose="020B0604020202020204" pitchFamily="34" charset="0"/>
              </a:rPr>
              <a:t>: Power off the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reboot</a:t>
            </a:r>
            <a:r>
              <a:rPr lang="en-IL" sz="2000" dirty="0">
                <a:effectLst/>
                <a:latin typeface="Calibri" panose="020F0502020204030204" pitchFamily="34" charset="0"/>
                <a:ea typeface="Calibri" panose="020F0502020204030204" pitchFamily="34" charset="0"/>
                <a:cs typeface="Arial" panose="020B0604020202020204" pitchFamily="34" charset="0"/>
              </a:rPr>
              <a:t>: Reboot the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status [unit]</a:t>
            </a:r>
            <a:r>
              <a:rPr lang="en-IL" sz="2000" dirty="0">
                <a:effectLst/>
                <a:latin typeface="Calibri" panose="020F0502020204030204" pitchFamily="34" charset="0"/>
                <a:ea typeface="Calibri" panose="020F0502020204030204" pitchFamily="34" charset="0"/>
                <a:cs typeface="Arial" panose="020B0604020202020204" pitchFamily="34" charset="0"/>
              </a:rPr>
              <a:t>: Check the status of a system unit.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b="1" dirty="0">
                <a:effectLst/>
                <a:latin typeface="Calibri" panose="020F0502020204030204" pitchFamily="34" charset="0"/>
                <a:ea typeface="Calibri" panose="020F0502020204030204" pitchFamily="34" charset="0"/>
                <a:cs typeface="Arial" panose="020B0604020202020204" pitchFamily="34" charset="0"/>
              </a:rPr>
              <a:t> list-unit-files</a:t>
            </a:r>
            <a:r>
              <a:rPr lang="en-IL" sz="2000" dirty="0">
                <a:effectLst/>
                <a:latin typeface="Calibri" panose="020F0502020204030204" pitchFamily="34" charset="0"/>
                <a:ea typeface="Calibri" panose="020F0502020204030204" pitchFamily="34" charset="0"/>
                <a:cs typeface="Arial" panose="020B0604020202020204" pitchFamily="34" charset="0"/>
              </a:rPr>
              <a:t>: List all system unit files.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Overall, </a:t>
            </a:r>
            <a:r>
              <a:rPr lang="en-IL" sz="2000" b="1" dirty="0" err="1">
                <a:effectLst/>
                <a:latin typeface="Calibri" panose="020F0502020204030204" pitchFamily="34" charset="0"/>
                <a:ea typeface="Calibri" panose="020F0502020204030204" pitchFamily="34" charset="0"/>
                <a:cs typeface="Arial" panose="020B0604020202020204" pitchFamily="34" charset="0"/>
              </a:rPr>
              <a:t>systemctl</a:t>
            </a:r>
            <a:r>
              <a:rPr lang="en-IL" sz="2000" dirty="0">
                <a:effectLst/>
                <a:latin typeface="Calibri" panose="020F0502020204030204" pitchFamily="34" charset="0"/>
                <a:ea typeface="Calibri" panose="020F0502020204030204" pitchFamily="34" charset="0"/>
                <a:cs typeface="Arial" panose="020B0604020202020204" pitchFamily="34" charset="0"/>
              </a:rPr>
              <a:t> is a powerful utility that provides administrators with a flexible and efficient way to manage Linux system services and other aspects of the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40194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61AE-1590-8E74-7C34-B11F6AD112E1}"/>
              </a:ext>
            </a:extLst>
          </p:cNvPr>
          <p:cNvSpPr>
            <a:spLocks noGrp="1"/>
          </p:cNvSpPr>
          <p:nvPr>
            <p:ph type="title"/>
          </p:nvPr>
        </p:nvSpPr>
        <p:spPr>
          <a:xfrm>
            <a:off x="1141116" y="609600"/>
            <a:ext cx="9903418" cy="685800"/>
          </a:xfrm>
        </p:spPr>
        <p:txBody>
          <a:bodyPr>
            <a:normAutofit fontScale="90000"/>
          </a:bodyPr>
          <a:lstStyle/>
          <a:p>
            <a:pPr marL="0" marR="0" lvl="0" indent="-285664" defTabSz="457063" rtl="0" eaLnBrk="1" fontAlgn="auto" latinLnBrk="0" hangingPunct="1">
              <a:lnSpc>
                <a:spcPct val="107000"/>
              </a:lnSpc>
              <a:spcBef>
                <a:spcPts val="0"/>
              </a:spcBef>
              <a:spcAft>
                <a:spcPts val="800"/>
              </a:spcAft>
              <a:tabLst/>
              <a:defRPr/>
            </a:pPr>
            <a:br>
              <a:rPr kumimoji="0" lang="en-US" sz="32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r>
              <a:rPr kumimoji="0" lang="en-US" sz="32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PS COMAND</a:t>
            </a:r>
            <a:br>
              <a:rPr kumimoji="0" lang="en-IL" sz="11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9305643D-1D8D-3032-31C1-FE0CF762E84C}"/>
              </a:ext>
            </a:extLst>
          </p:cNvPr>
          <p:cNvSpPr>
            <a:spLocks noGrp="1"/>
          </p:cNvSpPr>
          <p:nvPr>
            <p:ph idx="1"/>
          </p:nvPr>
        </p:nvSpPr>
        <p:spPr>
          <a:xfrm>
            <a:off x="1141116" y="1752600"/>
            <a:ext cx="9903418" cy="4038601"/>
          </a:xfrm>
        </p:spPr>
        <p:txBody>
          <a:bodyPr>
            <a:normAutofit fontScale="92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ps</a:t>
            </a:r>
            <a:r>
              <a:rPr lang="en-US" sz="2000" dirty="0">
                <a:effectLst/>
                <a:latin typeface="Calibri" panose="020F0502020204030204" pitchFamily="34" charset="0"/>
                <a:ea typeface="Calibri" panose="020F0502020204030204" pitchFamily="34" charset="0"/>
                <a:cs typeface="Arial" panose="020B0604020202020204" pitchFamily="34" charset="0"/>
              </a:rPr>
              <a:t> command in Linux is used to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display information about the currently running processes in a system. It stands for "process status".</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command provides a snapshot of the current processes that are running in the system at the time of execution.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basic syntax of the </a:t>
            </a:r>
            <a:r>
              <a:rPr lang="en-US" sz="2000" dirty="0" err="1">
                <a:effectLst/>
                <a:latin typeface="Calibri" panose="020F0502020204030204" pitchFamily="34" charset="0"/>
                <a:ea typeface="Calibri" panose="020F0502020204030204" pitchFamily="34" charset="0"/>
                <a:cs typeface="Arial" panose="020B0604020202020204" pitchFamily="34" charset="0"/>
              </a:rPr>
              <a:t>ps</a:t>
            </a:r>
            <a:r>
              <a:rPr lang="en-US" sz="2000" dirty="0">
                <a:effectLst/>
                <a:latin typeface="Calibri" panose="020F0502020204030204" pitchFamily="34" charset="0"/>
                <a:ea typeface="Calibri" panose="020F0502020204030204" pitchFamily="34" charset="0"/>
                <a:cs typeface="Arial" panose="020B0604020202020204" pitchFamily="34" charset="0"/>
              </a:rPr>
              <a:t> command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ps</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[options]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are some common options used with the </a:t>
            </a:r>
            <a:r>
              <a:rPr lang="en-US" sz="2000" dirty="0" err="1">
                <a:effectLst/>
                <a:latin typeface="Calibri" panose="020F0502020204030204" pitchFamily="34" charset="0"/>
                <a:ea typeface="Calibri" panose="020F0502020204030204" pitchFamily="34" charset="0"/>
                <a:cs typeface="Arial" panose="020B0604020202020204" pitchFamily="34" charset="0"/>
              </a:rPr>
              <a:t>ps</a:t>
            </a:r>
            <a:r>
              <a:rPr lang="en-US" sz="2000" dirty="0">
                <a:effectLst/>
                <a:latin typeface="Calibri" panose="020F0502020204030204" pitchFamily="34" charset="0"/>
                <a:ea typeface="Calibri" panose="020F0502020204030204" pitchFamily="34" charset="0"/>
                <a:cs typeface="Arial" panose="020B0604020202020204" pitchFamily="34" charset="0"/>
              </a:rPr>
              <a:t>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aux</a:t>
            </a:r>
            <a:r>
              <a:rPr lang="en-US" sz="2000" dirty="0">
                <a:effectLst/>
                <a:latin typeface="Calibri" panose="020F0502020204030204" pitchFamily="34" charset="0"/>
                <a:ea typeface="Calibri" panose="020F0502020204030204" pitchFamily="34" charset="0"/>
                <a:cs typeface="Arial" panose="020B0604020202020204" pitchFamily="34" charset="0"/>
              </a:rPr>
              <a:t>: Displays a detailed list of all running processes, including processes that are running in the background.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600" b="1" dirty="0">
                <a:effectLst/>
                <a:latin typeface="Calibri" panose="020F0502020204030204" pitchFamily="34" charset="0"/>
                <a:ea typeface="Calibri" panose="020F0502020204030204" pitchFamily="34" charset="0"/>
                <a:cs typeface="Arial" panose="020B0604020202020204" pitchFamily="34" charset="0"/>
              </a:rPr>
              <a:t>ax</a:t>
            </a:r>
            <a:r>
              <a:rPr lang="en-US" sz="2000" dirty="0">
                <a:effectLst/>
                <a:latin typeface="Calibri" panose="020F0502020204030204" pitchFamily="34" charset="0"/>
                <a:ea typeface="Calibri" panose="020F0502020204030204" pitchFamily="34" charset="0"/>
                <a:cs typeface="Arial" panose="020B0604020202020204" pitchFamily="34" charset="0"/>
              </a:rPr>
              <a:t>: Displays a list of all processes on the system, regardless of the user.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600" b="1" dirty="0">
                <a:effectLst/>
                <a:latin typeface="Calibri" panose="020F0502020204030204" pitchFamily="34" charset="0"/>
                <a:ea typeface="Calibri" panose="020F0502020204030204" pitchFamily="34" charset="0"/>
                <a:cs typeface="Arial" panose="020B0604020202020204" pitchFamily="34" charset="0"/>
              </a:rPr>
              <a:t>u:</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Displays the process owner, start time, and CPU usage in addition to the process 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11835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BFAD2-CA8E-A49E-FD2D-55B4DAE8C172}"/>
              </a:ext>
            </a:extLst>
          </p:cNvPr>
          <p:cNvSpPr>
            <a:spLocks noGrp="1"/>
          </p:cNvSpPr>
          <p:nvPr>
            <p:ph type="title"/>
          </p:nvPr>
        </p:nvSpPr>
        <p:spPr>
          <a:xfrm>
            <a:off x="1141116" y="609600"/>
            <a:ext cx="9903418" cy="838200"/>
          </a:xfrm>
        </p:spPr>
        <p:txBody>
          <a:bodyPr>
            <a:normAutofit/>
          </a:bodyPr>
          <a:lstStyle/>
          <a:p>
            <a:r>
              <a:rPr lang="en-US" sz="2000" dirty="0"/>
              <a:t>Here are some examples of using the </a:t>
            </a:r>
            <a:r>
              <a:rPr lang="en-US" sz="2000" dirty="0" err="1"/>
              <a:t>ps</a:t>
            </a:r>
            <a:r>
              <a:rPr lang="en-US" sz="2000" dirty="0"/>
              <a:t> command:</a:t>
            </a:r>
            <a:br>
              <a:rPr lang="en-US" sz="2000" dirty="0"/>
            </a:br>
            <a:endParaRPr lang="en-IL" sz="2000" dirty="0"/>
          </a:p>
        </p:txBody>
      </p:sp>
      <p:sp>
        <p:nvSpPr>
          <p:cNvPr id="3" name="Content Placeholder 2">
            <a:extLst>
              <a:ext uri="{FF2B5EF4-FFF2-40B4-BE49-F238E27FC236}">
                <a16:creationId xmlns:a16="http://schemas.microsoft.com/office/drawing/2014/main" id="{4DA015C5-0864-6DFE-CD44-B8ACE10CE972}"/>
              </a:ext>
            </a:extLst>
          </p:cNvPr>
          <p:cNvSpPr>
            <a:spLocks noGrp="1"/>
          </p:cNvSpPr>
          <p:nvPr>
            <p:ph idx="1"/>
          </p:nvPr>
        </p:nvSpPr>
        <p:spPr>
          <a:xfrm>
            <a:off x="1141116" y="1295400"/>
            <a:ext cx="9903418" cy="4495801"/>
          </a:xfrm>
        </p:spPr>
        <p:txBody>
          <a:bodyPr>
            <a:normAutofit fontScale="77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display a list of all processes running on the system,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ps</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aux</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display a list of all processes running on the system, sorted by CPU usage,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2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ps</a:t>
            </a:r>
            <a:r>
              <a:rPr lang="en-US"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aux --sort=-%</a:t>
            </a:r>
            <a:r>
              <a:rPr lang="en-US" sz="32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cpu</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display a list of all processes running on the system, sorted by memory usage,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ps</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aux --sort=-%mem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display a list of all processes owned by a specific user,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ps</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-u username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display a tree of processes, showing the parent-child relationship between processes,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ps</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ef</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--forest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r>
              <a:rPr lang="en-US" sz="2000" dirty="0">
                <a:effectLst/>
                <a:latin typeface="Calibri" panose="020F0502020204030204" pitchFamily="34" charset="0"/>
                <a:ea typeface="Calibri" panose="020F0502020204030204" pitchFamily="34" charset="0"/>
                <a:cs typeface="Arial" panose="020B0604020202020204" pitchFamily="34" charset="0"/>
              </a:rPr>
              <a:t>These are just a few examples of how the </a:t>
            </a:r>
            <a:r>
              <a:rPr lang="en-US" sz="2000" dirty="0" err="1">
                <a:effectLst/>
                <a:latin typeface="Calibri" panose="020F0502020204030204" pitchFamily="34" charset="0"/>
                <a:ea typeface="Calibri" panose="020F0502020204030204" pitchFamily="34" charset="0"/>
                <a:cs typeface="Arial" panose="020B0604020202020204" pitchFamily="34" charset="0"/>
              </a:rPr>
              <a:t>ps</a:t>
            </a:r>
            <a:r>
              <a:rPr lang="en-US" sz="2000" dirty="0">
                <a:effectLst/>
                <a:latin typeface="Calibri" panose="020F0502020204030204" pitchFamily="34" charset="0"/>
                <a:ea typeface="Calibri" panose="020F0502020204030204" pitchFamily="34" charset="0"/>
                <a:cs typeface="Arial" panose="020B0604020202020204" pitchFamily="34" charset="0"/>
              </a:rPr>
              <a:t> command can be used in Linux. There are many more options and variations of the command, depending on the specific information you are looking for</a:t>
            </a:r>
            <a:endParaRPr lang="en-IL" dirty="0"/>
          </a:p>
        </p:txBody>
      </p:sp>
    </p:spTree>
    <p:extLst>
      <p:ext uri="{BB962C8B-B14F-4D97-AF65-F5344CB8AC3E}">
        <p14:creationId xmlns:p14="http://schemas.microsoft.com/office/powerpoint/2010/main" val="146742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5CF5-A980-1654-D7B1-F35FE7BC3057}"/>
              </a:ext>
            </a:extLst>
          </p:cNvPr>
          <p:cNvSpPr>
            <a:spLocks noGrp="1"/>
          </p:cNvSpPr>
          <p:nvPr>
            <p:ph type="title"/>
          </p:nvPr>
        </p:nvSpPr>
        <p:spPr>
          <a:xfrm>
            <a:off x="1141116" y="609600"/>
            <a:ext cx="9903418" cy="533400"/>
          </a:xfrm>
        </p:spPr>
        <p:txBody>
          <a:bodyPr>
            <a:normAutofit fontScale="90000"/>
          </a:bodyPr>
          <a:lstStyle/>
          <a:p>
            <a:br>
              <a:rPr lang="en-US" dirty="0"/>
            </a:br>
            <a:r>
              <a:rPr lang="en-US" dirty="0"/>
              <a:t>TOP COMMAND</a:t>
            </a:r>
            <a:br>
              <a:rPr lang="en-US" dirty="0"/>
            </a:br>
            <a:endParaRPr lang="en-IL" dirty="0"/>
          </a:p>
        </p:txBody>
      </p:sp>
      <p:sp>
        <p:nvSpPr>
          <p:cNvPr id="3" name="Content Placeholder 2">
            <a:extLst>
              <a:ext uri="{FF2B5EF4-FFF2-40B4-BE49-F238E27FC236}">
                <a16:creationId xmlns:a16="http://schemas.microsoft.com/office/drawing/2014/main" id="{90C62814-E6D1-D7CD-B0B0-00C71AA61FD0}"/>
              </a:ext>
            </a:extLst>
          </p:cNvPr>
          <p:cNvSpPr>
            <a:spLocks noGrp="1"/>
          </p:cNvSpPr>
          <p:nvPr>
            <p:ph idx="1"/>
          </p:nvPr>
        </p:nvSpPr>
        <p:spPr>
          <a:xfrm>
            <a:off x="1141116" y="1219200"/>
            <a:ext cx="9903418" cy="4572001"/>
          </a:xfrm>
        </p:spPr>
        <p:txBody>
          <a:bodyPr>
            <a:normAutofit fontScale="55000" lnSpcReduction="20000"/>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a:t>
            </a:r>
            <a:r>
              <a:rPr lang="en-IL" sz="2000" b="1" dirty="0">
                <a:effectLst/>
                <a:latin typeface="Calibri" panose="020F0502020204030204" pitchFamily="34" charset="0"/>
                <a:ea typeface="Calibri" panose="020F0502020204030204" pitchFamily="34" charset="0"/>
                <a:cs typeface="Arial" panose="020B0604020202020204" pitchFamily="34" charset="0"/>
              </a:rPr>
              <a:t>top</a:t>
            </a:r>
            <a:r>
              <a:rPr lang="en-IL" sz="2000" dirty="0">
                <a:effectLst/>
                <a:latin typeface="Calibri" panose="020F0502020204030204" pitchFamily="34" charset="0"/>
                <a:ea typeface="Calibri" panose="020F0502020204030204" pitchFamily="34" charset="0"/>
                <a:cs typeface="Arial" panose="020B0604020202020204" pitchFamily="34" charset="0"/>
              </a:rPr>
              <a:t> command is a system monitor utility in Linux and Unix-like operating systems.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It displays real-time information about processes and system resource usage. When you run the </a:t>
            </a:r>
            <a:r>
              <a:rPr lang="en-IL" sz="2000" b="1"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top</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command, it opens a screen that is updated dynamically to show system usage statistics.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Some of the information that </a:t>
            </a:r>
            <a:r>
              <a:rPr lang="en-IL" sz="2000" b="1" dirty="0">
                <a:effectLst/>
                <a:latin typeface="Calibri" panose="020F0502020204030204" pitchFamily="34" charset="0"/>
                <a:ea typeface="Calibri" panose="020F0502020204030204" pitchFamily="34" charset="0"/>
                <a:cs typeface="Arial" panose="020B0604020202020204" pitchFamily="34" charset="0"/>
              </a:rPr>
              <a:t>top</a:t>
            </a:r>
            <a:r>
              <a:rPr lang="en-IL" sz="2000" dirty="0">
                <a:effectLst/>
                <a:latin typeface="Calibri" panose="020F0502020204030204" pitchFamily="34" charset="0"/>
                <a:ea typeface="Calibri" panose="020F0502020204030204" pitchFamily="34" charset="0"/>
                <a:cs typeface="Arial" panose="020B0604020202020204" pitchFamily="34" charset="0"/>
              </a:rPr>
              <a:t> displays includes: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System load:</a:t>
            </a:r>
            <a:r>
              <a:rPr lang="en-IL"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is a measure of how busy the system is. It is displayed in three numbers, representing the average system load over the last one, five, and fifteen minutes.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Processes:</a:t>
            </a:r>
            <a:r>
              <a:rPr lang="en-IL"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shows how many processes are currently running, as well as their status and resource usage.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Memory usage:</a:t>
            </a:r>
            <a:r>
              <a:rPr lang="en-IL"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shows how much memory is being used by the system and how much is available.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CPU usage:</a:t>
            </a:r>
            <a:r>
              <a:rPr lang="en-IL"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displays how much of the CPU's processing power is being used by the system and by individual processes.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addition to the information above, </a:t>
            </a:r>
            <a:r>
              <a:rPr lang="en-IL" sz="20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top</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also provides a number of interactive commands that allow you to manipulate the display and sort processes by different criteria</a:t>
            </a:r>
            <a:r>
              <a:rPr lang="en-IL" sz="2000" dirty="0">
                <a:effectLst/>
                <a:latin typeface="Calibri" panose="020F0502020204030204" pitchFamily="34" charset="0"/>
                <a:ea typeface="Calibri" panose="020F0502020204030204" pitchFamily="34" charset="0"/>
                <a:cs typeface="Arial" panose="020B0604020202020204" pitchFamily="34" charset="0"/>
              </a:rPr>
              <a:t>. Some of these commands include: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2800" b="1" dirty="0">
                <a:effectLst/>
                <a:latin typeface="Calibri" panose="020F0502020204030204" pitchFamily="34" charset="0"/>
                <a:ea typeface="Calibri" panose="020F0502020204030204" pitchFamily="34" charset="0"/>
                <a:cs typeface="Arial" panose="020B0604020202020204" pitchFamily="34" charset="0"/>
              </a:rPr>
              <a:t>k</a:t>
            </a:r>
            <a:r>
              <a:rPr lang="en-IL" sz="2000" dirty="0">
                <a:effectLst/>
                <a:latin typeface="Calibri" panose="020F0502020204030204" pitchFamily="34" charset="0"/>
                <a:ea typeface="Calibri" panose="020F0502020204030204" pitchFamily="34" charset="0"/>
                <a:cs typeface="Arial" panose="020B0604020202020204" pitchFamily="34" charset="0"/>
              </a:rPr>
              <a:t>: Kill a process.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3600" b="1" dirty="0">
                <a:effectLst/>
                <a:latin typeface="Calibri" panose="020F0502020204030204" pitchFamily="34" charset="0"/>
                <a:ea typeface="Calibri" panose="020F0502020204030204" pitchFamily="34" charset="0"/>
                <a:cs typeface="Arial" panose="020B0604020202020204" pitchFamily="34" charset="0"/>
              </a:rPr>
              <a:t>r</a:t>
            </a:r>
            <a:r>
              <a:rPr lang="en-IL" sz="2000" dirty="0">
                <a:effectLst/>
                <a:latin typeface="Calibri" panose="020F0502020204030204" pitchFamily="34" charset="0"/>
                <a:ea typeface="Calibri" panose="020F0502020204030204" pitchFamily="34" charset="0"/>
                <a:cs typeface="Arial" panose="020B0604020202020204" pitchFamily="34" charset="0"/>
              </a:rPr>
              <a:t>: Renice a process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3200" b="1" dirty="0">
                <a:effectLst/>
                <a:latin typeface="Calibri" panose="020F0502020204030204" pitchFamily="34" charset="0"/>
                <a:ea typeface="Calibri" panose="020F0502020204030204" pitchFamily="34" charset="0"/>
                <a:cs typeface="Arial" panose="020B0604020202020204" pitchFamily="34" charset="0"/>
              </a:rPr>
              <a:t>n:</a:t>
            </a:r>
            <a:r>
              <a:rPr lang="en-IL" sz="32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Set the number of processes to display.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3200" b="1" dirty="0">
                <a:effectLst/>
                <a:latin typeface="Calibri" panose="020F0502020204030204" pitchFamily="34" charset="0"/>
                <a:ea typeface="Calibri" panose="020F0502020204030204" pitchFamily="34" charset="0"/>
                <a:cs typeface="Arial" panose="020B0604020202020204" pitchFamily="34" charset="0"/>
              </a:rPr>
              <a:t>f:</a:t>
            </a:r>
            <a:r>
              <a:rPr lang="en-IL" sz="32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Add or remove fields from the display.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L" sz="3200" b="1" dirty="0">
                <a:effectLst/>
                <a:latin typeface="Calibri" panose="020F0502020204030204" pitchFamily="34" charset="0"/>
                <a:ea typeface="Calibri" panose="020F0502020204030204" pitchFamily="34" charset="0"/>
                <a:cs typeface="Arial" panose="020B0604020202020204" pitchFamily="34" charset="0"/>
              </a:rPr>
              <a:t>q:</a:t>
            </a:r>
            <a:r>
              <a:rPr lang="en-IL" sz="32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Quit the </a:t>
            </a:r>
            <a:r>
              <a:rPr lang="en-IL" sz="2000" b="1" dirty="0">
                <a:effectLst/>
                <a:latin typeface="Calibri" panose="020F0502020204030204" pitchFamily="34" charset="0"/>
                <a:ea typeface="Calibri" panose="020F0502020204030204" pitchFamily="34" charset="0"/>
                <a:cs typeface="Arial" panose="020B0604020202020204" pitchFamily="34" charset="0"/>
              </a:rPr>
              <a:t>top</a:t>
            </a:r>
            <a:r>
              <a:rPr lang="en-IL" sz="2000" dirty="0">
                <a:effectLst/>
                <a:latin typeface="Calibri" panose="020F0502020204030204" pitchFamily="34" charset="0"/>
                <a:ea typeface="Calibri" panose="020F0502020204030204" pitchFamily="34" charset="0"/>
                <a:cs typeface="Arial" panose="020B0604020202020204" pitchFamily="34" charset="0"/>
              </a:rPr>
              <a:t>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b="1" dirty="0">
                <a:effectLst/>
                <a:latin typeface="Calibri" panose="020F0502020204030204" pitchFamily="34" charset="0"/>
                <a:ea typeface="Calibri" panose="020F0502020204030204" pitchFamily="34" charset="0"/>
                <a:cs typeface="Arial" panose="020B0604020202020204" pitchFamily="34" charset="0"/>
              </a:rPr>
              <a:t>top</a:t>
            </a:r>
            <a:r>
              <a:rPr lang="en-IL" sz="2000" dirty="0">
                <a:effectLst/>
                <a:latin typeface="Calibri" panose="020F0502020204030204" pitchFamily="34" charset="0"/>
                <a:ea typeface="Calibri" panose="020F0502020204030204" pitchFamily="34" charset="0"/>
                <a:cs typeface="Arial" panose="020B0604020202020204" pitchFamily="34" charset="0"/>
              </a:rPr>
              <a:t> is a powerful tool for system administrators and advanced users who need to monitor and troubleshoot system performance.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22993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6871257"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5BC81-B460-C4F4-00B4-2B90B3530FAC}"/>
              </a:ext>
            </a:extLst>
          </p:cNvPr>
          <p:cNvSpPr>
            <a:spLocks noGrp="1"/>
          </p:cNvSpPr>
          <p:nvPr>
            <p:ph type="title"/>
          </p:nvPr>
        </p:nvSpPr>
        <p:spPr>
          <a:xfrm>
            <a:off x="661939" y="995517"/>
            <a:ext cx="5566639" cy="4795684"/>
          </a:xfrm>
        </p:spPr>
        <p:txBody>
          <a:bodyPr>
            <a:normAutofit/>
          </a:bodyPr>
          <a:lstStyle/>
          <a:p>
            <a:r>
              <a:rPr lang="en-US" sz="5300"/>
              <a:t> benefits</a:t>
            </a:r>
            <a:endParaRPr lang="en-IL" sz="5300"/>
          </a:p>
        </p:txBody>
      </p:sp>
      <p:sp>
        <p:nvSpPr>
          <p:cNvPr id="3" name="Content Placeholder 2">
            <a:extLst>
              <a:ext uri="{FF2B5EF4-FFF2-40B4-BE49-F238E27FC236}">
                <a16:creationId xmlns:a16="http://schemas.microsoft.com/office/drawing/2014/main" id="{6B238B09-DEA7-ACD7-A677-C725C7789815}"/>
              </a:ext>
            </a:extLst>
          </p:cNvPr>
          <p:cNvSpPr>
            <a:spLocks noGrp="1"/>
          </p:cNvSpPr>
          <p:nvPr>
            <p:ph idx="1"/>
          </p:nvPr>
        </p:nvSpPr>
        <p:spPr>
          <a:xfrm>
            <a:off x="7192908" y="995517"/>
            <a:ext cx="4352617" cy="4795684"/>
          </a:xfrm>
        </p:spPr>
        <p:txBody>
          <a:bodyPr>
            <a:normAutofit/>
          </a:bodyPr>
          <a:lstStyle/>
          <a:p>
            <a:r>
              <a:rPr lang="en-US" sz="1800" dirty="0"/>
              <a:t>Private clouds provide several benefits,</a:t>
            </a:r>
          </a:p>
          <a:p>
            <a:r>
              <a:rPr lang="en-US" sz="1800" dirty="0"/>
              <a:t> including greater control over the computing environment, </a:t>
            </a:r>
          </a:p>
          <a:p>
            <a:r>
              <a:rPr lang="en-US" sz="1800" dirty="0"/>
              <a:t>greater customization options, and the ability to meet specific security and compliance requirements.</a:t>
            </a:r>
          </a:p>
          <a:p>
            <a:pPr marL="0" indent="0">
              <a:buNone/>
            </a:pPr>
            <a:r>
              <a:rPr lang="en-US" sz="1800" dirty="0"/>
              <a:t> Private clouds are often used by large organizations, such as government agencies and financial institutions, that require high levels of security and control over their computing infrastructure.</a:t>
            </a:r>
            <a:endParaRPr lang="en-IL" sz="1800" dirty="0"/>
          </a:p>
        </p:txBody>
      </p:sp>
    </p:spTree>
    <p:extLst>
      <p:ext uri="{BB962C8B-B14F-4D97-AF65-F5344CB8AC3E}">
        <p14:creationId xmlns:p14="http://schemas.microsoft.com/office/powerpoint/2010/main" val="198693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3A4B-C162-42DD-CEAA-A072425C1979}"/>
              </a:ext>
            </a:extLst>
          </p:cNvPr>
          <p:cNvSpPr>
            <a:spLocks noGrp="1"/>
          </p:cNvSpPr>
          <p:nvPr>
            <p:ph type="title"/>
          </p:nvPr>
        </p:nvSpPr>
        <p:spPr>
          <a:xfrm>
            <a:off x="1141116" y="609600"/>
            <a:ext cx="9903418" cy="990600"/>
          </a:xfrm>
        </p:spPr>
        <p:txBody>
          <a:bodyPr/>
          <a:lstStyle/>
          <a:p>
            <a:r>
              <a:rPr lang="en-US" sz="2000" b="1" dirty="0"/>
              <a:t>KILL COMAND</a:t>
            </a:r>
            <a:br>
              <a:rPr lang="en-US" dirty="0"/>
            </a:br>
            <a:endParaRPr lang="en-IL" dirty="0"/>
          </a:p>
        </p:txBody>
      </p:sp>
      <p:sp>
        <p:nvSpPr>
          <p:cNvPr id="3" name="Content Placeholder 2">
            <a:extLst>
              <a:ext uri="{FF2B5EF4-FFF2-40B4-BE49-F238E27FC236}">
                <a16:creationId xmlns:a16="http://schemas.microsoft.com/office/drawing/2014/main" id="{BC058931-F074-2B50-5CB8-2D1EBB6996C4}"/>
              </a:ext>
            </a:extLst>
          </p:cNvPr>
          <p:cNvSpPr>
            <a:spLocks noGrp="1"/>
          </p:cNvSpPr>
          <p:nvPr>
            <p:ph idx="1"/>
          </p:nvPr>
        </p:nvSpPr>
        <p:spPr>
          <a:xfrm>
            <a:off x="1141116" y="1295400"/>
            <a:ext cx="9903418" cy="4495801"/>
          </a:xfrm>
        </p:spPr>
        <p:txBody>
          <a:bodyPr>
            <a:normAutofit fontScale="92500" lnSpcReduction="1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kill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used to send signals to processes, which can be used to terminate or manipulate them.</a:t>
            </a:r>
            <a:r>
              <a:rPr lang="en-US" sz="2000" dirty="0">
                <a:effectLst/>
                <a:latin typeface="Calibri" panose="020F0502020204030204" pitchFamily="34" charset="0"/>
                <a:ea typeface="Calibri" panose="020F0502020204030204" pitchFamily="34" charset="0"/>
                <a:cs typeface="Arial" panose="020B0604020202020204" pitchFamily="34" charset="0"/>
              </a:rPr>
              <a:t> The basic syntax for kill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kill [signal]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pid</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signal is the signal to send, and </a:t>
            </a:r>
            <a:r>
              <a:rPr lang="en-US" sz="2000" dirty="0" err="1">
                <a:effectLst/>
                <a:latin typeface="Calibri" panose="020F0502020204030204" pitchFamily="34" charset="0"/>
                <a:ea typeface="Calibri" panose="020F0502020204030204" pitchFamily="34" charset="0"/>
                <a:cs typeface="Arial" panose="020B0604020202020204" pitchFamily="34" charset="0"/>
              </a:rPr>
              <a:t>pid</a:t>
            </a:r>
            <a:r>
              <a:rPr lang="en-US" sz="2000" dirty="0">
                <a:effectLst/>
                <a:latin typeface="Calibri" panose="020F0502020204030204" pitchFamily="34" charset="0"/>
                <a:ea typeface="Calibri" panose="020F0502020204030204" pitchFamily="34" charset="0"/>
                <a:cs typeface="Arial" panose="020B0604020202020204" pitchFamily="34" charset="0"/>
              </a:rPr>
              <a:t> is the process ID of the process to which the signal should be sent.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Some common signals that can be used with kill include: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SIGTERM (15):</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is the default signal sent by kill, and it instructs the process to terminate gracefully. The process has a chance to clean up before it exits.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SIGKILL (9):</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signal causes the process to terminate immediately, without a chance to clean up. It is often used as a last resort when a process is not responding to other signals.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SIGHUP (1):</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signal instructs the process to re-read its configuration files. It is often used to restart daemons without having to stop and start them.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0782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2516-9047-7162-3DA7-9F7DFBA9E412}"/>
              </a:ext>
            </a:extLst>
          </p:cNvPr>
          <p:cNvSpPr>
            <a:spLocks noGrp="1"/>
          </p:cNvSpPr>
          <p:nvPr>
            <p:ph type="title"/>
          </p:nvPr>
        </p:nvSpPr>
        <p:spPr/>
        <p:txBody>
          <a:bodyPr/>
          <a:lstStyle/>
          <a:p>
            <a:r>
              <a:rPr lang="en-US" dirty="0"/>
              <a:t>Examples:</a:t>
            </a:r>
            <a:br>
              <a:rPr lang="en-US" dirty="0"/>
            </a:br>
            <a:endParaRPr lang="en-IL" dirty="0"/>
          </a:p>
        </p:txBody>
      </p:sp>
      <p:sp>
        <p:nvSpPr>
          <p:cNvPr id="3" name="Content Placeholder 2">
            <a:extLst>
              <a:ext uri="{FF2B5EF4-FFF2-40B4-BE49-F238E27FC236}">
                <a16:creationId xmlns:a16="http://schemas.microsoft.com/office/drawing/2014/main" id="{4248B262-F526-DCDD-2466-FBC722B79D33}"/>
              </a:ext>
            </a:extLst>
          </p:cNvPr>
          <p:cNvSpPr>
            <a:spLocks noGrp="1"/>
          </p:cNvSpPr>
          <p:nvPr>
            <p:ph idx="1"/>
          </p:nvPr>
        </p:nvSpPr>
        <p:spPr>
          <a:xfrm>
            <a:off x="1141116" y="1752600"/>
            <a:ext cx="9903418" cy="4038601"/>
          </a:xfrm>
        </p:spPr>
        <p:txBody>
          <a:bodyPr>
            <a:normAutofit fontScale="92500"/>
          </a:bodyPr>
          <a:lstStyle/>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send the SIGTERM signal to a process with PID 1234, you would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828800" marR="0" indent="457200">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kill 1234</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send the SIGKILL signal to the same process, you would use: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kill -9 1234</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restart the Apache web server by sending the SIGHUP signal to its main process, you could use: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kill -1 `cat /var/run/</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httpd.pid</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Note that the backticks (``) are used to execute the cat command and capture its output (which is the process ID of the Apache web server), which is then used as an argument to kill.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787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E753-8495-516B-0E41-33F26DA113E8}"/>
              </a:ext>
            </a:extLst>
          </p:cNvPr>
          <p:cNvSpPr>
            <a:spLocks noGrp="1"/>
          </p:cNvSpPr>
          <p:nvPr>
            <p:ph type="title"/>
          </p:nvPr>
        </p:nvSpPr>
        <p:spPr>
          <a:xfrm>
            <a:off x="1141116" y="609600"/>
            <a:ext cx="9903418" cy="914400"/>
          </a:xfrm>
        </p:spPr>
        <p:txBody>
          <a:bodyPr>
            <a:normAutofit fontScale="90000"/>
          </a:bodyPr>
          <a:lstStyle/>
          <a:p>
            <a:br>
              <a:rPr lang="en-US" dirty="0"/>
            </a:br>
            <a:r>
              <a:rPr lang="en-US" dirty="0"/>
              <a:t>CRONTAB COMMAND</a:t>
            </a:r>
            <a:br>
              <a:rPr lang="en-US" dirty="0"/>
            </a:br>
            <a:endParaRPr lang="en-IL" dirty="0"/>
          </a:p>
        </p:txBody>
      </p:sp>
      <p:sp>
        <p:nvSpPr>
          <p:cNvPr id="3" name="Content Placeholder 2">
            <a:extLst>
              <a:ext uri="{FF2B5EF4-FFF2-40B4-BE49-F238E27FC236}">
                <a16:creationId xmlns:a16="http://schemas.microsoft.com/office/drawing/2014/main" id="{995682BC-270A-A171-D7CA-4392A1A28E46}"/>
              </a:ext>
            </a:extLst>
          </p:cNvPr>
          <p:cNvSpPr>
            <a:spLocks noGrp="1"/>
          </p:cNvSpPr>
          <p:nvPr>
            <p:ph idx="1"/>
          </p:nvPr>
        </p:nvSpPr>
        <p:spPr>
          <a:xfrm>
            <a:off x="1141116" y="1524000"/>
            <a:ext cx="9903418" cy="4267201"/>
          </a:xfrm>
        </p:spPr>
        <p:txBody>
          <a:bodyPr>
            <a:normAutofit fontScale="85000" lnSpcReduction="20000"/>
          </a:bodyPr>
          <a:lstStyle/>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crontab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used to schedule commands or scripts to run at a specified time.</a:t>
            </a:r>
            <a:r>
              <a:rPr lang="en-US" sz="2000" dirty="0">
                <a:effectLst/>
                <a:latin typeface="Calibri" panose="020F0502020204030204" pitchFamily="34" charset="0"/>
                <a:ea typeface="Calibri" panose="020F0502020204030204" pitchFamily="34" charset="0"/>
                <a:cs typeface="Arial" panose="020B0604020202020204" pitchFamily="34" charset="0"/>
              </a:rPr>
              <a:t> It is a powerful tool that can be used for automating routine tasks such as backups, system maintenance, and running scripts.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basic syntax of the crontab command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indent="45720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crontab [-u username]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-u option is used to specify the user whose crontab file should be edited</a:t>
            </a:r>
            <a:r>
              <a:rPr lang="en-US" sz="2000" dirty="0">
                <a:effectLst/>
                <a:latin typeface="Calibri" panose="020F0502020204030204" pitchFamily="34" charset="0"/>
                <a:ea typeface="Calibri" panose="020F0502020204030204" pitchFamily="34" charset="0"/>
                <a:cs typeface="Arial" panose="020B0604020202020204" pitchFamily="34" charset="0"/>
              </a:rPr>
              <a:t>. If this option is not used, the current user's crontab file will be edited.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file argument specifies the file that contains the commands to be scheduled.</a:t>
            </a:r>
            <a:r>
              <a:rPr lang="en-US" sz="2000" dirty="0">
                <a:effectLst/>
                <a:latin typeface="Calibri" panose="020F0502020204030204" pitchFamily="34" charset="0"/>
                <a:ea typeface="Calibri" panose="020F0502020204030204" pitchFamily="34" charset="0"/>
                <a:cs typeface="Arial" panose="020B0604020202020204" pitchFamily="34" charset="0"/>
              </a:rPr>
              <a:t> The format of the file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m h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dom</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mon</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dow</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a:t>
            </a:r>
            <a:r>
              <a:rPr lang="en-US" sz="2400" b="1" dirty="0">
                <a:effectLst/>
                <a:latin typeface="Calibri" panose="020F0502020204030204" pitchFamily="34" charset="0"/>
                <a:ea typeface="Calibri" panose="020F0502020204030204" pitchFamily="34" charset="0"/>
                <a:cs typeface="Arial" panose="020B0604020202020204" pitchFamily="34" charset="0"/>
              </a:rPr>
              <a:t>, </a:t>
            </a:r>
            <a:r>
              <a:rPr lang="en-US" sz="24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m</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specifies the minute, </a:t>
            </a:r>
            <a:r>
              <a:rPr lang="en-US" sz="24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h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specifies the hour, </a:t>
            </a:r>
            <a:r>
              <a:rPr lang="en-US" sz="2400" b="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dom</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specifies the day of the month</a:t>
            </a:r>
            <a:r>
              <a:rPr lang="en-US" sz="24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mon</a:t>
            </a:r>
            <a:r>
              <a:rPr lang="en-US" sz="24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specifies the month, and </a:t>
            </a:r>
            <a:r>
              <a:rPr lang="en-US" sz="2400" b="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dow</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specifies the day of the week.</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command is the command or script that should be run at the specified time.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51934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05660-9EB4-7FDC-8E64-AFBAEB80FCEC}"/>
              </a:ext>
            </a:extLst>
          </p:cNvPr>
          <p:cNvSpPr>
            <a:spLocks noGrp="1"/>
          </p:cNvSpPr>
          <p:nvPr>
            <p:ph type="title"/>
          </p:nvPr>
        </p:nvSpPr>
        <p:spPr>
          <a:xfrm>
            <a:off x="1141116" y="609600"/>
            <a:ext cx="9903418" cy="533400"/>
          </a:xfrm>
        </p:spPr>
        <p:txBody>
          <a:bodyPr>
            <a:normAutofit fontScale="90000"/>
          </a:bodyPr>
          <a:lstStyle/>
          <a:p>
            <a:r>
              <a:rPr lang="en-US" dirty="0"/>
              <a:t>For example, </a:t>
            </a:r>
            <a:endParaRPr lang="en-IL" dirty="0"/>
          </a:p>
        </p:txBody>
      </p:sp>
      <p:sp>
        <p:nvSpPr>
          <p:cNvPr id="3" name="Content Placeholder 2">
            <a:extLst>
              <a:ext uri="{FF2B5EF4-FFF2-40B4-BE49-F238E27FC236}">
                <a16:creationId xmlns:a16="http://schemas.microsoft.com/office/drawing/2014/main" id="{F4CB4F35-C60C-664A-E302-EF7E2D735A02}"/>
              </a:ext>
            </a:extLst>
          </p:cNvPr>
          <p:cNvSpPr>
            <a:spLocks noGrp="1"/>
          </p:cNvSpPr>
          <p:nvPr>
            <p:ph idx="1"/>
          </p:nvPr>
        </p:nvSpPr>
        <p:spPr>
          <a:xfrm>
            <a:off x="1141116" y="1219200"/>
            <a:ext cx="9903418" cy="4572001"/>
          </a:xfrm>
        </p:spPr>
        <p:txBody>
          <a:bodyPr>
            <a:norm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following line in a crontab file would run the script /home/user/myscript.sh at 3:15 AM every day: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15 3 * * * /home/user/myscript.sh</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It is important to note that the time specified in the crontab file is based on the system time zone. If the time zone is changed, the crontab file may need to be updated.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Additionally, the crontab command can be used to list, edit, or remove existing crontab files.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crontab </a:t>
            </a:r>
            <a:r>
              <a:rPr lang="en-US" sz="28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-l</a:t>
            </a:r>
            <a:r>
              <a:rPr lang="en-US" sz="28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command can be used to list the contents of the current user's crontab file</a:t>
            </a:r>
            <a:r>
              <a:rPr lang="en-US" sz="2000" dirty="0">
                <a:effectLst/>
                <a:latin typeface="Calibri" panose="020F0502020204030204" pitchFamily="34" charset="0"/>
                <a:ea typeface="Calibri" panose="020F0502020204030204" pitchFamily="34" charset="0"/>
                <a:cs typeface="Arial" panose="020B0604020202020204" pitchFamily="34" charset="0"/>
              </a:rPr>
              <a:t>, while the crontab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-e command can be used to edit it.</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crontab -r command can be used to remove the current user's crontab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9071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E17-90B9-7AF2-D7EE-EC1766FB07A3}"/>
              </a:ext>
            </a:extLst>
          </p:cNvPr>
          <p:cNvSpPr>
            <a:spLocks noGrp="1"/>
          </p:cNvSpPr>
          <p:nvPr>
            <p:ph type="title"/>
          </p:nvPr>
        </p:nvSpPr>
        <p:spPr>
          <a:xfrm>
            <a:off x="1141116" y="609600"/>
            <a:ext cx="9903418" cy="609600"/>
          </a:xfrm>
        </p:spPr>
        <p:txBody>
          <a:bodyPr>
            <a:normAutofit fontScale="90000"/>
          </a:bodyPr>
          <a:lstStyle/>
          <a:p>
            <a:pPr marL="914400" marR="0" lvl="0" indent="457200" defTabSz="457063" rtl="0" eaLnBrk="1" fontAlgn="auto" latinLnBrk="0" hangingPunct="1">
              <a:lnSpc>
                <a:spcPct val="107000"/>
              </a:lnSpc>
              <a:spcBef>
                <a:spcPts val="0"/>
              </a:spcBef>
              <a:spcAft>
                <a:spcPts val="800"/>
              </a:spcAft>
              <a:tabLst/>
              <a:defRPr/>
            </a:pPr>
            <a:br>
              <a:rPr kumimoji="0" lang="en-US" sz="36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r>
              <a:rPr kumimoji="0" lang="en-US" sz="36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AT COMMAND </a:t>
            </a:r>
            <a:br>
              <a:rPr kumimoji="0" lang="en-IL" sz="10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F1760D53-E954-DAF3-0B60-71685B120261}"/>
              </a:ext>
            </a:extLst>
          </p:cNvPr>
          <p:cNvSpPr>
            <a:spLocks noGrp="1"/>
          </p:cNvSpPr>
          <p:nvPr>
            <p:ph idx="1"/>
          </p:nvPr>
        </p:nvSpPr>
        <p:spPr>
          <a:xfrm>
            <a:off x="1141116" y="1524000"/>
            <a:ext cx="9903418" cy="4267201"/>
          </a:xfrm>
        </p:spPr>
        <p:txBody>
          <a:bodyPr>
            <a:normAutofit fontScale="850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at command is a Linux and Unix utility that </a:t>
            </a:r>
            <a:r>
              <a:rPr lang="en-US" sz="20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allows you to schedule a command to be executed once at a specific time in the future</a:t>
            </a:r>
            <a:r>
              <a:rPr lang="en-US" sz="2000" dirty="0">
                <a:effectLst/>
                <a:latin typeface="Calibri" panose="020F0502020204030204" pitchFamily="34" charset="0"/>
                <a:ea typeface="Calibri" panose="020F0502020204030204" pitchFamily="34" charset="0"/>
                <a:cs typeface="Arial" panose="020B0604020202020204" pitchFamily="34" charset="0"/>
              </a:rPr>
              <a:t>. The at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works by reading the command from standard input or a file, and then scheduling the command to run at a specific time</a:t>
            </a:r>
            <a:r>
              <a:rPr lang="en-US"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basic syntax of the at command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[-f file] [-m] [-t time]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the options are: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f file:</a:t>
            </a:r>
            <a:r>
              <a:rPr lang="en-US"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Read the command to execute from the specified file instead of from standard input.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t>
            </a:r>
            <a:r>
              <a:rPr lang="en-US" sz="3600" b="1" dirty="0">
                <a:effectLst/>
                <a:latin typeface="Calibri" panose="020F0502020204030204" pitchFamily="34" charset="0"/>
                <a:ea typeface="Calibri" panose="020F0502020204030204" pitchFamily="34" charset="0"/>
                <a:cs typeface="Arial" panose="020B0604020202020204" pitchFamily="34" charset="0"/>
              </a:rPr>
              <a:t>m:</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Send an email to the user when the command has completed.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-t time:</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Schedule the command to run at the specified time. The time argument must be in the format HH:MM or YYYY-MM-DDTHH:MM:SS.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command: The command to be executed.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66316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6C07-18C3-4477-82BF-7475C6488AA4}"/>
              </a:ext>
            </a:extLst>
          </p:cNvPr>
          <p:cNvSpPr>
            <a:spLocks noGrp="1"/>
          </p:cNvSpPr>
          <p:nvPr>
            <p:ph type="title"/>
          </p:nvPr>
        </p:nvSpPr>
        <p:spPr>
          <a:xfrm>
            <a:off x="1141116" y="609600"/>
            <a:ext cx="9903418" cy="762000"/>
          </a:xfrm>
        </p:spPr>
        <p:txBody>
          <a:bodyPr>
            <a:normAutofit fontScale="90000"/>
          </a:bodyPr>
          <a:lstStyle/>
          <a:p>
            <a:r>
              <a:rPr lang="en-US" dirty="0"/>
              <a:t>Some examples of using the at command are:</a:t>
            </a:r>
            <a:br>
              <a:rPr lang="en-US" dirty="0"/>
            </a:br>
            <a:endParaRPr lang="en-IL" dirty="0"/>
          </a:p>
        </p:txBody>
      </p:sp>
      <p:sp>
        <p:nvSpPr>
          <p:cNvPr id="3" name="Content Placeholder 2">
            <a:extLst>
              <a:ext uri="{FF2B5EF4-FFF2-40B4-BE49-F238E27FC236}">
                <a16:creationId xmlns:a16="http://schemas.microsoft.com/office/drawing/2014/main" id="{02A6BFF2-72AC-8181-24CB-C4D306B68F60}"/>
              </a:ext>
            </a:extLst>
          </p:cNvPr>
          <p:cNvSpPr>
            <a:spLocks noGrp="1"/>
          </p:cNvSpPr>
          <p:nvPr>
            <p:ph idx="1"/>
          </p:nvPr>
        </p:nvSpPr>
        <p:spPr>
          <a:xfrm>
            <a:off x="1141116" y="1371600"/>
            <a:ext cx="9903418" cy="4419601"/>
          </a:xfrm>
        </p:spPr>
        <p:txBody>
          <a:bodyPr>
            <a:normAutofit fontScale="850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Schedule a command to be executed at a specific time: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10:30 PM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at&gt; /path/to/my/command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at&gt; &lt;EOT&gt;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3716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job 1 at Fri Feb 25 22:30:00 2023</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schedule the command located at /path/to/my/command to be executed at 10:30 PM.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Schedule a command to be executed on a specific date: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-t 2023-02-26T08:00:00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at&gt; /path/to/my/command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at&gt; &lt;EOT&gt;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job 2 at Sat Feb 26 08:00:00 2023</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schedule the command located at /path/to/my/command to be executed at 8:00 AM on February 26th, 2023.</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dirty="0"/>
          </a:p>
        </p:txBody>
      </p:sp>
    </p:spTree>
    <p:extLst>
      <p:ext uri="{BB962C8B-B14F-4D97-AF65-F5344CB8AC3E}">
        <p14:creationId xmlns:p14="http://schemas.microsoft.com/office/powerpoint/2010/main" val="177289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2185-2A02-A118-22D5-7ABDD5DD31C4}"/>
              </a:ext>
            </a:extLst>
          </p:cNvPr>
          <p:cNvSpPr>
            <a:spLocks noGrp="1"/>
          </p:cNvSpPr>
          <p:nvPr>
            <p:ph type="title"/>
          </p:nvPr>
        </p:nvSpPr>
        <p:spPr>
          <a:xfrm>
            <a:off x="1141116" y="609600"/>
            <a:ext cx="9903418" cy="533400"/>
          </a:xfrm>
        </p:spPr>
        <p:txBody>
          <a:bodyPr>
            <a:normAutofit fontScale="90000"/>
          </a:bodyPr>
          <a:lstStyle/>
          <a:p>
            <a:br>
              <a:rPr lang="en-US" sz="1800" dirty="0"/>
            </a:br>
            <a:br>
              <a:rPr lang="en-US" sz="1800" dirty="0"/>
            </a:br>
            <a:r>
              <a:rPr lang="en-US" sz="1800" dirty="0"/>
              <a:t>PROCESS MANAGEMENT PG FG NICE</a:t>
            </a:r>
            <a:br>
              <a:rPr lang="en-US" dirty="0"/>
            </a:br>
            <a:endParaRPr lang="en-IL" dirty="0"/>
          </a:p>
        </p:txBody>
      </p:sp>
      <p:sp>
        <p:nvSpPr>
          <p:cNvPr id="3" name="Content Placeholder 2">
            <a:extLst>
              <a:ext uri="{FF2B5EF4-FFF2-40B4-BE49-F238E27FC236}">
                <a16:creationId xmlns:a16="http://schemas.microsoft.com/office/drawing/2014/main" id="{E7F73803-9967-3FF9-4074-04FA8F248DED}"/>
              </a:ext>
            </a:extLst>
          </p:cNvPr>
          <p:cNvSpPr>
            <a:spLocks noGrp="1"/>
          </p:cNvSpPr>
          <p:nvPr>
            <p:ph idx="1"/>
          </p:nvPr>
        </p:nvSpPr>
        <p:spPr>
          <a:xfrm>
            <a:off x="1141116" y="1219200"/>
            <a:ext cx="9903418" cy="4572001"/>
          </a:xfrm>
        </p:spPr>
        <p:txBody>
          <a:bodyPr>
            <a:normAutofit fontScale="77500" lnSpcReduction="20000"/>
          </a:bodyPr>
          <a:lstStyle/>
          <a:p>
            <a:pPr marL="171536"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Linux, process management refers to the techniques used to control and monitor the execution of programs. Some common commands for process management include </a:t>
            </a:r>
            <a:r>
              <a:rPr lang="en-IL" sz="2000" dirty="0" err="1">
                <a:effectLst/>
                <a:latin typeface="Calibri" panose="020F0502020204030204" pitchFamily="34" charset="0"/>
                <a:ea typeface="Calibri" panose="020F0502020204030204" pitchFamily="34" charset="0"/>
                <a:cs typeface="Arial" panose="020B0604020202020204" pitchFamily="34" charset="0"/>
              </a:rPr>
              <a:t>pgrep</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pkill</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fg</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dirty="0" err="1">
                <a:effectLst/>
                <a:latin typeface="Calibri" panose="020F0502020204030204" pitchFamily="34" charset="0"/>
                <a:ea typeface="Calibri" panose="020F0502020204030204" pitchFamily="34" charset="0"/>
                <a:cs typeface="Arial" panose="020B0604020202020204" pitchFamily="34" charset="0"/>
              </a:rPr>
              <a:t>bg</a:t>
            </a:r>
            <a:r>
              <a:rPr lang="en-IL" sz="2000" dirty="0">
                <a:effectLst/>
                <a:latin typeface="Calibri" panose="020F0502020204030204" pitchFamily="34" charset="0"/>
                <a:ea typeface="Calibri" panose="020F0502020204030204" pitchFamily="34" charset="0"/>
                <a:cs typeface="Arial" panose="020B0604020202020204" pitchFamily="34" charset="0"/>
              </a:rPr>
              <a:t>, and nice.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pgrep</a:t>
            </a:r>
            <a:r>
              <a:rPr lang="en-IL" sz="2000" dirty="0">
                <a:effectLst/>
                <a:latin typeface="Calibri" panose="020F0502020204030204" pitchFamily="34" charset="0"/>
                <a:ea typeface="Calibri" panose="020F0502020204030204" pitchFamily="34" charset="0"/>
                <a:cs typeface="Arial" panose="020B0604020202020204" pitchFamily="34" charset="0"/>
              </a:rPr>
              <a:t>: The </a:t>
            </a:r>
            <a:r>
              <a:rPr lang="en-IL" sz="2000" b="1" dirty="0" err="1">
                <a:effectLst/>
                <a:latin typeface="Calibri" panose="020F0502020204030204" pitchFamily="34" charset="0"/>
                <a:ea typeface="Calibri" panose="020F0502020204030204" pitchFamily="34" charset="0"/>
                <a:cs typeface="Arial" panose="020B0604020202020204" pitchFamily="34" charset="0"/>
              </a:rPr>
              <a:t>pgrep</a:t>
            </a:r>
            <a:r>
              <a:rPr lang="en-IL" sz="2000" dirty="0">
                <a:effectLst/>
                <a:latin typeface="Calibri" panose="020F0502020204030204" pitchFamily="34" charset="0"/>
                <a:ea typeface="Calibri" panose="020F0502020204030204" pitchFamily="34" charset="0"/>
                <a:cs typeface="Arial" panose="020B0604020202020204" pitchFamily="34" charset="0"/>
              </a:rPr>
              <a:t> command is used to search for a process by its name or other attributes, such as its PID (process ID) or parent process ID. For example, the command </a:t>
            </a:r>
            <a:r>
              <a:rPr lang="en-IL" sz="2000" b="1" dirty="0" err="1">
                <a:effectLst/>
                <a:latin typeface="Calibri" panose="020F0502020204030204" pitchFamily="34" charset="0"/>
                <a:ea typeface="Calibri" panose="020F0502020204030204" pitchFamily="34" charset="0"/>
                <a:cs typeface="Arial" panose="020B0604020202020204" pitchFamily="34" charset="0"/>
              </a:rPr>
              <a:t>pgrep</a:t>
            </a:r>
            <a:r>
              <a:rPr lang="en-IL" sz="2000" b="1" dirty="0">
                <a:effectLst/>
                <a:latin typeface="Calibri" panose="020F0502020204030204" pitchFamily="34" charset="0"/>
                <a:ea typeface="Calibri" panose="020F0502020204030204" pitchFamily="34" charset="0"/>
                <a:cs typeface="Arial" panose="020B0604020202020204" pitchFamily="34" charset="0"/>
              </a:rPr>
              <a:t> </a:t>
            </a:r>
            <a:r>
              <a:rPr lang="en-IL" sz="2000" b="1" dirty="0" err="1">
                <a:effectLst/>
                <a:latin typeface="Calibri" panose="020F0502020204030204" pitchFamily="34" charset="0"/>
                <a:ea typeface="Calibri" panose="020F0502020204030204" pitchFamily="34" charset="0"/>
                <a:cs typeface="Arial" panose="020B0604020202020204" pitchFamily="34" charset="0"/>
              </a:rPr>
              <a:t>firefox</a:t>
            </a:r>
            <a:r>
              <a:rPr lang="en-IL" sz="2000" dirty="0">
                <a:effectLst/>
                <a:latin typeface="Calibri" panose="020F0502020204030204" pitchFamily="34" charset="0"/>
                <a:ea typeface="Calibri" panose="020F0502020204030204" pitchFamily="34" charset="0"/>
                <a:cs typeface="Arial" panose="020B0604020202020204" pitchFamily="34" charset="0"/>
              </a:rPr>
              <a:t> will return the PID of any processes with "</a:t>
            </a:r>
            <a:r>
              <a:rPr lang="en-IL" sz="2000" dirty="0" err="1">
                <a:effectLst/>
                <a:latin typeface="Calibri" panose="020F0502020204030204" pitchFamily="34" charset="0"/>
                <a:ea typeface="Calibri" panose="020F0502020204030204" pitchFamily="34" charset="0"/>
                <a:cs typeface="Arial" panose="020B0604020202020204" pitchFamily="34" charset="0"/>
              </a:rPr>
              <a:t>firefox</a:t>
            </a:r>
            <a:r>
              <a:rPr lang="en-IL" sz="2000" dirty="0">
                <a:effectLst/>
                <a:latin typeface="Calibri" panose="020F0502020204030204" pitchFamily="34" charset="0"/>
                <a:ea typeface="Calibri" panose="020F0502020204030204" pitchFamily="34" charset="0"/>
                <a:cs typeface="Arial" panose="020B0604020202020204" pitchFamily="34" charset="0"/>
              </a:rPr>
              <a:t>" in their 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pkill</a:t>
            </a:r>
            <a:r>
              <a:rPr lang="en-IL" sz="2000" dirty="0">
                <a:effectLst/>
                <a:latin typeface="Calibri" panose="020F0502020204030204" pitchFamily="34" charset="0"/>
                <a:ea typeface="Calibri" panose="020F0502020204030204" pitchFamily="34" charset="0"/>
                <a:cs typeface="Arial" panose="020B0604020202020204" pitchFamily="34" charset="0"/>
              </a:rPr>
              <a:t>: The </a:t>
            </a:r>
            <a:r>
              <a:rPr lang="en-IL" sz="2000" b="1" dirty="0" err="1">
                <a:effectLst/>
                <a:latin typeface="Calibri" panose="020F0502020204030204" pitchFamily="34" charset="0"/>
                <a:ea typeface="Calibri" panose="020F0502020204030204" pitchFamily="34" charset="0"/>
                <a:cs typeface="Arial" panose="020B0604020202020204" pitchFamily="34" charset="0"/>
              </a:rPr>
              <a:t>pkill</a:t>
            </a:r>
            <a:r>
              <a:rPr lang="en-IL" sz="2000" dirty="0">
                <a:effectLst/>
                <a:latin typeface="Calibri" panose="020F0502020204030204" pitchFamily="34" charset="0"/>
                <a:ea typeface="Calibri" panose="020F0502020204030204" pitchFamily="34" charset="0"/>
                <a:cs typeface="Arial" panose="020B0604020202020204" pitchFamily="34" charset="0"/>
              </a:rPr>
              <a:t> command is used to send a signal to a process, causing it to terminate. For example, the command </a:t>
            </a:r>
            <a:r>
              <a:rPr lang="en-IL" sz="2000" b="1" dirty="0" err="1">
                <a:effectLst/>
                <a:latin typeface="Calibri" panose="020F0502020204030204" pitchFamily="34" charset="0"/>
                <a:ea typeface="Calibri" panose="020F0502020204030204" pitchFamily="34" charset="0"/>
                <a:cs typeface="Arial" panose="020B0604020202020204" pitchFamily="34" charset="0"/>
              </a:rPr>
              <a:t>pkill</a:t>
            </a:r>
            <a:r>
              <a:rPr lang="en-IL" sz="2000" b="1" dirty="0">
                <a:effectLst/>
                <a:latin typeface="Calibri" panose="020F0502020204030204" pitchFamily="34" charset="0"/>
                <a:ea typeface="Calibri" panose="020F0502020204030204" pitchFamily="34" charset="0"/>
                <a:cs typeface="Arial" panose="020B0604020202020204" pitchFamily="34" charset="0"/>
              </a:rPr>
              <a:t> </a:t>
            </a:r>
            <a:r>
              <a:rPr lang="en-IL" sz="2000" b="1" dirty="0" err="1">
                <a:effectLst/>
                <a:latin typeface="Calibri" panose="020F0502020204030204" pitchFamily="34" charset="0"/>
                <a:ea typeface="Calibri" panose="020F0502020204030204" pitchFamily="34" charset="0"/>
                <a:cs typeface="Arial" panose="020B0604020202020204" pitchFamily="34" charset="0"/>
              </a:rPr>
              <a:t>firefox</a:t>
            </a:r>
            <a:r>
              <a:rPr lang="en-IL" sz="2000" dirty="0">
                <a:effectLst/>
                <a:latin typeface="Calibri" panose="020F0502020204030204" pitchFamily="34" charset="0"/>
                <a:ea typeface="Calibri" panose="020F0502020204030204" pitchFamily="34" charset="0"/>
                <a:cs typeface="Arial" panose="020B0604020202020204" pitchFamily="34" charset="0"/>
              </a:rPr>
              <a:t> will terminate any processes with "</a:t>
            </a:r>
            <a:r>
              <a:rPr lang="en-IL" sz="2000" dirty="0" err="1">
                <a:effectLst/>
                <a:latin typeface="Calibri" panose="020F0502020204030204" pitchFamily="34" charset="0"/>
                <a:ea typeface="Calibri" panose="020F0502020204030204" pitchFamily="34" charset="0"/>
                <a:cs typeface="Arial" panose="020B0604020202020204" pitchFamily="34" charset="0"/>
              </a:rPr>
              <a:t>firefox</a:t>
            </a:r>
            <a:r>
              <a:rPr lang="en-IL" sz="2000" dirty="0">
                <a:effectLst/>
                <a:latin typeface="Calibri" panose="020F0502020204030204" pitchFamily="34" charset="0"/>
                <a:ea typeface="Calibri" panose="020F0502020204030204" pitchFamily="34" charset="0"/>
                <a:cs typeface="Arial" panose="020B0604020202020204" pitchFamily="34" charset="0"/>
              </a:rPr>
              <a:t>" in their 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fg</a:t>
            </a:r>
            <a:r>
              <a:rPr lang="en-IL" sz="2000" dirty="0">
                <a:effectLst/>
                <a:latin typeface="Calibri" panose="020F0502020204030204" pitchFamily="34" charset="0"/>
                <a:ea typeface="Calibri" panose="020F0502020204030204" pitchFamily="34" charset="0"/>
                <a:cs typeface="Arial" panose="020B0604020202020204" pitchFamily="34" charset="0"/>
              </a:rPr>
              <a:t>: The </a:t>
            </a:r>
            <a:r>
              <a:rPr lang="en-IL" sz="2000" b="1" dirty="0" err="1">
                <a:effectLst/>
                <a:latin typeface="Calibri" panose="020F0502020204030204" pitchFamily="34" charset="0"/>
                <a:ea typeface="Calibri" panose="020F0502020204030204" pitchFamily="34" charset="0"/>
                <a:cs typeface="Arial" panose="020B0604020202020204" pitchFamily="34" charset="0"/>
              </a:rPr>
              <a:t>fg</a:t>
            </a:r>
            <a:r>
              <a:rPr lang="en-IL" sz="2000" dirty="0">
                <a:effectLst/>
                <a:latin typeface="Calibri" panose="020F0502020204030204" pitchFamily="34" charset="0"/>
                <a:ea typeface="Calibri" panose="020F0502020204030204" pitchFamily="34" charset="0"/>
                <a:cs typeface="Arial" panose="020B0604020202020204" pitchFamily="34" charset="0"/>
              </a:rPr>
              <a:t> command is used to bring a background job into the foreground. For example, if a job is running in the background and you want to bring it to the foreground, you can use the </a:t>
            </a:r>
            <a:r>
              <a:rPr lang="en-IL" sz="2000" b="1" dirty="0" err="1">
                <a:effectLst/>
                <a:latin typeface="Calibri" panose="020F0502020204030204" pitchFamily="34" charset="0"/>
                <a:ea typeface="Calibri" panose="020F0502020204030204" pitchFamily="34" charset="0"/>
                <a:cs typeface="Arial" panose="020B0604020202020204" pitchFamily="34" charset="0"/>
              </a:rPr>
              <a:t>fg</a:t>
            </a:r>
            <a:r>
              <a:rPr lang="en-IL" sz="2000" dirty="0">
                <a:effectLst/>
                <a:latin typeface="Calibri" panose="020F0502020204030204" pitchFamily="34" charset="0"/>
                <a:ea typeface="Calibri" panose="020F0502020204030204" pitchFamily="34" charset="0"/>
                <a:cs typeface="Arial" panose="020B0604020202020204" pitchFamily="34" charset="0"/>
              </a:rPr>
              <a:t> command followed by the job ID or job 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err="1">
                <a:effectLst/>
                <a:latin typeface="Calibri" panose="020F0502020204030204" pitchFamily="34" charset="0"/>
                <a:ea typeface="Calibri" panose="020F0502020204030204" pitchFamily="34" charset="0"/>
                <a:cs typeface="Arial" panose="020B0604020202020204" pitchFamily="34" charset="0"/>
              </a:rPr>
              <a:t>bg</a:t>
            </a:r>
            <a:r>
              <a:rPr lang="en-IL" sz="2000" dirty="0">
                <a:effectLst/>
                <a:latin typeface="Calibri" panose="020F0502020204030204" pitchFamily="34" charset="0"/>
                <a:ea typeface="Calibri" panose="020F0502020204030204" pitchFamily="34" charset="0"/>
                <a:cs typeface="Arial" panose="020B0604020202020204" pitchFamily="34" charset="0"/>
              </a:rPr>
              <a:t>: The </a:t>
            </a:r>
            <a:r>
              <a:rPr lang="en-IL" sz="2000" b="1" dirty="0" err="1">
                <a:effectLst/>
                <a:latin typeface="Calibri" panose="020F0502020204030204" pitchFamily="34" charset="0"/>
                <a:ea typeface="Calibri" panose="020F0502020204030204" pitchFamily="34" charset="0"/>
                <a:cs typeface="Arial" panose="020B0604020202020204" pitchFamily="34" charset="0"/>
              </a:rPr>
              <a:t>bg</a:t>
            </a:r>
            <a:r>
              <a:rPr lang="en-IL" sz="2000" dirty="0">
                <a:effectLst/>
                <a:latin typeface="Calibri" panose="020F0502020204030204" pitchFamily="34" charset="0"/>
                <a:ea typeface="Calibri" panose="020F0502020204030204" pitchFamily="34" charset="0"/>
                <a:cs typeface="Arial" panose="020B0604020202020204" pitchFamily="34" charset="0"/>
              </a:rPr>
              <a:t> command is used to send a job to the background. For example, if a job is running in the foreground and you want to send it to the background, you can use the </a:t>
            </a:r>
            <a:r>
              <a:rPr lang="en-IL" sz="2000" b="1" dirty="0" err="1">
                <a:effectLst/>
                <a:latin typeface="Calibri" panose="020F0502020204030204" pitchFamily="34" charset="0"/>
                <a:ea typeface="Calibri" panose="020F0502020204030204" pitchFamily="34" charset="0"/>
                <a:cs typeface="Arial" panose="020B0604020202020204" pitchFamily="34" charset="0"/>
              </a:rPr>
              <a:t>bg</a:t>
            </a:r>
            <a:r>
              <a:rPr lang="en-IL" sz="2000" dirty="0">
                <a:effectLst/>
                <a:latin typeface="Calibri" panose="020F0502020204030204" pitchFamily="34" charset="0"/>
                <a:ea typeface="Calibri" panose="020F0502020204030204" pitchFamily="34" charset="0"/>
                <a:cs typeface="Arial" panose="020B0604020202020204" pitchFamily="34" charset="0"/>
              </a:rPr>
              <a:t> command followed by the job ID or job 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nice</a:t>
            </a:r>
            <a:r>
              <a:rPr lang="en-IL" sz="2000" dirty="0">
                <a:effectLst/>
                <a:latin typeface="Calibri" panose="020F0502020204030204" pitchFamily="34" charset="0"/>
                <a:ea typeface="Calibri" panose="020F0502020204030204" pitchFamily="34" charset="0"/>
                <a:cs typeface="Arial" panose="020B0604020202020204" pitchFamily="34" charset="0"/>
              </a:rPr>
              <a:t>: The </a:t>
            </a:r>
            <a:r>
              <a:rPr lang="en-IL" sz="2000" b="1" dirty="0">
                <a:effectLst/>
                <a:latin typeface="Calibri" panose="020F0502020204030204" pitchFamily="34" charset="0"/>
                <a:ea typeface="Calibri" panose="020F0502020204030204" pitchFamily="34" charset="0"/>
                <a:cs typeface="Arial" panose="020B0604020202020204" pitchFamily="34" charset="0"/>
              </a:rPr>
              <a:t>nice</a:t>
            </a:r>
            <a:r>
              <a:rPr lang="en-IL" sz="2000" dirty="0">
                <a:effectLst/>
                <a:latin typeface="Calibri" panose="020F0502020204030204" pitchFamily="34" charset="0"/>
                <a:ea typeface="Calibri" panose="020F0502020204030204" pitchFamily="34" charset="0"/>
                <a:cs typeface="Arial" panose="020B0604020202020204" pitchFamily="34" charset="0"/>
              </a:rPr>
              <a:t> command is used to set the priority of a process. A higher nice value means a lower priority, while a lower nice value means a higher priority. For example, the command </a:t>
            </a:r>
            <a:r>
              <a:rPr lang="en-IL" sz="2000" b="1" dirty="0">
                <a:effectLst/>
                <a:latin typeface="Calibri" panose="020F0502020204030204" pitchFamily="34" charset="0"/>
                <a:ea typeface="Calibri" panose="020F0502020204030204" pitchFamily="34" charset="0"/>
                <a:cs typeface="Arial" panose="020B0604020202020204" pitchFamily="34" charset="0"/>
              </a:rPr>
              <a:t>nice -n 10 </a:t>
            </a:r>
            <a:r>
              <a:rPr lang="en-IL" sz="2000" b="1" dirty="0" err="1">
                <a:effectLst/>
                <a:latin typeface="Calibri" panose="020F0502020204030204" pitchFamily="34" charset="0"/>
                <a:ea typeface="Calibri" panose="020F0502020204030204" pitchFamily="34" charset="0"/>
                <a:cs typeface="Arial" panose="020B0604020202020204" pitchFamily="34" charset="0"/>
              </a:rPr>
              <a:t>firefox</a:t>
            </a:r>
            <a:r>
              <a:rPr lang="en-IL" sz="2000" dirty="0">
                <a:effectLst/>
                <a:latin typeface="Calibri" panose="020F0502020204030204" pitchFamily="34" charset="0"/>
                <a:ea typeface="Calibri" panose="020F0502020204030204" pitchFamily="34" charset="0"/>
                <a:cs typeface="Arial" panose="020B0604020202020204" pitchFamily="34" charset="0"/>
              </a:rPr>
              <a:t> will start Firefox with a lower priority, while the command </a:t>
            </a:r>
            <a:r>
              <a:rPr lang="en-IL" sz="2000" b="1" dirty="0">
                <a:effectLst/>
                <a:latin typeface="Calibri" panose="020F0502020204030204" pitchFamily="34" charset="0"/>
                <a:ea typeface="Calibri" panose="020F0502020204030204" pitchFamily="34" charset="0"/>
                <a:cs typeface="Arial" panose="020B0604020202020204" pitchFamily="34" charset="0"/>
              </a:rPr>
              <a:t>nice -n -10 </a:t>
            </a:r>
            <a:r>
              <a:rPr lang="en-IL" sz="2000" b="1" dirty="0" err="1">
                <a:effectLst/>
                <a:latin typeface="Calibri" panose="020F0502020204030204" pitchFamily="34" charset="0"/>
                <a:ea typeface="Calibri" panose="020F0502020204030204" pitchFamily="34" charset="0"/>
                <a:cs typeface="Arial" panose="020B0604020202020204" pitchFamily="34" charset="0"/>
              </a:rPr>
              <a:t>firefox</a:t>
            </a:r>
            <a:r>
              <a:rPr lang="en-IL" sz="2000" dirty="0">
                <a:effectLst/>
                <a:latin typeface="Calibri" panose="020F0502020204030204" pitchFamily="34" charset="0"/>
                <a:ea typeface="Calibri" panose="020F0502020204030204" pitchFamily="34" charset="0"/>
                <a:cs typeface="Arial" panose="020B0604020202020204" pitchFamily="34" charset="0"/>
              </a:rPr>
              <a:t> will start Firefox with a higher priority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49177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70B1-4938-DA27-753B-EBDC29D266B3}"/>
              </a:ext>
            </a:extLst>
          </p:cNvPr>
          <p:cNvSpPr>
            <a:spLocks noGrp="1"/>
          </p:cNvSpPr>
          <p:nvPr>
            <p:ph type="title"/>
          </p:nvPr>
        </p:nvSpPr>
        <p:spPr>
          <a:xfrm>
            <a:off x="1141116" y="609600"/>
            <a:ext cx="9903418" cy="609600"/>
          </a:xfrm>
        </p:spPr>
        <p:txBody>
          <a:bodyPr>
            <a:normAutofit fontScale="90000"/>
          </a:bodyPr>
          <a:lstStyle/>
          <a:p>
            <a:br>
              <a:rPr lang="en-US" sz="2000" dirty="0"/>
            </a:br>
            <a:r>
              <a:rPr lang="en-US" sz="2000" dirty="0"/>
              <a:t>SYSTEM MONITORING COMMANDS</a:t>
            </a:r>
            <a:br>
              <a:rPr lang="en-US" dirty="0"/>
            </a:br>
            <a:endParaRPr lang="en-IL" dirty="0"/>
          </a:p>
        </p:txBody>
      </p:sp>
      <p:sp>
        <p:nvSpPr>
          <p:cNvPr id="3" name="Content Placeholder 2">
            <a:extLst>
              <a:ext uri="{FF2B5EF4-FFF2-40B4-BE49-F238E27FC236}">
                <a16:creationId xmlns:a16="http://schemas.microsoft.com/office/drawing/2014/main" id="{CD75A374-01EF-6F5A-E202-E10A88BF6171}"/>
              </a:ext>
            </a:extLst>
          </p:cNvPr>
          <p:cNvSpPr>
            <a:spLocks noGrp="1"/>
          </p:cNvSpPr>
          <p:nvPr>
            <p:ph idx="1"/>
          </p:nvPr>
        </p:nvSpPr>
        <p:spPr>
          <a:xfrm>
            <a:off x="1141116" y="1219200"/>
            <a:ext cx="9903418" cy="4572001"/>
          </a:xfrm>
        </p:spPr>
        <p:txBody>
          <a:bodyPr>
            <a:normAutofit fontScale="62500" lnSpcReduction="20000"/>
          </a:bodyPr>
          <a:lstStyle/>
          <a:p>
            <a:pPr marL="171536"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There are many system monitoring commands in Linux. Here are a few examples: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top:</a:t>
            </a:r>
            <a:r>
              <a:rPr lang="en-IL"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command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provides a real-time, dynamic view of the processes running on a system</a:t>
            </a:r>
            <a:r>
              <a:rPr lang="en-IL" sz="2000" dirty="0">
                <a:effectLst/>
                <a:latin typeface="Calibri" panose="020F0502020204030204" pitchFamily="34" charset="0"/>
                <a:ea typeface="Calibri" panose="020F0502020204030204" pitchFamily="34" charset="0"/>
                <a:cs typeface="Arial" panose="020B0604020202020204" pitchFamily="34" charset="0"/>
              </a:rPr>
              <a:t>. It displays information about CPU usage, memory usage, and other system statistics.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u="sng" dirty="0" err="1">
                <a:effectLst/>
                <a:latin typeface="Calibri" panose="020F0502020204030204" pitchFamily="34" charset="0"/>
                <a:ea typeface="Calibri" panose="020F0502020204030204" pitchFamily="34" charset="0"/>
                <a:cs typeface="Arial" panose="020B0604020202020204" pitchFamily="34" charset="0"/>
              </a:rPr>
              <a:t>htop</a:t>
            </a:r>
            <a:r>
              <a:rPr lang="en-IL" sz="2000" b="1" u="sng" dirty="0">
                <a:effectLst/>
                <a:latin typeface="Calibri" panose="020F0502020204030204" pitchFamily="34" charset="0"/>
                <a:ea typeface="Calibri" panose="020F0502020204030204" pitchFamily="34" charset="0"/>
                <a:cs typeface="Arial" panose="020B0604020202020204" pitchFamily="34" charset="0"/>
              </a:rPr>
              <a:t>:</a:t>
            </a:r>
            <a:r>
              <a:rPr lang="en-IL" sz="2000" dirty="0">
                <a:effectLst/>
                <a:latin typeface="Calibri" panose="020F0502020204030204" pitchFamily="34" charset="0"/>
                <a:ea typeface="Calibri" panose="020F0502020204030204" pitchFamily="34" charset="0"/>
                <a:cs typeface="Arial" panose="020B0604020202020204" pitchFamily="34" charset="0"/>
              </a:rPr>
              <a:t> This is an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interactive process viewer that provides a more user-friendly interface than the top command</a:t>
            </a:r>
            <a:r>
              <a:rPr lang="en-IL" sz="2000" dirty="0">
                <a:effectLst/>
                <a:latin typeface="Calibri" panose="020F0502020204030204" pitchFamily="34" charset="0"/>
                <a:ea typeface="Calibri" panose="020F0502020204030204" pitchFamily="34" charset="0"/>
                <a:cs typeface="Arial" panose="020B0604020202020204" pitchFamily="34" charset="0"/>
              </a:rPr>
              <a:t>. It allows you to scroll through the process list, sort processes by various criteria, and kill processes.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err="1">
                <a:effectLst/>
                <a:latin typeface="Calibri" panose="020F0502020204030204" pitchFamily="34" charset="0"/>
                <a:ea typeface="Calibri" panose="020F0502020204030204" pitchFamily="34" charset="0"/>
                <a:cs typeface="Arial" panose="020B0604020202020204" pitchFamily="34" charset="0"/>
              </a:rPr>
              <a:t>vmstat</a:t>
            </a:r>
            <a:r>
              <a:rPr lang="en-IL" sz="2800" b="1" dirty="0">
                <a:effectLst/>
                <a:latin typeface="Calibri" panose="020F0502020204030204" pitchFamily="34" charset="0"/>
                <a:ea typeface="Calibri" panose="020F0502020204030204" pitchFamily="34" charset="0"/>
                <a:cs typeface="Arial" panose="020B0604020202020204" pitchFamily="34" charset="0"/>
              </a:rPr>
              <a:t>:</a:t>
            </a:r>
            <a:r>
              <a:rPr lang="en-IL" sz="2000" dirty="0">
                <a:effectLst/>
                <a:latin typeface="Calibri" panose="020F0502020204030204" pitchFamily="34" charset="0"/>
                <a:ea typeface="Calibri" panose="020F0502020204030204" pitchFamily="34" charset="0"/>
                <a:cs typeface="Arial" panose="020B0604020202020204" pitchFamily="34" charset="0"/>
              </a:rPr>
              <a:t> This command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provides information about system memory</a:t>
            </a:r>
            <a:r>
              <a:rPr lang="en-IL" sz="2000" dirty="0">
                <a:effectLst/>
                <a:latin typeface="Calibri" panose="020F0502020204030204" pitchFamily="34" charset="0"/>
                <a:ea typeface="Calibri" panose="020F0502020204030204" pitchFamily="34" charset="0"/>
                <a:cs typeface="Arial" panose="020B0604020202020204" pitchFamily="34" charset="0"/>
              </a:rPr>
              <a:t>, paging, and CPU usage. It displays information about the number of processes running, the amount of memory used, and the amount of CPU time being used.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err="1">
                <a:effectLst/>
                <a:latin typeface="Calibri" panose="020F0502020204030204" pitchFamily="34" charset="0"/>
                <a:ea typeface="Calibri" panose="020F0502020204030204" pitchFamily="34" charset="0"/>
                <a:cs typeface="Arial" panose="020B0604020202020204" pitchFamily="34" charset="0"/>
              </a:rPr>
              <a:t>iostat</a:t>
            </a:r>
            <a:r>
              <a:rPr lang="en-IL" sz="2000" dirty="0">
                <a:effectLst/>
                <a:latin typeface="Calibri" panose="020F0502020204030204" pitchFamily="34" charset="0"/>
                <a:ea typeface="Calibri" panose="020F0502020204030204" pitchFamily="34" charset="0"/>
                <a:cs typeface="Arial" panose="020B0604020202020204" pitchFamily="34" charset="0"/>
              </a:rPr>
              <a:t>: This command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provides information about input/output (I/O)</a:t>
            </a:r>
            <a:r>
              <a:rPr lang="en-IL" sz="2000" dirty="0">
                <a:effectLst/>
                <a:latin typeface="Calibri" panose="020F0502020204030204" pitchFamily="34" charset="0"/>
                <a:ea typeface="Calibri" panose="020F0502020204030204" pitchFamily="34" charset="0"/>
                <a:cs typeface="Arial" panose="020B0604020202020204" pitchFamily="34" charset="0"/>
              </a:rPr>
              <a:t> statistics for storage devices on the system. It displays information about the number of I/O operations per second, the amount of data transferred, and other performance metrics.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4000" b="1" dirty="0" err="1">
                <a:effectLst/>
                <a:latin typeface="Calibri" panose="020F0502020204030204" pitchFamily="34" charset="0"/>
                <a:ea typeface="Calibri" panose="020F0502020204030204" pitchFamily="34" charset="0"/>
                <a:cs typeface="Arial" panose="020B0604020202020204" pitchFamily="34" charset="0"/>
              </a:rPr>
              <a:t>sa</a:t>
            </a:r>
            <a:r>
              <a:rPr lang="en-IL" sz="3200" b="1" dirty="0" err="1">
                <a:effectLst/>
                <a:latin typeface="Calibri" panose="020F0502020204030204" pitchFamily="34" charset="0"/>
                <a:ea typeface="Calibri" panose="020F0502020204030204" pitchFamily="34" charset="0"/>
                <a:cs typeface="Arial" panose="020B0604020202020204" pitchFamily="34" charset="0"/>
              </a:rPr>
              <a:t>r</a:t>
            </a:r>
            <a:r>
              <a:rPr lang="en-IL" sz="3200" b="1" dirty="0">
                <a:effectLst/>
                <a:latin typeface="Calibri" panose="020F0502020204030204" pitchFamily="34" charset="0"/>
                <a:ea typeface="Calibri" panose="020F0502020204030204" pitchFamily="34" charset="0"/>
                <a:cs typeface="Arial" panose="020B0604020202020204" pitchFamily="34" charset="0"/>
              </a:rPr>
              <a:t>:</a:t>
            </a:r>
            <a:r>
              <a:rPr lang="en-IL" sz="32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command is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collect, report, and store system activity data</a:t>
            </a:r>
            <a:r>
              <a:rPr lang="en-IL" sz="2000" dirty="0">
                <a:effectLst/>
                <a:latin typeface="Calibri" panose="020F0502020204030204" pitchFamily="34" charset="0"/>
                <a:ea typeface="Calibri" panose="020F0502020204030204" pitchFamily="34" charset="0"/>
                <a:cs typeface="Arial" panose="020B0604020202020204" pitchFamily="34" charset="0"/>
              </a:rPr>
              <a:t>. It can be used to monitor system performance over a period of time and can generate reports on CPU usage, memory usage, I/O statistics, and other metrics.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3600" b="1" dirty="0" err="1">
                <a:effectLst/>
                <a:latin typeface="Calibri" panose="020F0502020204030204" pitchFamily="34" charset="0"/>
                <a:ea typeface="Calibri" panose="020F0502020204030204" pitchFamily="34" charset="0"/>
                <a:cs typeface="Arial" panose="020B0604020202020204" pitchFamily="34" charset="0"/>
              </a:rPr>
              <a:t>ps</a:t>
            </a:r>
            <a:r>
              <a:rPr lang="en-IL" sz="3600" b="1" dirty="0">
                <a:effectLst/>
                <a:latin typeface="Calibri" panose="020F0502020204030204" pitchFamily="34" charset="0"/>
                <a:ea typeface="Calibri" panose="020F0502020204030204" pitchFamily="34" charset="0"/>
                <a:cs typeface="Arial" panose="020B0604020202020204" pitchFamily="34" charset="0"/>
              </a:rPr>
              <a:t>:</a:t>
            </a:r>
            <a:r>
              <a:rPr lang="en-IL" sz="36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command is used to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display information about the processes</a:t>
            </a:r>
            <a:r>
              <a:rPr lang="en-IL"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running on the system. It can display information about process IDs, CPU usage, memory usage, and other statistics.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3600" b="1" dirty="0">
                <a:effectLst/>
                <a:latin typeface="Calibri" panose="020F0502020204030204" pitchFamily="34" charset="0"/>
                <a:ea typeface="Calibri" panose="020F0502020204030204" pitchFamily="34" charset="0"/>
                <a:cs typeface="Arial" panose="020B0604020202020204" pitchFamily="34" charset="0"/>
              </a:rPr>
              <a:t>free</a:t>
            </a:r>
            <a:r>
              <a:rPr lang="en-IL" sz="2000" dirty="0">
                <a:effectLst/>
                <a:latin typeface="Calibri" panose="020F0502020204030204" pitchFamily="34" charset="0"/>
                <a:ea typeface="Calibri" panose="020F0502020204030204" pitchFamily="34" charset="0"/>
                <a:cs typeface="Arial" panose="020B0604020202020204" pitchFamily="34" charset="0"/>
              </a:rPr>
              <a:t>: This command is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display information about the amount of free and used memory on the system</a:t>
            </a:r>
            <a:r>
              <a:rPr lang="en-IL" sz="2000" dirty="0">
                <a:effectLst/>
                <a:latin typeface="Calibri" panose="020F0502020204030204" pitchFamily="34" charset="0"/>
                <a:ea typeface="Calibri" panose="020F0502020204030204" pitchFamily="34" charset="0"/>
                <a:cs typeface="Arial" panose="020B0604020202020204" pitchFamily="34" charset="0"/>
              </a:rPr>
              <a:t>. It displays information about the total amount of memory, the amount of used memory, and the amount of free memory.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These commands are useful for monitoring system performance, identifying resource bottlenecks, and troubleshooting issues on the system.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98243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CB28-4D9D-0435-E97A-53BAFAAB3589}"/>
              </a:ext>
            </a:extLst>
          </p:cNvPr>
          <p:cNvSpPr>
            <a:spLocks noGrp="1"/>
          </p:cNvSpPr>
          <p:nvPr>
            <p:ph type="title"/>
          </p:nvPr>
        </p:nvSpPr>
        <p:spPr>
          <a:xfrm>
            <a:off x="1141116" y="609600"/>
            <a:ext cx="9903418" cy="457199"/>
          </a:xfrm>
        </p:spPr>
        <p:txBody>
          <a:bodyPr>
            <a:normAutofit fontScale="90000"/>
          </a:bodyPr>
          <a:lstStyle/>
          <a:p>
            <a:r>
              <a:rPr lang="en-US" dirty="0"/>
              <a:t>SYSTEM VAR/LOG </a:t>
            </a:r>
            <a:endParaRPr lang="en-IL" dirty="0"/>
          </a:p>
        </p:txBody>
      </p:sp>
      <p:sp>
        <p:nvSpPr>
          <p:cNvPr id="3" name="Content Placeholder 2">
            <a:extLst>
              <a:ext uri="{FF2B5EF4-FFF2-40B4-BE49-F238E27FC236}">
                <a16:creationId xmlns:a16="http://schemas.microsoft.com/office/drawing/2014/main" id="{BC31E4ED-A7DB-AF2E-DCF2-A99DAA3ABEE4}"/>
              </a:ext>
            </a:extLst>
          </p:cNvPr>
          <p:cNvSpPr>
            <a:spLocks noGrp="1"/>
          </p:cNvSpPr>
          <p:nvPr>
            <p:ph idx="1"/>
          </p:nvPr>
        </p:nvSpPr>
        <p:spPr>
          <a:xfrm>
            <a:off x="1141116" y="1219200"/>
            <a:ext cx="9903418" cy="4572001"/>
          </a:xfrm>
        </p:spPr>
        <p:txBody>
          <a:bodyPr>
            <a:normAutofit fontScale="85000" lnSpcReduction="20000"/>
          </a:bodyPr>
          <a:lstStyle/>
          <a:p>
            <a:pPr marL="0" indent="0">
              <a:buNone/>
            </a:pPr>
            <a:r>
              <a:rPr lang="en-US" dirty="0"/>
              <a:t>The /var/log directory is a standard directory on Linux systems where system logs and application logs are stored. It contains various log files that are used to track system events, debug messages, and application errors.</a:t>
            </a:r>
          </a:p>
          <a:p>
            <a:endParaRPr lang="en-US" dirty="0"/>
          </a:p>
          <a:p>
            <a:r>
              <a:rPr lang="en-US" dirty="0"/>
              <a:t>Here are some of the most common log files found in the /var/log directory</a:t>
            </a:r>
          </a:p>
          <a:p>
            <a:r>
              <a:rPr lang="en-US" dirty="0"/>
              <a:t>auth.log: Contains information about authentication activities, such as user logins and authentication failures.</a:t>
            </a:r>
          </a:p>
          <a:p>
            <a:r>
              <a:rPr lang="en-US" dirty="0"/>
              <a:t>syslog: Contains general system messages and is used by many applications and daemons to log messages.</a:t>
            </a:r>
          </a:p>
          <a:p>
            <a:r>
              <a:rPr lang="en-US" dirty="0"/>
              <a:t>kern.log: Contains kernel-related messages.</a:t>
            </a:r>
          </a:p>
          <a:p>
            <a:r>
              <a:rPr lang="en-US" dirty="0"/>
              <a:t>messages: Contains all messages that are not related to the authentication system, the kernel, or specific applications.</a:t>
            </a:r>
          </a:p>
          <a:p>
            <a:r>
              <a:rPr lang="en-US" dirty="0" err="1"/>
              <a:t>dmesg</a:t>
            </a:r>
            <a:r>
              <a:rPr lang="en-US" dirty="0"/>
              <a:t>: Contains kernel messages that are output during the boot process.</a:t>
            </a:r>
          </a:p>
          <a:p>
            <a:r>
              <a:rPr lang="en-US" dirty="0" err="1"/>
              <a:t>cron</a:t>
            </a:r>
            <a:r>
              <a:rPr lang="en-US" dirty="0"/>
              <a:t>: Contains messages related to the </a:t>
            </a:r>
            <a:r>
              <a:rPr lang="en-US" dirty="0" err="1"/>
              <a:t>cron</a:t>
            </a:r>
            <a:r>
              <a:rPr lang="en-US" dirty="0"/>
              <a:t> daemon and scheduled tasks.</a:t>
            </a:r>
          </a:p>
          <a:p>
            <a:r>
              <a:rPr lang="en-US" dirty="0"/>
              <a:t>secure: Contains messages related to security, such as failed login attempts.</a:t>
            </a:r>
            <a:endParaRPr lang="en-IL" dirty="0"/>
          </a:p>
        </p:txBody>
      </p:sp>
    </p:spTree>
    <p:extLst>
      <p:ext uri="{BB962C8B-B14F-4D97-AF65-F5344CB8AC3E}">
        <p14:creationId xmlns:p14="http://schemas.microsoft.com/office/powerpoint/2010/main" val="156988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BA16-3E6C-3F28-0FE4-1206C2360E0B}"/>
              </a:ext>
            </a:extLst>
          </p:cNvPr>
          <p:cNvSpPr>
            <a:spLocks noGrp="1"/>
          </p:cNvSpPr>
          <p:nvPr>
            <p:ph type="title"/>
          </p:nvPr>
        </p:nvSpPr>
        <p:spPr>
          <a:xfrm>
            <a:off x="1141116" y="609600"/>
            <a:ext cx="9903418" cy="1143000"/>
          </a:xfrm>
        </p:spPr>
        <p:txBody>
          <a:bodyPr>
            <a:normAutofit/>
          </a:bodyPr>
          <a:lstStyle/>
          <a:p>
            <a:r>
              <a:rPr lang="en-US" sz="1600" dirty="0"/>
              <a:t>There are several commands that can be used to monitor system logs on Linux systems. Some of the most commonly used commands are:</a:t>
            </a:r>
            <a:br>
              <a:rPr lang="en-US" sz="1600" dirty="0"/>
            </a:br>
            <a:endParaRPr lang="en-IL" sz="1600" dirty="0"/>
          </a:p>
        </p:txBody>
      </p:sp>
      <p:sp>
        <p:nvSpPr>
          <p:cNvPr id="3" name="Content Placeholder 2">
            <a:extLst>
              <a:ext uri="{FF2B5EF4-FFF2-40B4-BE49-F238E27FC236}">
                <a16:creationId xmlns:a16="http://schemas.microsoft.com/office/drawing/2014/main" id="{B74CE724-7DA4-3FBC-2188-443C5FFC5196}"/>
              </a:ext>
            </a:extLst>
          </p:cNvPr>
          <p:cNvSpPr>
            <a:spLocks noGrp="1"/>
          </p:cNvSpPr>
          <p:nvPr>
            <p:ph idx="1"/>
          </p:nvPr>
        </p:nvSpPr>
        <p:spPr>
          <a:xfrm>
            <a:off x="1141116" y="1676400"/>
            <a:ext cx="9903418" cy="4114801"/>
          </a:xfrm>
        </p:spPr>
        <p:txBody>
          <a:bodyPr>
            <a:normAutofit fontScale="70000" lnSpcReduction="20000"/>
          </a:bodyPr>
          <a:lstStyle/>
          <a:p>
            <a:pPr marL="45720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journalctl</a:t>
            </a:r>
            <a:r>
              <a:rPr lang="en-US" sz="2800" b="1" dirty="0">
                <a:effectLst/>
                <a:latin typeface="Calibri" panose="020F0502020204030204" pitchFamily="34" charset="0"/>
                <a:ea typeface="Calibri" panose="020F0502020204030204" pitchFamily="34" charset="0"/>
                <a:cs typeface="Arial" panose="020B0604020202020204" pitchFamily="34" charset="0"/>
              </a:rPr>
              <a:t>:</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used to query the </a:t>
            </a:r>
            <a:r>
              <a:rPr lang="en-US" sz="2000"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systemd</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journal</a:t>
            </a:r>
            <a:r>
              <a:rPr lang="en-US" sz="2000" dirty="0">
                <a:effectLst/>
                <a:latin typeface="Calibri" panose="020F0502020204030204" pitchFamily="34" charset="0"/>
                <a:ea typeface="Calibri" panose="020F0502020204030204" pitchFamily="34" charset="0"/>
                <a:cs typeface="Arial" panose="020B0604020202020204" pitchFamily="34" charset="0"/>
              </a:rPr>
              <a:t>, which contains system log data. It can be used to view and filter log data, as well as search for specific events.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dmesg</a:t>
            </a:r>
            <a:r>
              <a:rPr lang="en-US" sz="2800" b="1" dirty="0">
                <a:effectLst/>
                <a:latin typeface="Calibri" panose="020F0502020204030204" pitchFamily="34" charset="0"/>
                <a:ea typeface="Calibri" panose="020F0502020204030204" pitchFamily="34" charset="0"/>
                <a:cs typeface="Arial" panose="020B0604020202020204" pitchFamily="34" charset="0"/>
              </a:rPr>
              <a:t>:</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is used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 display the kernel ring buffer</a:t>
            </a:r>
            <a:r>
              <a:rPr lang="en-US" sz="2000" dirty="0">
                <a:effectLst/>
                <a:latin typeface="Calibri" panose="020F0502020204030204" pitchFamily="34" charset="0"/>
                <a:ea typeface="Calibri" panose="020F0502020204030204" pitchFamily="34" charset="0"/>
                <a:cs typeface="Arial" panose="020B0604020202020204" pitchFamily="34" charset="0"/>
              </a:rPr>
              <a:t>, which contains information about system events that have occurred since the system was booted. It can be used to view information about hardware and driver events, as well as system errors and warnings.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600" b="1" dirty="0">
                <a:effectLst/>
                <a:latin typeface="Calibri" panose="020F0502020204030204" pitchFamily="34" charset="0"/>
                <a:ea typeface="Calibri" panose="020F0502020204030204" pitchFamily="34" charset="0"/>
                <a:cs typeface="Arial" panose="020B0604020202020204" pitchFamily="34" charset="0"/>
              </a:rPr>
              <a:t>tail:</a:t>
            </a:r>
            <a:r>
              <a:rPr lang="en-US" sz="36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is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display the last few lines of a file</a:t>
            </a:r>
            <a:r>
              <a:rPr lang="en-US" sz="2000" dirty="0">
                <a:effectLst/>
                <a:latin typeface="Calibri" panose="020F0502020204030204" pitchFamily="34" charset="0"/>
                <a:ea typeface="Calibri" panose="020F0502020204030204" pitchFamily="34" charset="0"/>
                <a:cs typeface="Arial" panose="020B0604020202020204" pitchFamily="34" charset="0"/>
              </a:rPr>
              <a:t>, which can be useful for monitoring log files in real-time. It can be used to monitor log files that are constantly being written to, such as system logs.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grep:</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is used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 search for specific patterns in a file</a:t>
            </a:r>
            <a:r>
              <a:rPr lang="en-US" sz="2000" dirty="0">
                <a:effectLst/>
                <a:latin typeface="Calibri" panose="020F0502020204030204" pitchFamily="34" charset="0"/>
                <a:ea typeface="Calibri" panose="020F0502020204030204" pitchFamily="34" charset="0"/>
                <a:cs typeface="Arial" panose="020B0604020202020204" pitchFamily="34" charset="0"/>
              </a:rPr>
              <a:t>, which can be useful for filtering log data. It can be used to search for specific error messages or events in system logs.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err="1">
                <a:effectLst/>
                <a:latin typeface="Calibri" panose="020F0502020204030204" pitchFamily="34" charset="0"/>
                <a:ea typeface="Calibri" panose="020F0502020204030204" pitchFamily="34" charset="0"/>
                <a:cs typeface="Arial" panose="020B0604020202020204" pitchFamily="34" charset="0"/>
              </a:rPr>
              <a:t>lnav</a:t>
            </a:r>
            <a:r>
              <a:rPr lang="en-US" sz="3200" b="1" dirty="0">
                <a:effectLst/>
                <a:latin typeface="Calibri" panose="020F0502020204030204" pitchFamily="34" charset="0"/>
                <a:ea typeface="Calibri" panose="020F0502020204030204" pitchFamily="34" charset="0"/>
                <a:cs typeface="Arial" panose="020B0604020202020204" pitchFamily="34" charset="0"/>
              </a:rPr>
              <a:t>:</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a:t>
            </a:r>
            <a:r>
              <a:rPr lang="en-US" sz="2000"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a log file navigator that provides a user-friendly interface for viewing and searching log files</a:t>
            </a:r>
            <a:r>
              <a:rPr lang="en-US" sz="2000" dirty="0">
                <a:effectLst/>
                <a:latin typeface="Calibri" panose="020F0502020204030204" pitchFamily="34" charset="0"/>
                <a:ea typeface="Calibri" panose="020F0502020204030204" pitchFamily="34" charset="0"/>
                <a:cs typeface="Arial" panose="020B0604020202020204" pitchFamily="34" charset="0"/>
              </a:rPr>
              <a:t>. It supports a wide range of log formats and can be used to monitor logs in real-time.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These commands can be used to monitor a variety of system logs, including syslog, kernel logs, application logs, and more. By monitoring system logs, you can gain valuable insights into system performance, security, and stability.</a:t>
            </a:r>
            <a:endParaRPr lang="en-IL"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5158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B301CB-849B-DC62-F5D7-73CABCD15B65}"/>
              </a:ext>
            </a:extLst>
          </p:cNvPr>
          <p:cNvSpPr>
            <a:spLocks noGrp="1"/>
          </p:cNvSpPr>
          <p:nvPr>
            <p:ph type="title"/>
          </p:nvPr>
        </p:nvSpPr>
        <p:spPr>
          <a:xfrm>
            <a:off x="1141115" y="609600"/>
            <a:ext cx="9903419" cy="1065451"/>
          </a:xfrm>
        </p:spPr>
        <p:txBody>
          <a:bodyPr>
            <a:normAutofit/>
          </a:bodyPr>
          <a:lstStyle/>
          <a:p>
            <a:pPr algn="ctr">
              <a:lnSpc>
                <a:spcPct val="90000"/>
              </a:lnSpc>
            </a:pPr>
            <a:r>
              <a:rPr lang="en-US">
                <a:solidFill>
                  <a:srgbClr val="BFBFBF"/>
                </a:solidFill>
              </a:rPr>
              <a:t>Hybrid cloud</a:t>
            </a:r>
            <a:br>
              <a:rPr lang="en-US">
                <a:solidFill>
                  <a:srgbClr val="BFBFBF"/>
                </a:solidFill>
              </a:rPr>
            </a:br>
            <a:endParaRPr lang="en-IL">
              <a:solidFill>
                <a:srgbClr val="BFBFBF"/>
              </a:solidFill>
            </a:endParaRPr>
          </a:p>
        </p:txBody>
      </p:sp>
      <p:sp>
        <p:nvSpPr>
          <p:cNvPr id="3" name="Content Placeholder 2">
            <a:extLst>
              <a:ext uri="{FF2B5EF4-FFF2-40B4-BE49-F238E27FC236}">
                <a16:creationId xmlns:a16="http://schemas.microsoft.com/office/drawing/2014/main" id="{86FC2D9D-A015-D06F-1576-F30A88C87088}"/>
              </a:ext>
            </a:extLst>
          </p:cNvPr>
          <p:cNvSpPr>
            <a:spLocks noGrp="1"/>
          </p:cNvSpPr>
          <p:nvPr>
            <p:ph idx="1"/>
          </p:nvPr>
        </p:nvSpPr>
        <p:spPr>
          <a:xfrm>
            <a:off x="1141115" y="2666999"/>
            <a:ext cx="9903419" cy="3124201"/>
          </a:xfrm>
        </p:spPr>
        <p:txBody>
          <a:bodyPr>
            <a:normAutofit/>
          </a:bodyPr>
          <a:lstStyle/>
          <a:p>
            <a:r>
              <a:rPr lang="en-US" dirty="0"/>
              <a:t>Hybrid cloud is a deployment model that combines public and private clouds to provide greater flexibility and scalability</a:t>
            </a:r>
            <a:endParaRPr lang="en-IL" dirty="0"/>
          </a:p>
        </p:txBody>
      </p:sp>
    </p:spTree>
    <p:extLst>
      <p:ext uri="{BB962C8B-B14F-4D97-AF65-F5344CB8AC3E}">
        <p14:creationId xmlns:p14="http://schemas.microsoft.com/office/powerpoint/2010/main" val="176876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8607-C1DE-E021-37FD-4D46238D720A}"/>
              </a:ext>
            </a:extLst>
          </p:cNvPr>
          <p:cNvSpPr>
            <a:spLocks noGrp="1"/>
          </p:cNvSpPr>
          <p:nvPr>
            <p:ph type="title"/>
          </p:nvPr>
        </p:nvSpPr>
        <p:spPr>
          <a:xfrm>
            <a:off x="1141116" y="609600"/>
            <a:ext cx="9903418" cy="762000"/>
          </a:xfrm>
        </p:spPr>
        <p:txBody>
          <a:bodyPr>
            <a:normAutofit fontScale="90000"/>
          </a:bodyPr>
          <a:lstStyle/>
          <a:p>
            <a:br>
              <a:rPr lang="en-US" sz="1800" dirty="0"/>
            </a:br>
            <a:r>
              <a:rPr lang="en-US" sz="1800" dirty="0"/>
              <a:t>CHANGING SYSTEM HOST NAME </a:t>
            </a:r>
            <a:br>
              <a:rPr lang="en-US" dirty="0"/>
            </a:br>
            <a:endParaRPr lang="en-IL" dirty="0"/>
          </a:p>
        </p:txBody>
      </p:sp>
      <p:sp>
        <p:nvSpPr>
          <p:cNvPr id="3" name="Content Placeholder 2">
            <a:extLst>
              <a:ext uri="{FF2B5EF4-FFF2-40B4-BE49-F238E27FC236}">
                <a16:creationId xmlns:a16="http://schemas.microsoft.com/office/drawing/2014/main" id="{43390029-0330-006E-90F5-3B104A418499}"/>
              </a:ext>
            </a:extLst>
          </p:cNvPr>
          <p:cNvSpPr>
            <a:spLocks noGrp="1"/>
          </p:cNvSpPr>
          <p:nvPr>
            <p:ph idx="1"/>
          </p:nvPr>
        </p:nvSpPr>
        <p:spPr>
          <a:xfrm>
            <a:off x="1141116" y="1295400"/>
            <a:ext cx="9903418" cy="4495801"/>
          </a:xfrm>
        </p:spPr>
        <p:txBody>
          <a:bodyPr>
            <a:normAutofit fontScale="77500" lnSpcReduction="20000"/>
          </a:bodyPr>
          <a:lstStyle/>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change the system hostname in Linux, follow these steps: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Open the terminal on your Linux machine.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Check the current hostname by running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change the hostname, use the following command, replacing "</a:t>
            </a:r>
            <a:r>
              <a:rPr lang="en-US" sz="2000" dirty="0" err="1">
                <a:effectLst/>
                <a:latin typeface="Calibri" panose="020F0502020204030204" pitchFamily="34" charset="0"/>
                <a:ea typeface="Calibri" panose="020F0502020204030204" pitchFamily="34" charset="0"/>
                <a:cs typeface="Arial" panose="020B0604020202020204" pitchFamily="34" charset="0"/>
              </a:rPr>
              <a:t>newhostname</a:t>
            </a:r>
            <a:r>
              <a:rPr lang="en-US" sz="2000" dirty="0">
                <a:effectLst/>
                <a:latin typeface="Calibri" panose="020F0502020204030204" pitchFamily="34" charset="0"/>
                <a:ea typeface="Calibri" panose="020F0502020204030204" pitchFamily="34" charset="0"/>
                <a:cs typeface="Arial" panose="020B0604020202020204" pitchFamily="34" charset="0"/>
              </a:rPr>
              <a:t>" with the desired new hostname: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hostnamectl</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set-hostname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newhostname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Edit the /</a:t>
            </a:r>
            <a:r>
              <a:rPr lang="en-US" sz="2000" dirty="0" err="1">
                <a:effectLst/>
                <a:latin typeface="Calibri" panose="020F0502020204030204" pitchFamily="34" charset="0"/>
                <a:ea typeface="Calibri" panose="020F0502020204030204" pitchFamily="34" charset="0"/>
                <a:cs typeface="Arial" panose="020B0604020202020204" pitchFamily="34" charset="0"/>
              </a:rPr>
              <a:t>etc</a:t>
            </a:r>
            <a:r>
              <a:rPr lang="en-US" sz="2000" dirty="0">
                <a:effectLst/>
                <a:latin typeface="Calibri" panose="020F0502020204030204" pitchFamily="34" charset="0"/>
                <a:ea typeface="Calibri" panose="020F0502020204030204" pitchFamily="34" charset="0"/>
                <a:cs typeface="Arial" panose="020B0604020202020204" pitchFamily="34" charset="0"/>
              </a:rPr>
              <a:t>/hosts file and replace the old hostname with the new one. The format of the /</a:t>
            </a:r>
            <a:r>
              <a:rPr lang="en-US" sz="2000" dirty="0" err="1">
                <a:effectLst/>
                <a:latin typeface="Calibri" panose="020F0502020204030204" pitchFamily="34" charset="0"/>
                <a:ea typeface="Calibri" panose="020F0502020204030204" pitchFamily="34" charset="0"/>
                <a:cs typeface="Arial" panose="020B0604020202020204" pitchFamily="34" charset="0"/>
              </a:rPr>
              <a:t>etc</a:t>
            </a:r>
            <a:r>
              <a:rPr lang="en-US" sz="2000" dirty="0">
                <a:effectLst/>
                <a:latin typeface="Calibri" panose="020F0502020204030204" pitchFamily="34" charset="0"/>
                <a:ea typeface="Calibri" panose="020F0502020204030204" pitchFamily="34" charset="0"/>
                <a:cs typeface="Arial" panose="020B0604020202020204" pitchFamily="34" charset="0"/>
              </a:rPr>
              <a:t>/hosts file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127.0.0.1   localhost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127.0.1.1   </a:t>
            </a:r>
            <a:r>
              <a:rPr lang="en-US" sz="2000" dirty="0" err="1">
                <a:effectLst/>
                <a:latin typeface="Calibri" panose="020F0502020204030204" pitchFamily="34" charset="0"/>
                <a:ea typeface="Calibri" panose="020F0502020204030204" pitchFamily="34" charset="0"/>
                <a:cs typeface="Arial" panose="020B0604020202020204" pitchFamily="34" charset="0"/>
              </a:rPr>
              <a:t>oldhostname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Replace the "</a:t>
            </a:r>
            <a:r>
              <a:rPr lang="en-US" sz="2000" dirty="0" err="1">
                <a:effectLst/>
                <a:latin typeface="Calibri" panose="020F0502020204030204" pitchFamily="34" charset="0"/>
                <a:ea typeface="Calibri" panose="020F0502020204030204" pitchFamily="34" charset="0"/>
                <a:cs typeface="Arial" panose="020B0604020202020204" pitchFamily="34" charset="0"/>
              </a:rPr>
              <a:t>oldhostname</a:t>
            </a:r>
            <a:r>
              <a:rPr lang="en-US" sz="2000" dirty="0">
                <a:effectLst/>
                <a:latin typeface="Calibri" panose="020F0502020204030204" pitchFamily="34" charset="0"/>
                <a:ea typeface="Calibri" panose="020F0502020204030204" pitchFamily="34" charset="0"/>
                <a:cs typeface="Arial" panose="020B0604020202020204" pitchFamily="34" charset="0"/>
              </a:rPr>
              <a:t>" with the new hostname you set in step 3.</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Restart your Linux machine for the changes to take effect.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Note: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hostname change will not affect the system until you restart it. Also, keep in mind that changing the hostname could affect other system configurations, such as web servers or email servers, so it's important to ensure that all related configurations are updated accordingly.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5379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9A432-8448-CB4A-1BA5-7E909090CD8D}"/>
              </a:ext>
            </a:extLst>
          </p:cNvPr>
          <p:cNvSpPr>
            <a:spLocks noGrp="1"/>
          </p:cNvSpPr>
          <p:nvPr>
            <p:ph type="title"/>
          </p:nvPr>
        </p:nvSpPr>
        <p:spPr>
          <a:xfrm>
            <a:off x="1141116" y="609600"/>
            <a:ext cx="9903418" cy="990600"/>
          </a:xfrm>
        </p:spPr>
        <p:txBody>
          <a:bodyPr>
            <a:normAutofit/>
          </a:bodyPr>
          <a:lstStyle/>
          <a:p>
            <a:r>
              <a:rPr lang="en-US" sz="2400" dirty="0"/>
              <a:t>FINDING SYSTEM INFORMATION UNAME DMIDCODE </a:t>
            </a:r>
            <a:br>
              <a:rPr lang="en-US" dirty="0"/>
            </a:br>
            <a:endParaRPr lang="en-IL" dirty="0"/>
          </a:p>
        </p:txBody>
      </p:sp>
      <p:sp>
        <p:nvSpPr>
          <p:cNvPr id="3" name="Content Placeholder 2">
            <a:extLst>
              <a:ext uri="{FF2B5EF4-FFF2-40B4-BE49-F238E27FC236}">
                <a16:creationId xmlns:a16="http://schemas.microsoft.com/office/drawing/2014/main" id="{9B29EA62-FB4C-813A-834A-CDCA7A2C77D7}"/>
              </a:ext>
            </a:extLst>
          </p:cNvPr>
          <p:cNvSpPr>
            <a:spLocks noGrp="1"/>
          </p:cNvSpPr>
          <p:nvPr>
            <p:ph idx="1"/>
          </p:nvPr>
        </p:nvSpPr>
        <p:spPr>
          <a:xfrm>
            <a:off x="1141116" y="1295400"/>
            <a:ext cx="9903418" cy="4495801"/>
          </a:xfrm>
        </p:spPr>
        <p:txBody>
          <a:bodyPr>
            <a:normAutofit fontScale="85000" lnSpcReduction="20000"/>
          </a:bodyPr>
          <a:lstStyle/>
          <a:p>
            <a:pPr marL="457200" marR="0">
              <a:lnSpc>
                <a:spcPct val="107000"/>
              </a:lnSpc>
              <a:spcBef>
                <a:spcPts val="0"/>
              </a:spcBef>
              <a:spcAft>
                <a:spcPts val="800"/>
              </a:spcAft>
            </a:pP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uname</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command displays certain system information, such as the kernel version, machine hardware name, and operating system</a:t>
            </a:r>
            <a:r>
              <a:rPr lang="en-US" sz="2000" dirty="0">
                <a:effectLst/>
                <a:latin typeface="Calibri" panose="020F0502020204030204" pitchFamily="34" charset="0"/>
                <a:ea typeface="Calibri" panose="020F0502020204030204" pitchFamily="34" charset="0"/>
                <a:cs typeface="Arial" panose="020B0604020202020204" pitchFamily="34" charset="0"/>
              </a:rPr>
              <a:t>. The </a:t>
            </a:r>
            <a:r>
              <a:rPr lang="en-US" sz="2000" i="1" u="sng"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dmidecode</a:t>
            </a:r>
            <a:r>
              <a:rPr lang="en-US" sz="2000" i="1" u="sng" dirty="0">
                <a:solidFill>
                  <a:srgbClr val="00B0F0"/>
                </a:solidFill>
                <a:effectLst/>
                <a:latin typeface="Calibri" panose="020F0502020204030204" pitchFamily="34" charset="0"/>
                <a:ea typeface="Calibri" panose="020F0502020204030204" pitchFamily="34" charset="0"/>
                <a:cs typeface="Arial" panose="020B0604020202020204" pitchFamily="34" charset="0"/>
              </a:rPr>
              <a:t> command displays the information from the system DMI table</a:t>
            </a:r>
            <a:r>
              <a:rPr lang="en-US" sz="2000" dirty="0">
                <a:effectLst/>
                <a:latin typeface="Calibri" panose="020F0502020204030204" pitchFamily="34" charset="0"/>
                <a:ea typeface="Calibri" panose="020F0502020204030204" pitchFamily="34" charset="0"/>
                <a:cs typeface="Arial" panose="020B0604020202020204" pitchFamily="34" charset="0"/>
              </a:rPr>
              <a:t>. Here's a brief overview of these commands: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6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uname</a:t>
            </a:r>
            <a:r>
              <a:rPr lang="en-US"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3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uname</a:t>
            </a:r>
            <a:r>
              <a:rPr lang="en-US" sz="2000" dirty="0">
                <a:effectLst/>
                <a:latin typeface="Calibri" panose="020F0502020204030204" pitchFamily="34" charset="0"/>
                <a:ea typeface="Calibri" panose="020F0502020204030204" pitchFamily="34" charset="0"/>
                <a:cs typeface="Arial" panose="020B0604020202020204" pitchFamily="34" charset="0"/>
              </a:rPr>
              <a:t> command provides information about the system. It has a number of options to control the information that is displayed. Here are some of the commonly used options: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t>
            </a:r>
            <a:r>
              <a:rPr lang="en-US" sz="2800" b="1" dirty="0">
                <a:effectLst/>
                <a:latin typeface="Calibri" panose="020F0502020204030204" pitchFamily="34" charset="0"/>
                <a:ea typeface="Calibri" panose="020F0502020204030204" pitchFamily="34" charset="0"/>
                <a:cs typeface="Arial" panose="020B0604020202020204" pitchFamily="34" charset="0"/>
              </a:rPr>
              <a:t>a or --all:</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Displays all information.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-s or --kernel-name:</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Displays the kernel 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-n or --</a:t>
            </a:r>
            <a:r>
              <a:rPr lang="en-US" sz="2800" b="1" dirty="0" err="1">
                <a:effectLst/>
                <a:latin typeface="Calibri" panose="020F0502020204030204" pitchFamily="34" charset="0"/>
                <a:ea typeface="Calibri" panose="020F0502020204030204" pitchFamily="34" charset="0"/>
                <a:cs typeface="Arial" panose="020B0604020202020204" pitchFamily="34" charset="0"/>
              </a:rPr>
              <a:t>nodename</a:t>
            </a:r>
            <a:r>
              <a:rPr lang="en-US" sz="2800" b="1" dirty="0">
                <a:effectLst/>
                <a:latin typeface="Calibri" panose="020F0502020204030204" pitchFamily="34" charset="0"/>
                <a:ea typeface="Calibri" panose="020F0502020204030204" pitchFamily="34" charset="0"/>
                <a:cs typeface="Arial" panose="020B0604020202020204" pitchFamily="34" charset="0"/>
              </a:rPr>
              <a:t>:</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Displays the network node hostname.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-r or --kernel-release:</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Displays the kernel release.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-v or --kernel-version:</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Displays the kernel version.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t>
            </a:r>
            <a:r>
              <a:rPr lang="en-US" sz="2800" b="1" dirty="0">
                <a:effectLst/>
                <a:latin typeface="Calibri" panose="020F0502020204030204" pitchFamily="34" charset="0"/>
                <a:ea typeface="Calibri" panose="020F0502020204030204" pitchFamily="34" charset="0"/>
                <a:cs typeface="Arial" panose="020B0604020202020204" pitchFamily="34" charset="0"/>
              </a:rPr>
              <a:t>m or --machine:</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Displays the machine hardware 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-p or --processor</a:t>
            </a:r>
            <a:r>
              <a:rPr lang="en-US" sz="2000" dirty="0">
                <a:effectLst/>
                <a:latin typeface="Calibri" panose="020F0502020204030204" pitchFamily="34" charset="0"/>
                <a:ea typeface="Calibri" panose="020F0502020204030204" pitchFamily="34" charset="0"/>
                <a:cs typeface="Arial" panose="020B0604020202020204" pitchFamily="34" charset="0"/>
              </a:rPr>
              <a:t>: Displays the processor type.</a:t>
            </a:r>
            <a:endParaRPr lang="en-IL"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7811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DCB3-3AB8-E96A-C706-014A25F2AC6A}"/>
              </a:ext>
            </a:extLst>
          </p:cNvPr>
          <p:cNvSpPr>
            <a:spLocks noGrp="1"/>
          </p:cNvSpPr>
          <p:nvPr>
            <p:ph type="title"/>
          </p:nvPr>
        </p:nvSpPr>
        <p:spPr>
          <a:xfrm>
            <a:off x="1141116" y="609600"/>
            <a:ext cx="9903418" cy="609600"/>
          </a:xfrm>
        </p:spPr>
        <p:txBody>
          <a:bodyPr/>
          <a:lstStyle/>
          <a:p>
            <a:r>
              <a:rPr lang="en-US" dirty="0"/>
              <a:t>DMIDECODE </a:t>
            </a:r>
            <a:endParaRPr lang="en-IL" dirty="0"/>
          </a:p>
        </p:txBody>
      </p:sp>
      <p:sp>
        <p:nvSpPr>
          <p:cNvPr id="3" name="Content Placeholder 2">
            <a:extLst>
              <a:ext uri="{FF2B5EF4-FFF2-40B4-BE49-F238E27FC236}">
                <a16:creationId xmlns:a16="http://schemas.microsoft.com/office/drawing/2014/main" id="{F246E113-368E-C54E-6265-034E198B8C97}"/>
              </a:ext>
            </a:extLst>
          </p:cNvPr>
          <p:cNvSpPr>
            <a:spLocks noGrp="1"/>
          </p:cNvSpPr>
          <p:nvPr>
            <p:ph idx="1"/>
          </p:nvPr>
        </p:nvSpPr>
        <p:spPr>
          <a:xfrm>
            <a:off x="1141116" y="1143000"/>
            <a:ext cx="9903418" cy="4648201"/>
          </a:xfrm>
        </p:spPr>
        <p:txBody>
          <a:bodyPr>
            <a:normAutofit/>
          </a:bodyPr>
          <a:lstStyle/>
          <a:p>
            <a:pPr marL="171536" marR="0" indent="0">
              <a:lnSpc>
                <a:spcPct val="107000"/>
              </a:lnSpc>
              <a:spcBef>
                <a:spcPts val="0"/>
              </a:spcBef>
              <a:spcAft>
                <a:spcPts val="800"/>
              </a:spcAft>
              <a:buNone/>
            </a:pP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dmidecode</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dmidecode</a:t>
            </a:r>
            <a:r>
              <a:rPr lang="en-US" sz="2000" dirty="0">
                <a:effectLst/>
                <a:latin typeface="Calibri" panose="020F0502020204030204" pitchFamily="34" charset="0"/>
                <a:ea typeface="Calibri" panose="020F0502020204030204" pitchFamily="34" charset="0"/>
                <a:cs typeface="Arial" panose="020B0604020202020204" pitchFamily="34" charset="0"/>
              </a:rPr>
              <a:t> command is used to display information from the system DMI table. This table contains information about the system's hardware. Here are some examples of information that can be displayed: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BIOS information (manufacturer, version, release date, etc.).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Processor information (manufacturer, type, speed, etc.).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Memory information (type, speed, size, etc.).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System information (manufacturer, product name, serial number, etc.).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Both of these commands can be useful for gathering system information and troubleshooting issues.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7597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A73B-CFFE-B9DB-20A9-D5F1F5289DD6}"/>
              </a:ext>
            </a:extLst>
          </p:cNvPr>
          <p:cNvSpPr>
            <a:spLocks noGrp="1"/>
          </p:cNvSpPr>
          <p:nvPr>
            <p:ph type="title"/>
          </p:nvPr>
        </p:nvSpPr>
        <p:spPr>
          <a:xfrm>
            <a:off x="1141116" y="609600"/>
            <a:ext cx="9903418" cy="1143000"/>
          </a:xfrm>
        </p:spPr>
        <p:txBody>
          <a:bodyPr/>
          <a:lstStyle/>
          <a:p>
            <a:r>
              <a:rPr lang="en-US" dirty="0"/>
              <a:t>FINDING SYSTEM ARCHITICTURE </a:t>
            </a:r>
            <a:br>
              <a:rPr lang="en-US" dirty="0"/>
            </a:br>
            <a:endParaRPr lang="en-IL" dirty="0"/>
          </a:p>
        </p:txBody>
      </p:sp>
      <p:sp>
        <p:nvSpPr>
          <p:cNvPr id="3" name="Content Placeholder 2">
            <a:extLst>
              <a:ext uri="{FF2B5EF4-FFF2-40B4-BE49-F238E27FC236}">
                <a16:creationId xmlns:a16="http://schemas.microsoft.com/office/drawing/2014/main" id="{B8FAC81F-09E3-3D0D-7EF1-874D5DBF7CD5}"/>
              </a:ext>
            </a:extLst>
          </p:cNvPr>
          <p:cNvSpPr>
            <a:spLocks noGrp="1"/>
          </p:cNvSpPr>
          <p:nvPr>
            <p:ph idx="1"/>
          </p:nvPr>
        </p:nvSpPr>
        <p:spPr>
          <a:xfrm>
            <a:off x="1141116" y="1371600"/>
            <a:ext cx="9903418" cy="4419601"/>
          </a:xfrm>
        </p:spPr>
        <p:txBody>
          <a:bodyPr>
            <a:normAutofit fontScale="92500" lnSpcReduction="20000"/>
          </a:bodyPr>
          <a:lstStyle/>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find the system architecture, you can use the </a:t>
            </a:r>
            <a:r>
              <a:rPr lang="en-US" sz="2800" b="1" dirty="0" err="1">
                <a:effectLst/>
                <a:latin typeface="Calibri" panose="020F0502020204030204" pitchFamily="34" charset="0"/>
                <a:ea typeface="Calibri" panose="020F0502020204030204" pitchFamily="34" charset="0"/>
                <a:cs typeface="Arial" panose="020B0604020202020204" pitchFamily="34" charset="0"/>
              </a:rPr>
              <a:t>uname</a:t>
            </a:r>
            <a:r>
              <a:rPr lang="en-US" sz="2800" b="1" dirty="0">
                <a:effectLst/>
                <a:latin typeface="Calibri" panose="020F0502020204030204" pitchFamily="34" charset="0"/>
                <a:ea typeface="Calibri" panose="020F0502020204030204" pitchFamily="34" charset="0"/>
                <a:cs typeface="Arial" panose="020B0604020202020204" pitchFamily="34" charset="0"/>
              </a:rPr>
              <a:t> command with the -m or --machine option</a:t>
            </a:r>
            <a:r>
              <a:rPr lang="en-US" sz="2000" dirty="0">
                <a:effectLst/>
                <a:latin typeface="Calibri" panose="020F0502020204030204" pitchFamily="34" charset="0"/>
                <a:ea typeface="Calibri" panose="020F0502020204030204" pitchFamily="34" charset="0"/>
                <a:cs typeface="Arial" panose="020B0604020202020204" pitchFamily="34" charset="0"/>
              </a:rPr>
              <a:t>. This will display the machine hardware 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running the following command will display the system architecture: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uname</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output a string representing the machine hardware name, such as x86_64 for a 64-bit Intel or AMD processor.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Alternatively, you can use the arch command, which will also display the machine architecture: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2286000" marR="0" indent="457200">
              <a:lnSpc>
                <a:spcPct val="107000"/>
              </a:lnSpc>
              <a:spcBef>
                <a:spcPts val="0"/>
              </a:spcBef>
              <a:spcAft>
                <a:spcPts val="800"/>
              </a:spcAft>
            </a:pP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arch</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output the machine architecture, such as x86_64.</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Both </a:t>
            </a:r>
            <a:r>
              <a:rPr lang="en-US" sz="2000" dirty="0" err="1">
                <a:effectLst/>
                <a:latin typeface="Calibri" panose="020F0502020204030204" pitchFamily="34" charset="0"/>
                <a:ea typeface="Calibri" panose="020F0502020204030204" pitchFamily="34" charset="0"/>
                <a:cs typeface="Arial" panose="020B0604020202020204" pitchFamily="34" charset="0"/>
              </a:rPr>
              <a:t>uname</a:t>
            </a:r>
            <a:r>
              <a:rPr lang="en-US" sz="2000" dirty="0">
                <a:effectLst/>
                <a:latin typeface="Calibri" panose="020F0502020204030204" pitchFamily="34" charset="0"/>
                <a:ea typeface="Calibri" panose="020F0502020204030204" pitchFamily="34" charset="0"/>
                <a:cs typeface="Arial" panose="020B0604020202020204" pitchFamily="34" charset="0"/>
              </a:rPr>
              <a:t> and arch are available on most Linux and Unix-based systems.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97570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3BAA-64B8-285E-2E9D-A5C1093DD60A}"/>
              </a:ext>
            </a:extLst>
          </p:cNvPr>
          <p:cNvSpPr>
            <a:spLocks noGrp="1"/>
          </p:cNvSpPr>
          <p:nvPr>
            <p:ph type="title"/>
          </p:nvPr>
        </p:nvSpPr>
        <p:spPr>
          <a:xfrm>
            <a:off x="1141116" y="609600"/>
            <a:ext cx="9903418" cy="838200"/>
          </a:xfrm>
        </p:spPr>
        <p:txBody>
          <a:bodyPr>
            <a:normAutofit fontScale="90000"/>
          </a:bodyPr>
          <a:lstStyle/>
          <a:p>
            <a:pPr algn="ctr"/>
            <a:br>
              <a:rPr lang="en-US" sz="2000" dirty="0"/>
            </a:br>
            <a:r>
              <a:rPr lang="en-US" sz="2000" dirty="0"/>
              <a:t>ENVIRONMENT VARIABLE</a:t>
            </a:r>
            <a:br>
              <a:rPr lang="en-US" dirty="0"/>
            </a:br>
            <a:endParaRPr lang="en-IL" dirty="0"/>
          </a:p>
        </p:txBody>
      </p:sp>
      <p:sp>
        <p:nvSpPr>
          <p:cNvPr id="3" name="Content Placeholder 2">
            <a:extLst>
              <a:ext uri="{FF2B5EF4-FFF2-40B4-BE49-F238E27FC236}">
                <a16:creationId xmlns:a16="http://schemas.microsoft.com/office/drawing/2014/main" id="{00AD3395-32A4-47F7-A1C5-A8891E183D78}"/>
              </a:ext>
            </a:extLst>
          </p:cNvPr>
          <p:cNvSpPr>
            <a:spLocks noGrp="1"/>
          </p:cNvSpPr>
          <p:nvPr>
            <p:ph idx="1"/>
          </p:nvPr>
        </p:nvSpPr>
        <p:spPr>
          <a:xfrm>
            <a:off x="1141116" y="1371600"/>
            <a:ext cx="9903418" cy="4419601"/>
          </a:xfrm>
        </p:spPr>
        <p:txBody>
          <a:bodyPr>
            <a:normAutofit fontScale="92500" lnSpcReduction="20000"/>
          </a:bodyPr>
          <a:lstStyle/>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Environment variables are a set of dynamic named values that can affect the way running processes will behave on a computer</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In Linux, environment variables are used to store information such as default file paths, system configuration settings, and user preferences.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Environment variables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are stored as key-value pairs</a:t>
            </a:r>
            <a:r>
              <a:rPr lang="en-IL" sz="2000" dirty="0">
                <a:effectLst/>
                <a:latin typeface="Calibri" panose="020F0502020204030204" pitchFamily="34" charset="0"/>
                <a:ea typeface="Calibri" panose="020F0502020204030204" pitchFamily="34" charset="0"/>
                <a:cs typeface="Arial" panose="020B0604020202020204" pitchFamily="34" charset="0"/>
              </a:rPr>
              <a:t>. The key is the name of the variable, and the value is the data associated with the variable. The values can be strings, integers, or any other type of data that can be represented as text.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Environment variables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can be set, modified, and accessed by shell commands and scripts.</a:t>
            </a:r>
            <a:r>
              <a:rPr lang="en-IL"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Some of the common shell commands used for environment variables in Linux are: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export</a:t>
            </a:r>
            <a:r>
              <a:rPr lang="en-IL" sz="2000" dirty="0">
                <a:effectLst/>
                <a:latin typeface="Calibri" panose="020F0502020204030204" pitchFamily="34" charset="0"/>
                <a:ea typeface="Calibri" panose="020F0502020204030204" pitchFamily="34" charset="0"/>
                <a:cs typeface="Arial" panose="020B0604020202020204" pitchFamily="34" charset="0"/>
              </a:rPr>
              <a:t>: This command is used to set environment variables.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echo</a:t>
            </a:r>
            <a:r>
              <a:rPr lang="en-IL" sz="2000" dirty="0">
                <a:effectLst/>
                <a:latin typeface="Calibri" panose="020F0502020204030204" pitchFamily="34" charset="0"/>
                <a:ea typeface="Calibri" panose="020F0502020204030204" pitchFamily="34" charset="0"/>
                <a:cs typeface="Arial" panose="020B0604020202020204" pitchFamily="34" charset="0"/>
              </a:rPr>
              <a:t>: This command is used to display the value of an environment variable.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unset</a:t>
            </a:r>
            <a:r>
              <a:rPr lang="en-IL" sz="2000" dirty="0">
                <a:effectLst/>
                <a:latin typeface="Calibri" panose="020F0502020204030204" pitchFamily="34" charset="0"/>
                <a:ea typeface="Calibri" panose="020F0502020204030204" pitchFamily="34" charset="0"/>
                <a:cs typeface="Arial" panose="020B0604020202020204" pitchFamily="34" charset="0"/>
              </a:rPr>
              <a:t>: This command is used to remove an environment variable.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Environment variables can also be set in configuration files such as </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bashrc</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b="1" dirty="0">
                <a:effectLst/>
                <a:latin typeface="Calibri" panose="020F0502020204030204" pitchFamily="34" charset="0"/>
                <a:ea typeface="Calibri" panose="020F0502020204030204" pitchFamily="34" charset="0"/>
                <a:cs typeface="Arial" panose="020B0604020202020204" pitchFamily="34" charset="0"/>
              </a:rPr>
              <a:t>.profile</a:t>
            </a:r>
            <a:r>
              <a:rPr lang="en-IL" sz="2000" dirty="0">
                <a:effectLst/>
                <a:latin typeface="Calibri" panose="020F0502020204030204" pitchFamily="34" charset="0"/>
                <a:ea typeface="Calibri" panose="020F0502020204030204" pitchFamily="34" charset="0"/>
                <a:cs typeface="Arial" panose="020B0604020202020204" pitchFamily="34" charset="0"/>
              </a:rPr>
              <a:t>, and </a:t>
            </a:r>
            <a:r>
              <a:rPr lang="en-IL" sz="2000" b="1" dirty="0">
                <a:effectLst/>
                <a:latin typeface="Calibri" panose="020F0502020204030204" pitchFamily="34" charset="0"/>
                <a:ea typeface="Calibri" panose="020F0502020204030204" pitchFamily="34" charset="0"/>
                <a:cs typeface="Arial" panose="020B0604020202020204" pitchFamily="34" charset="0"/>
              </a:rPr>
              <a:t>/etc/environment</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Once set, environment variables are inherited by child processes, which means that any program launched from the shell inherits the same environment variables.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407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A551-3200-E273-05E8-5181C9CDA1C4}"/>
              </a:ext>
            </a:extLst>
          </p:cNvPr>
          <p:cNvSpPr>
            <a:spLocks noGrp="1"/>
          </p:cNvSpPr>
          <p:nvPr>
            <p:ph type="title"/>
          </p:nvPr>
        </p:nvSpPr>
        <p:spPr>
          <a:xfrm>
            <a:off x="1141116" y="609600"/>
            <a:ext cx="9903418" cy="838200"/>
          </a:xfrm>
        </p:spPr>
        <p:txBody>
          <a:bodyPr>
            <a:normAutofit fontScale="90000"/>
          </a:bodyPr>
          <a:lstStyle/>
          <a:p>
            <a:pPr marL="457200" marR="0" lvl="0" indent="-285664" defTabSz="457063" rtl="0" eaLnBrk="1" fontAlgn="auto" latinLnBrk="0" hangingPunct="1">
              <a:lnSpc>
                <a:spcPct val="107000"/>
              </a:lnSpc>
              <a:spcBef>
                <a:spcPts val="0"/>
              </a:spcBef>
              <a:spcAft>
                <a:spcPts val="800"/>
              </a:spcAft>
              <a:tabLst/>
              <a:defRPr/>
            </a:pPr>
            <a:r>
              <a:rPr kumimoji="0" lang="en-IL" sz="19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Some of the commonly used environment variables in Linux are:</a:t>
            </a:r>
            <a:br>
              <a:rPr kumimoji="0" lang="en-IL" sz="15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11AB1F3E-6260-FE18-5870-FF3DF7AF59A7}"/>
              </a:ext>
            </a:extLst>
          </p:cNvPr>
          <p:cNvSpPr>
            <a:spLocks noGrp="1"/>
          </p:cNvSpPr>
          <p:nvPr>
            <p:ph idx="1"/>
          </p:nvPr>
        </p:nvSpPr>
        <p:spPr>
          <a:xfrm>
            <a:off x="1141116" y="1219200"/>
            <a:ext cx="9903418" cy="4572001"/>
          </a:xfrm>
        </p:spPr>
        <p:txBody>
          <a:bodyPr>
            <a:normAutofit/>
          </a:bodyPr>
          <a:lstStyle/>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PATH</a:t>
            </a:r>
            <a:r>
              <a:rPr lang="en-IL" sz="2000" dirty="0">
                <a:effectLst/>
                <a:latin typeface="Calibri" panose="020F0502020204030204" pitchFamily="34" charset="0"/>
                <a:ea typeface="Calibri" panose="020F0502020204030204" pitchFamily="34" charset="0"/>
                <a:cs typeface="Arial" panose="020B0604020202020204" pitchFamily="34" charset="0"/>
              </a:rPr>
              <a:t>: This variable contains a list of directories separated by colons. The directories contain executable programs that can be run from the command line.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HOME</a:t>
            </a:r>
            <a:r>
              <a:rPr lang="en-IL" sz="2000" dirty="0">
                <a:effectLst/>
                <a:latin typeface="Calibri" panose="020F0502020204030204" pitchFamily="34" charset="0"/>
                <a:ea typeface="Calibri" panose="020F0502020204030204" pitchFamily="34" charset="0"/>
                <a:cs typeface="Arial" panose="020B0604020202020204" pitchFamily="34" charset="0"/>
              </a:rPr>
              <a:t>: This variable contains the path to the user's home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PS1</a:t>
            </a:r>
            <a:r>
              <a:rPr lang="en-IL" sz="2000" dirty="0">
                <a:effectLst/>
                <a:latin typeface="Calibri" panose="020F0502020204030204" pitchFamily="34" charset="0"/>
                <a:ea typeface="Calibri" panose="020F0502020204030204" pitchFamily="34" charset="0"/>
                <a:cs typeface="Arial" panose="020B0604020202020204" pitchFamily="34" charset="0"/>
              </a:rPr>
              <a:t>: This variable contains the prompt string that is displayed in the terminal. The default value is usually </a:t>
            </a:r>
            <a:r>
              <a:rPr lang="en-IL" sz="2000" b="1" dirty="0">
                <a:effectLst/>
                <a:latin typeface="Calibri" panose="020F0502020204030204" pitchFamily="34" charset="0"/>
                <a:ea typeface="Calibri" panose="020F0502020204030204" pitchFamily="34" charset="0"/>
                <a:cs typeface="Arial" panose="020B0604020202020204" pitchFamily="34" charset="0"/>
              </a:rPr>
              <a:t>"\u@\h:\w\$ "</a:t>
            </a:r>
            <a:r>
              <a:rPr lang="en-IL" sz="2000" dirty="0">
                <a:effectLst/>
                <a:latin typeface="Calibri" panose="020F0502020204030204" pitchFamily="34" charset="0"/>
                <a:ea typeface="Calibri" panose="020F0502020204030204" pitchFamily="34" charset="0"/>
                <a:cs typeface="Arial" panose="020B0604020202020204" pitchFamily="34" charset="0"/>
              </a:rPr>
              <a:t>, which displays the username, hostname, and working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USER</a:t>
            </a:r>
            <a:r>
              <a:rPr lang="en-IL" sz="2000" dirty="0">
                <a:effectLst/>
                <a:latin typeface="Calibri" panose="020F0502020204030204" pitchFamily="34" charset="0"/>
                <a:ea typeface="Calibri" panose="020F0502020204030204" pitchFamily="34" charset="0"/>
                <a:cs typeface="Arial" panose="020B0604020202020204" pitchFamily="34" charset="0"/>
              </a:rPr>
              <a:t>: This variable contains the username of the current user.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SHELL</a:t>
            </a:r>
            <a:r>
              <a:rPr lang="en-IL" sz="2000" dirty="0">
                <a:effectLst/>
                <a:latin typeface="Calibri" panose="020F0502020204030204" pitchFamily="34" charset="0"/>
                <a:ea typeface="Calibri" panose="020F0502020204030204" pitchFamily="34" charset="0"/>
                <a:cs typeface="Arial" panose="020B0604020202020204" pitchFamily="34" charset="0"/>
              </a:rPr>
              <a:t>: This variable contains the path to the user's default shell.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000" b="1" dirty="0">
                <a:effectLst/>
                <a:latin typeface="Calibri" panose="020F0502020204030204" pitchFamily="34" charset="0"/>
                <a:ea typeface="Calibri" panose="020F0502020204030204" pitchFamily="34" charset="0"/>
                <a:cs typeface="Arial" panose="020B0604020202020204" pitchFamily="34" charset="0"/>
              </a:rPr>
              <a:t>TERM</a:t>
            </a:r>
            <a:r>
              <a:rPr lang="en-IL" sz="2000" dirty="0">
                <a:effectLst/>
                <a:latin typeface="Calibri" panose="020F0502020204030204" pitchFamily="34" charset="0"/>
                <a:ea typeface="Calibri" panose="020F0502020204030204" pitchFamily="34" charset="0"/>
                <a:cs typeface="Arial" panose="020B0604020202020204" pitchFamily="34" charset="0"/>
              </a:rPr>
              <a:t>: This variable contains the name of the user's terminal emulation software.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4455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897C-C058-7596-9238-8F25EAD47077}"/>
              </a:ext>
            </a:extLst>
          </p:cNvPr>
          <p:cNvSpPr>
            <a:spLocks noGrp="1"/>
          </p:cNvSpPr>
          <p:nvPr>
            <p:ph type="title"/>
          </p:nvPr>
        </p:nvSpPr>
        <p:spPr/>
        <p:txBody>
          <a:bodyPr/>
          <a:lstStyle/>
          <a:p>
            <a:pPr marL="457200" marR="0" lvl="0" indent="-285664" defTabSz="457063" rtl="0" eaLnBrk="1" fontAlgn="auto" latinLnBrk="0" hangingPunct="1">
              <a:lnSpc>
                <a:spcPct val="107000"/>
              </a:lnSpc>
              <a:spcBef>
                <a:spcPts val="0"/>
              </a:spcBef>
              <a:spcAft>
                <a:spcPts val="800"/>
              </a:spcAft>
              <a:tabLst/>
              <a:defRPr/>
            </a:pPr>
            <a:r>
              <a:rPr kumimoji="0" lang="en-IL" sz="20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SPECIAL PERMISSION WITH SETUID SETGIDAND STICK</a:t>
            </a:r>
            <a:r>
              <a:rPr kumimoji="0" lang="en-US" sz="20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Y</a:t>
            </a:r>
            <a:r>
              <a:rPr kumimoji="0" lang="en-IL" sz="20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BIT </a:t>
            </a:r>
            <a:br>
              <a:rPr kumimoji="0" lang="en-IL" sz="16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9F239FC8-4799-2ED0-5ADB-7408E7F841E3}"/>
              </a:ext>
            </a:extLst>
          </p:cNvPr>
          <p:cNvSpPr>
            <a:spLocks noGrp="1"/>
          </p:cNvSpPr>
          <p:nvPr>
            <p:ph idx="1"/>
          </p:nvPr>
        </p:nvSpPr>
        <p:spPr/>
        <p:txBody>
          <a:bodyPr/>
          <a:lstStyle/>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Linux, there are three special permission bits</a:t>
            </a:r>
            <a:r>
              <a:rPr lang="en-IL" sz="20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b="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setuid</a:t>
            </a:r>
            <a:r>
              <a:rPr lang="en-IL" sz="20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(SUID), </a:t>
            </a:r>
            <a:r>
              <a:rPr lang="en-IL" sz="2000" b="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setgid</a:t>
            </a:r>
            <a:r>
              <a:rPr lang="en-IL" sz="20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(SGID), and sticky bit</a:t>
            </a:r>
            <a:r>
              <a:rPr lang="en-IL" sz="2000" dirty="0">
                <a:effectLst/>
                <a:latin typeface="Calibri" panose="020F0502020204030204" pitchFamily="34" charset="0"/>
                <a:ea typeface="Calibri" panose="020F0502020204030204" pitchFamily="34" charset="0"/>
                <a:cs typeface="Arial" panose="020B0604020202020204" pitchFamily="34" charset="0"/>
              </a:rPr>
              <a:t>. These permission bits are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set special permission flags on files and directories.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746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29D6C-716E-EC02-71C8-3C8B9DD4DFC3}"/>
              </a:ext>
            </a:extLst>
          </p:cNvPr>
          <p:cNvSpPr>
            <a:spLocks noGrp="1"/>
          </p:cNvSpPr>
          <p:nvPr>
            <p:ph type="title"/>
          </p:nvPr>
        </p:nvSpPr>
        <p:spPr/>
        <p:txBody>
          <a:bodyPr/>
          <a:lstStyle/>
          <a:p>
            <a:r>
              <a:rPr kumimoji="0" lang="en-US" sz="2800" b="1" i="0" u="none" strike="noStrike" kern="1200" cap="small"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1</a:t>
            </a:r>
            <a:r>
              <a:rPr kumimoji="0" lang="en-US" sz="2800" b="1" i="0" u="none" strike="noStrike" kern="1200" cap="small" spc="0" normalizeH="0" baseline="3000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ST</a:t>
            </a:r>
            <a:r>
              <a:rPr kumimoji="0" lang="en-US" sz="2800" b="1" i="0" u="none" strike="noStrike" kern="1200" cap="small"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IL" sz="2800" b="1" i="0" u="none" strike="noStrike" kern="1200" cap="small" spc="0" normalizeH="0" baseline="0" noProof="0" dirty="0" err="1">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Setuid</a:t>
            </a:r>
            <a:r>
              <a:rPr kumimoji="0" lang="en-IL" sz="2800" b="1" i="0" u="none" strike="noStrike" kern="1200" cap="small"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 (SUID):</a:t>
            </a:r>
            <a:endParaRPr lang="en-IL" dirty="0"/>
          </a:p>
        </p:txBody>
      </p:sp>
      <p:sp>
        <p:nvSpPr>
          <p:cNvPr id="3" name="Content Placeholder 2">
            <a:extLst>
              <a:ext uri="{FF2B5EF4-FFF2-40B4-BE49-F238E27FC236}">
                <a16:creationId xmlns:a16="http://schemas.microsoft.com/office/drawing/2014/main" id="{9673AC6C-5B7C-79A8-B0C7-CF948B4D4FF7}"/>
              </a:ext>
            </a:extLst>
          </p:cNvPr>
          <p:cNvSpPr>
            <a:spLocks noGrp="1"/>
          </p:cNvSpPr>
          <p:nvPr>
            <p:ph idx="1"/>
          </p:nvPr>
        </p:nvSpPr>
        <p:spPr/>
        <p:txBody>
          <a:bodyPr/>
          <a:lstStyle/>
          <a:p>
            <a:pPr marL="171536" marR="0" indent="0">
              <a:lnSpc>
                <a:spcPct val="107000"/>
              </a:lnSpc>
              <a:spcBef>
                <a:spcPts val="0"/>
              </a:spcBef>
              <a:spcAft>
                <a:spcPts val="800"/>
              </a:spcAft>
              <a:buNone/>
            </a:pPr>
            <a:r>
              <a:rPr lang="en-IL"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i="1" u="sng" dirty="0">
                <a:solidFill>
                  <a:srgbClr val="00B0F0"/>
                </a:solidFill>
                <a:effectLst/>
                <a:latin typeface="Calibri" panose="020F0502020204030204" pitchFamily="34" charset="0"/>
                <a:ea typeface="Calibri" panose="020F0502020204030204" pitchFamily="34" charset="0"/>
                <a:cs typeface="Arial" panose="020B0604020202020204" pitchFamily="34" charset="0"/>
              </a:rPr>
              <a:t>When a file has the SUID permission set, it will run as the user who owns the file, not the user who is running the file</a:t>
            </a:r>
            <a:r>
              <a:rPr lang="en-IL" sz="2000" dirty="0">
                <a:effectLst/>
                <a:latin typeface="Calibri" panose="020F0502020204030204" pitchFamily="34" charset="0"/>
                <a:ea typeface="Calibri" panose="020F0502020204030204" pitchFamily="34" charset="0"/>
                <a:cs typeface="Arial" panose="020B0604020202020204" pitchFamily="34" charset="0"/>
              </a:rPr>
              <a:t>. This is useful for executables that require special privileges to run, such as system maintenance utilities. The SUID permission can be set using the </a:t>
            </a:r>
            <a:r>
              <a:rPr lang="en-IL" sz="2000" dirty="0" err="1">
                <a:effectLst/>
                <a:latin typeface="Calibri" panose="020F0502020204030204" pitchFamily="34" charset="0"/>
                <a:ea typeface="Calibri" panose="020F0502020204030204" pitchFamily="34" charset="0"/>
                <a:cs typeface="Arial" panose="020B0604020202020204" pitchFamily="34" charset="0"/>
              </a:rPr>
              <a:t>chmod</a:t>
            </a:r>
            <a:r>
              <a:rPr lang="en-IL" sz="2000" dirty="0">
                <a:effectLst/>
                <a:latin typeface="Calibri" panose="020F0502020204030204" pitchFamily="34" charset="0"/>
                <a:ea typeface="Calibri" panose="020F0502020204030204" pitchFamily="34" charset="0"/>
                <a:cs typeface="Arial" panose="020B0604020202020204" pitchFamily="34" charset="0"/>
              </a:rPr>
              <a:t> command with the numerical value 4 or the letter "s" in the permission string.</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Example: To set the SUID permission on a file called "</a:t>
            </a:r>
            <a:r>
              <a:rPr lang="en-IL" sz="2000" dirty="0" err="1">
                <a:effectLst/>
                <a:latin typeface="Calibri" panose="020F0502020204030204" pitchFamily="34" charset="0"/>
                <a:ea typeface="Calibri" panose="020F0502020204030204" pitchFamily="34" charset="0"/>
                <a:cs typeface="Arial" panose="020B0604020202020204" pitchFamily="34" charset="0"/>
              </a:rPr>
              <a:t>myapp</a:t>
            </a:r>
            <a:r>
              <a:rPr lang="en-IL" sz="2000" dirty="0">
                <a:effectLst/>
                <a:latin typeface="Calibri" panose="020F0502020204030204" pitchFamily="34" charset="0"/>
                <a:ea typeface="Calibri" panose="020F0502020204030204" pitchFamily="34" charset="0"/>
                <a:cs typeface="Arial" panose="020B0604020202020204" pitchFamily="34" charset="0"/>
              </a:rPr>
              <a:t>", you would use the following command: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36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chmod</a:t>
            </a:r>
            <a:r>
              <a:rPr lang="en-IL"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36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u+s</a:t>
            </a:r>
            <a:r>
              <a:rPr lang="en-IL"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36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myapp</a:t>
            </a:r>
            <a:r>
              <a:rPr lang="en-IL"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en-IL" sz="1400" b="1" dirty="0">
              <a:effectLst/>
              <a:latin typeface="Calibri" panose="020F0502020204030204" pitchFamily="34" charset="0"/>
              <a:ea typeface="Calibri" panose="020F0502020204030204" pitchFamily="34" charset="0"/>
              <a:cs typeface="Arial" panose="020B0604020202020204" pitchFamily="34" charset="0"/>
            </a:endParaRPr>
          </a:p>
          <a:p>
            <a:pPr algn="ctr"/>
            <a:endParaRPr lang="en-IL" dirty="0"/>
          </a:p>
        </p:txBody>
      </p:sp>
    </p:spTree>
    <p:extLst>
      <p:ext uri="{BB962C8B-B14F-4D97-AF65-F5344CB8AC3E}">
        <p14:creationId xmlns:p14="http://schemas.microsoft.com/office/powerpoint/2010/main" val="340327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BEE0-F7CB-C8AE-6D01-35465DA52DCE}"/>
              </a:ext>
            </a:extLst>
          </p:cNvPr>
          <p:cNvSpPr>
            <a:spLocks noGrp="1"/>
          </p:cNvSpPr>
          <p:nvPr>
            <p:ph type="title"/>
          </p:nvPr>
        </p:nvSpPr>
        <p:spPr>
          <a:xfrm>
            <a:off x="1141116" y="609600"/>
            <a:ext cx="9903418" cy="1371600"/>
          </a:xfrm>
        </p:spPr>
        <p:txBody>
          <a:bodyPr/>
          <a:lstStyle/>
          <a:p>
            <a:r>
              <a:rPr kumimoji="0" lang="en-US" sz="2400" b="1" i="0" u="none" strike="noStrike" kern="1200" cap="small"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2</a:t>
            </a:r>
            <a:r>
              <a:rPr kumimoji="0" lang="en-US" sz="2400" b="1" i="0" u="none" strike="noStrike" kern="1200" cap="small" spc="0" normalizeH="0" baseline="3000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ND</a:t>
            </a:r>
            <a:r>
              <a:rPr kumimoji="0" lang="en-US" sz="2400" b="1" i="0" u="none" strike="noStrike" kern="1200" cap="small"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IL" sz="2400" b="1" i="0" u="none" strike="noStrike" kern="1200" cap="small" spc="0" normalizeH="0" baseline="0" noProof="0" dirty="0" err="1">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Setgid</a:t>
            </a:r>
            <a:r>
              <a:rPr kumimoji="0" lang="en-IL" sz="2400" b="1" i="0" u="none" strike="noStrike" kern="1200" cap="small"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 (SGID):</a:t>
            </a:r>
            <a:endParaRPr lang="en-IL" dirty="0">
              <a:solidFill>
                <a:srgbClr val="FF0000"/>
              </a:solidFill>
            </a:endParaRPr>
          </a:p>
        </p:txBody>
      </p:sp>
      <p:sp>
        <p:nvSpPr>
          <p:cNvPr id="3" name="Content Placeholder 2">
            <a:extLst>
              <a:ext uri="{FF2B5EF4-FFF2-40B4-BE49-F238E27FC236}">
                <a16:creationId xmlns:a16="http://schemas.microsoft.com/office/drawing/2014/main" id="{2212C697-F6DE-9F0C-D845-61C1F3610124}"/>
              </a:ext>
            </a:extLst>
          </p:cNvPr>
          <p:cNvSpPr>
            <a:spLocks noGrp="1"/>
          </p:cNvSpPr>
          <p:nvPr>
            <p:ph idx="1"/>
          </p:nvPr>
        </p:nvSpPr>
        <p:spPr>
          <a:xfrm>
            <a:off x="1141116" y="1828800"/>
            <a:ext cx="9903418" cy="3962401"/>
          </a:xfrm>
        </p:spPr>
        <p:txBody>
          <a:bodyPr>
            <a:normAutofit lnSpcReduction="10000"/>
          </a:bodyPr>
          <a:lstStyle/>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When a directory has the SGID permission set,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any files created in that directory will inherit the group ownership of the parent directory, not the group ownership of the user who created the file.</a:t>
            </a:r>
            <a:r>
              <a:rPr lang="en-IL" sz="2000" dirty="0">
                <a:effectLst/>
                <a:latin typeface="Calibri" panose="020F0502020204030204" pitchFamily="34" charset="0"/>
                <a:ea typeface="Calibri" panose="020F0502020204030204" pitchFamily="34" charset="0"/>
                <a:cs typeface="Arial" panose="020B0604020202020204" pitchFamily="34" charset="0"/>
              </a:rPr>
              <a:t> This is useful for shared directories where multiple users need to access the same files. The SGID permission can be set using the </a:t>
            </a:r>
            <a:r>
              <a:rPr lang="en-IL" sz="2000" dirty="0" err="1">
                <a:effectLst/>
                <a:latin typeface="Calibri" panose="020F0502020204030204" pitchFamily="34" charset="0"/>
                <a:ea typeface="Calibri" panose="020F0502020204030204" pitchFamily="34" charset="0"/>
                <a:cs typeface="Arial" panose="020B0604020202020204" pitchFamily="34" charset="0"/>
              </a:rPr>
              <a:t>chmod</a:t>
            </a:r>
            <a:r>
              <a:rPr lang="en-IL" sz="2000" dirty="0">
                <a:effectLst/>
                <a:latin typeface="Calibri" panose="020F0502020204030204" pitchFamily="34" charset="0"/>
                <a:ea typeface="Calibri" panose="020F0502020204030204" pitchFamily="34" charset="0"/>
                <a:cs typeface="Arial" panose="020B0604020202020204" pitchFamily="34" charset="0"/>
              </a:rPr>
              <a:t> command with the numerical value 2 or the letter "s" in the group permission string.</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Example: To set the SGID permission on a directory called "shared", you would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IL"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chmod</a:t>
            </a: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g+s</a:t>
            </a: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shared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42313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8627-E2CF-9B2B-C01E-8AEFC895D268}"/>
              </a:ext>
            </a:extLst>
          </p:cNvPr>
          <p:cNvSpPr>
            <a:spLocks noGrp="1"/>
          </p:cNvSpPr>
          <p:nvPr>
            <p:ph type="title"/>
          </p:nvPr>
        </p:nvSpPr>
        <p:spPr/>
        <p:txBody>
          <a:bodyPr/>
          <a:lstStyle/>
          <a:p>
            <a:r>
              <a:rPr kumimoji="0" lang="en-US" sz="32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3</a:t>
            </a:r>
            <a:r>
              <a:rPr kumimoji="0" lang="en-US" sz="3200" b="1" i="0" u="none" strike="noStrike" kern="1200" cap="small" spc="0" normalizeH="0" baseline="3000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RD</a:t>
            </a:r>
            <a:r>
              <a:rPr kumimoji="0" lang="en-US" sz="32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IL" sz="32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Sticky bit:</a:t>
            </a:r>
            <a:endParaRPr lang="en-IL" dirty="0"/>
          </a:p>
        </p:txBody>
      </p:sp>
      <p:sp>
        <p:nvSpPr>
          <p:cNvPr id="3" name="Content Placeholder 2">
            <a:extLst>
              <a:ext uri="{FF2B5EF4-FFF2-40B4-BE49-F238E27FC236}">
                <a16:creationId xmlns:a16="http://schemas.microsoft.com/office/drawing/2014/main" id="{F1D328D2-1441-FF85-BD6C-A8942BA3DF14}"/>
              </a:ext>
            </a:extLst>
          </p:cNvPr>
          <p:cNvSpPr>
            <a:spLocks noGrp="1"/>
          </p:cNvSpPr>
          <p:nvPr>
            <p:ph idx="1"/>
          </p:nvPr>
        </p:nvSpPr>
        <p:spPr/>
        <p:txBody>
          <a:bodyPr>
            <a:normAutofit lnSpcReduction="10000"/>
          </a:bodyPr>
          <a:lstStyle/>
          <a:p>
            <a:pPr marL="2286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When a directory has the sticky bit set,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users can only delete or rename files that they own within that directory.</a:t>
            </a:r>
            <a:r>
              <a:rPr lang="en-IL" sz="2000" dirty="0">
                <a:effectLst/>
                <a:latin typeface="Calibri" panose="020F0502020204030204" pitchFamily="34" charset="0"/>
                <a:ea typeface="Calibri" panose="020F0502020204030204" pitchFamily="34" charset="0"/>
                <a:cs typeface="Arial" panose="020B0604020202020204" pitchFamily="34" charset="0"/>
              </a:rPr>
              <a:t> This is useful for shared directories where multiple users need to write to the same directory, but only the owner of a file should be able to delete it. The sticky bit can be set using the </a:t>
            </a:r>
            <a:r>
              <a:rPr lang="en-IL" sz="2000" dirty="0" err="1">
                <a:effectLst/>
                <a:latin typeface="Calibri" panose="020F0502020204030204" pitchFamily="34" charset="0"/>
                <a:ea typeface="Calibri" panose="020F0502020204030204" pitchFamily="34" charset="0"/>
                <a:cs typeface="Arial" panose="020B0604020202020204" pitchFamily="34" charset="0"/>
              </a:rPr>
              <a:t>chmod</a:t>
            </a:r>
            <a:r>
              <a:rPr lang="en-IL" sz="2000" dirty="0">
                <a:effectLst/>
                <a:latin typeface="Calibri" panose="020F0502020204030204" pitchFamily="34" charset="0"/>
                <a:ea typeface="Calibri" panose="020F0502020204030204" pitchFamily="34" charset="0"/>
                <a:cs typeface="Arial" panose="020B0604020202020204" pitchFamily="34" charset="0"/>
              </a:rPr>
              <a:t> command with the numerical value 1 or the letter "t" in the permission string.</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Example: To set the sticky bit on a directory called "uploads", you would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chmod</a:t>
            </a:r>
            <a:r>
              <a:rPr lang="en-IL"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+t uploads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39307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17754" y="643466"/>
            <a:ext cx="3143056" cy="5571065"/>
          </a:xfrm>
        </p:spPr>
        <p:txBody>
          <a:bodyPr anchor="ctr">
            <a:normAutofit/>
          </a:bodyPr>
          <a:lstStyle/>
          <a:p>
            <a:r>
              <a:rPr lang="en-US" sz="3600"/>
              <a:t>Relational and parallel study subjects </a:t>
            </a:r>
          </a:p>
        </p:txBody>
      </p:sp>
      <p:sp>
        <p:nvSpPr>
          <p:cNvPr id="9" name="Rectangle 8">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0207"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6155" y="3195858"/>
            <a:ext cx="6858000" cy="46628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2">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48446"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Content Placeholder 2">
            <a:extLst>
              <a:ext uri="{FF2B5EF4-FFF2-40B4-BE49-F238E27FC236}">
                <a16:creationId xmlns:a16="http://schemas.microsoft.com/office/drawing/2014/main" id="{7C8582EF-8734-5AEF-AE74-50831EDF4509}"/>
              </a:ext>
            </a:extLst>
          </p:cNvPr>
          <p:cNvGraphicFramePr>
            <a:graphicFrameLocks noGrp="1"/>
          </p:cNvGraphicFramePr>
          <p:nvPr>
            <p:ph idx="1"/>
            <p:extLst>
              <p:ext uri="{D42A27DB-BD31-4B8C-83A1-F6EECF244321}">
                <p14:modId xmlns:p14="http://schemas.microsoft.com/office/powerpoint/2010/main" val="3284171912"/>
              </p:ext>
            </p:extLst>
          </p:nvPr>
        </p:nvGraphicFramePr>
        <p:xfrm>
          <a:off x="643299" y="643467"/>
          <a:ext cx="6242366"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037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961" y="0"/>
            <a:ext cx="936698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6903"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7B325-A94B-B505-8E6E-637EBE1E56B4}"/>
              </a:ext>
            </a:extLst>
          </p:cNvPr>
          <p:cNvSpPr>
            <a:spLocks noGrp="1"/>
          </p:cNvSpPr>
          <p:nvPr>
            <p:ph type="title"/>
          </p:nvPr>
        </p:nvSpPr>
        <p:spPr>
          <a:xfrm>
            <a:off x="961771" y="643467"/>
            <a:ext cx="4338893" cy="5571064"/>
          </a:xfrm>
        </p:spPr>
        <p:txBody>
          <a:bodyPr anchor="ctr">
            <a:normAutofit/>
          </a:bodyPr>
          <a:lstStyle/>
          <a:p>
            <a:r>
              <a:rPr lang="en-US" sz="4400"/>
              <a:t>Pricing:</a:t>
            </a:r>
            <a:br>
              <a:rPr lang="en-US" sz="4400"/>
            </a:br>
            <a:endParaRPr lang="en-IL" sz="4400"/>
          </a:p>
        </p:txBody>
      </p:sp>
      <p:sp>
        <p:nvSpPr>
          <p:cNvPr id="3" name="Content Placeholder 2">
            <a:extLst>
              <a:ext uri="{FF2B5EF4-FFF2-40B4-BE49-F238E27FC236}">
                <a16:creationId xmlns:a16="http://schemas.microsoft.com/office/drawing/2014/main" id="{AF20333F-CBAC-02C4-52FB-EA92E9F9BA68}"/>
              </a:ext>
            </a:extLst>
          </p:cNvPr>
          <p:cNvSpPr>
            <a:spLocks noGrp="1"/>
          </p:cNvSpPr>
          <p:nvPr>
            <p:ph idx="1"/>
          </p:nvPr>
        </p:nvSpPr>
        <p:spPr>
          <a:xfrm>
            <a:off x="6706751" y="643467"/>
            <a:ext cx="4520303" cy="5571064"/>
          </a:xfrm>
        </p:spPr>
        <p:txBody>
          <a:bodyPr>
            <a:normAutofit/>
          </a:bodyPr>
          <a:lstStyle/>
          <a:p>
            <a:r>
              <a:rPr lang="en-US" dirty="0"/>
              <a:t>The cost of a hybrid cloud deployment can vary widely depending on the specific requirements and components of the deployment. The cost will depend on the public cloud provider used, the hardware and software components of the private cloud, and any integration and management costs.</a:t>
            </a:r>
            <a:endParaRPr lang="en-IL" dirty="0"/>
          </a:p>
        </p:txBody>
      </p:sp>
    </p:spTree>
    <p:extLst>
      <p:ext uri="{BB962C8B-B14F-4D97-AF65-F5344CB8AC3E}">
        <p14:creationId xmlns:p14="http://schemas.microsoft.com/office/powerpoint/2010/main" val="389320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6F35-DE47-6380-C6C6-F14CCAFCC6EF}"/>
              </a:ext>
            </a:extLst>
          </p:cNvPr>
          <p:cNvSpPr>
            <a:spLocks noGrp="1"/>
          </p:cNvSpPr>
          <p:nvPr>
            <p:ph type="title"/>
          </p:nvPr>
        </p:nvSpPr>
        <p:spPr>
          <a:xfrm>
            <a:off x="1141116" y="609600"/>
            <a:ext cx="9903418" cy="762000"/>
          </a:xfrm>
        </p:spPr>
        <p:txBody>
          <a:bodyPr>
            <a:normAutofit fontScale="90000"/>
          </a:bodyPr>
          <a:lstStyle/>
          <a:p>
            <a:br>
              <a:rPr lang="en-US" dirty="0"/>
            </a:br>
            <a:r>
              <a:rPr lang="en-US" dirty="0"/>
              <a:t>ALIASIS (ALIAS)</a:t>
            </a:r>
            <a:br>
              <a:rPr lang="en-US" dirty="0"/>
            </a:br>
            <a:endParaRPr lang="en-IL" dirty="0"/>
          </a:p>
        </p:txBody>
      </p:sp>
      <p:sp>
        <p:nvSpPr>
          <p:cNvPr id="3" name="Content Placeholder 2">
            <a:extLst>
              <a:ext uri="{FF2B5EF4-FFF2-40B4-BE49-F238E27FC236}">
                <a16:creationId xmlns:a16="http://schemas.microsoft.com/office/drawing/2014/main" id="{ACB9551C-9BF0-B085-A9C6-1A495899C760}"/>
              </a:ext>
            </a:extLst>
          </p:cNvPr>
          <p:cNvSpPr>
            <a:spLocks noGrp="1"/>
          </p:cNvSpPr>
          <p:nvPr>
            <p:ph idx="1"/>
          </p:nvPr>
        </p:nvSpPr>
        <p:spPr>
          <a:xfrm>
            <a:off x="1141116" y="1447800"/>
            <a:ext cx="9903418" cy="4343401"/>
          </a:xfrm>
        </p:spPr>
        <p:txBody>
          <a:bodyPr>
            <a:normAutofit fontScale="85000" lnSpcReduction="10000"/>
          </a:bodyPr>
          <a:lstStyle/>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Linux, aliases are shortcuts or alternate names for a command or group of commands.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You can create an alias for a command or set of commands, and then use the alias instead of typing the entire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basic syntax for creating an alias is as follows: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alias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new_command</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original_command</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a:t>
            </a:r>
            <a:r>
              <a:rPr lang="en-US" sz="2000" dirty="0" err="1">
                <a:effectLst/>
                <a:latin typeface="Calibri" panose="020F0502020204030204" pitchFamily="34" charset="0"/>
                <a:ea typeface="Calibri" panose="020F0502020204030204" pitchFamily="34" charset="0"/>
                <a:cs typeface="Arial" panose="020B0604020202020204" pitchFamily="34" charset="0"/>
              </a:rPr>
              <a:t>new_command</a:t>
            </a:r>
            <a:r>
              <a:rPr lang="en-US" sz="2000" dirty="0">
                <a:effectLst/>
                <a:latin typeface="Calibri" panose="020F0502020204030204" pitchFamily="34" charset="0"/>
                <a:ea typeface="Calibri" panose="020F0502020204030204" pitchFamily="34" charset="0"/>
                <a:cs typeface="Arial" panose="020B0604020202020204" pitchFamily="34" charset="0"/>
              </a:rPr>
              <a:t> is the alias you want to create, and </a:t>
            </a:r>
            <a:r>
              <a:rPr lang="en-US" sz="2000" dirty="0" err="1">
                <a:effectLst/>
                <a:latin typeface="Calibri" panose="020F0502020204030204" pitchFamily="34" charset="0"/>
                <a:ea typeface="Calibri" panose="020F0502020204030204" pitchFamily="34" charset="0"/>
                <a:cs typeface="Arial" panose="020B0604020202020204" pitchFamily="34" charset="0"/>
              </a:rPr>
              <a:t>original_command</a:t>
            </a:r>
            <a:r>
              <a:rPr lang="en-US" sz="2000" dirty="0">
                <a:effectLst/>
                <a:latin typeface="Calibri" panose="020F0502020204030204" pitchFamily="34" charset="0"/>
                <a:ea typeface="Calibri" panose="020F0502020204030204" pitchFamily="34" charset="0"/>
                <a:cs typeface="Arial" panose="020B0604020202020204" pitchFamily="34" charset="0"/>
              </a:rPr>
              <a:t> is the command or set of commands you want to create the alias for.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create an alias for the ls -la command to display detailed information about files and directories in a long format,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alias </a:t>
            </a:r>
            <a:r>
              <a:rPr lang="en-US" sz="2000" dirty="0" err="1">
                <a:effectLst/>
                <a:latin typeface="Calibri" panose="020F0502020204030204" pitchFamily="34" charset="0"/>
                <a:ea typeface="Calibri" panose="020F0502020204030204" pitchFamily="34" charset="0"/>
                <a:cs typeface="Arial" panose="020B0604020202020204" pitchFamily="34" charset="0"/>
              </a:rPr>
              <a:t>ll</a:t>
            </a:r>
            <a:r>
              <a:rPr lang="en-US" sz="2000" dirty="0">
                <a:effectLst/>
                <a:latin typeface="Calibri" panose="020F0502020204030204" pitchFamily="34" charset="0"/>
                <a:ea typeface="Calibri" panose="020F0502020204030204" pitchFamily="34" charset="0"/>
                <a:cs typeface="Arial" panose="020B0604020202020204" pitchFamily="34" charset="0"/>
              </a:rPr>
              <a:t>='ls -la'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After creating the alias, you can use </a:t>
            </a:r>
            <a:r>
              <a:rPr lang="en-US" sz="2000" dirty="0" err="1">
                <a:effectLst/>
                <a:latin typeface="Calibri" panose="020F0502020204030204" pitchFamily="34" charset="0"/>
                <a:ea typeface="Calibri" panose="020F0502020204030204" pitchFamily="34" charset="0"/>
                <a:cs typeface="Arial" panose="020B0604020202020204" pitchFamily="34" charset="0"/>
              </a:rPr>
              <a:t>ll</a:t>
            </a:r>
            <a:r>
              <a:rPr lang="en-US" sz="2000" dirty="0">
                <a:effectLst/>
                <a:latin typeface="Calibri" panose="020F0502020204030204" pitchFamily="34" charset="0"/>
                <a:ea typeface="Calibri" panose="020F0502020204030204" pitchFamily="34" charset="0"/>
                <a:cs typeface="Arial" panose="020B0604020202020204" pitchFamily="34" charset="0"/>
              </a:rPr>
              <a:t> instead of ls -la to get the same output.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You can also view a list of all currently defined aliases by using the alias command without any arguments.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Aliases are stored in the shell configuration files, such as ~/.</a:t>
            </a:r>
            <a:r>
              <a:rPr lang="en-US" sz="2000" dirty="0" err="1">
                <a:effectLst/>
                <a:latin typeface="Calibri" panose="020F0502020204030204" pitchFamily="34" charset="0"/>
                <a:ea typeface="Calibri" panose="020F0502020204030204" pitchFamily="34" charset="0"/>
                <a:cs typeface="Arial" panose="020B0604020202020204" pitchFamily="34" charset="0"/>
              </a:rPr>
              <a:t>bashrc</a:t>
            </a:r>
            <a:r>
              <a:rPr lang="en-US" sz="2000" dirty="0">
                <a:effectLst/>
                <a:latin typeface="Calibri" panose="020F0502020204030204" pitchFamily="34" charset="0"/>
                <a:ea typeface="Calibri" panose="020F0502020204030204" pitchFamily="34" charset="0"/>
                <a:cs typeface="Arial" panose="020B0604020202020204" pitchFamily="34" charset="0"/>
              </a:rPr>
              <a:t> for the Bash shell or ~/.</a:t>
            </a:r>
            <a:r>
              <a:rPr lang="en-US" sz="2000" dirty="0" err="1">
                <a:effectLst/>
                <a:latin typeface="Calibri" panose="020F0502020204030204" pitchFamily="34" charset="0"/>
                <a:ea typeface="Calibri" panose="020F0502020204030204" pitchFamily="34" charset="0"/>
                <a:cs typeface="Arial" panose="020B0604020202020204" pitchFamily="34" charset="0"/>
              </a:rPr>
              <a:t>zshrc</a:t>
            </a:r>
            <a:r>
              <a:rPr lang="en-US" sz="2000" dirty="0">
                <a:effectLst/>
                <a:latin typeface="Calibri" panose="020F0502020204030204" pitchFamily="34" charset="0"/>
                <a:ea typeface="Calibri" panose="020F0502020204030204" pitchFamily="34" charset="0"/>
                <a:cs typeface="Arial" panose="020B0604020202020204" pitchFamily="34" charset="0"/>
              </a:rPr>
              <a:t> for the </a:t>
            </a:r>
            <a:r>
              <a:rPr lang="en-US" sz="2000" dirty="0" err="1">
                <a:effectLst/>
                <a:latin typeface="Calibri" panose="020F0502020204030204" pitchFamily="34" charset="0"/>
                <a:ea typeface="Calibri" panose="020F0502020204030204" pitchFamily="34" charset="0"/>
                <a:cs typeface="Arial" panose="020B0604020202020204" pitchFamily="34" charset="0"/>
              </a:rPr>
              <a:t>Zsh</a:t>
            </a:r>
            <a:r>
              <a:rPr lang="en-US" sz="2000" dirty="0">
                <a:effectLst/>
                <a:latin typeface="Calibri" panose="020F0502020204030204" pitchFamily="34" charset="0"/>
                <a:ea typeface="Calibri" panose="020F0502020204030204" pitchFamily="34" charset="0"/>
                <a:cs typeface="Arial" panose="020B0604020202020204" pitchFamily="34" charset="0"/>
              </a:rPr>
              <a:t> shell.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23939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3CEA-1E37-FDF4-3CE2-9D86187CD10A}"/>
              </a:ext>
            </a:extLst>
          </p:cNvPr>
          <p:cNvSpPr>
            <a:spLocks noGrp="1"/>
          </p:cNvSpPr>
          <p:nvPr>
            <p:ph type="title"/>
          </p:nvPr>
        </p:nvSpPr>
        <p:spPr>
          <a:xfrm>
            <a:off x="1141116" y="609600"/>
            <a:ext cx="9903418" cy="838200"/>
          </a:xfrm>
        </p:spPr>
        <p:txBody>
          <a:bodyPr>
            <a:normAutofit fontScale="90000"/>
          </a:bodyPr>
          <a:lstStyle/>
          <a:p>
            <a:r>
              <a:rPr lang="en-US" dirty="0"/>
              <a:t>USER AND GLOBAL ALIASIS </a:t>
            </a:r>
            <a:br>
              <a:rPr lang="en-US" dirty="0"/>
            </a:br>
            <a:endParaRPr lang="en-IL" dirty="0"/>
          </a:p>
        </p:txBody>
      </p:sp>
      <p:sp>
        <p:nvSpPr>
          <p:cNvPr id="3" name="Content Placeholder 2">
            <a:extLst>
              <a:ext uri="{FF2B5EF4-FFF2-40B4-BE49-F238E27FC236}">
                <a16:creationId xmlns:a16="http://schemas.microsoft.com/office/drawing/2014/main" id="{4B2B946F-2D3B-65EC-901E-24D9C7B199A4}"/>
              </a:ext>
            </a:extLst>
          </p:cNvPr>
          <p:cNvSpPr>
            <a:spLocks noGrp="1"/>
          </p:cNvSpPr>
          <p:nvPr>
            <p:ph idx="1"/>
          </p:nvPr>
        </p:nvSpPr>
        <p:spPr>
          <a:xfrm>
            <a:off x="1141116" y="1143000"/>
            <a:ext cx="9903418" cy="4648201"/>
          </a:xfrm>
        </p:spPr>
        <p:txBody>
          <a:bodyPr>
            <a:normAutofit fontScale="77500" lnSpcReduction="20000"/>
          </a:bodyPr>
          <a:lstStyle/>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Linux, you can create two types of aliases: user aliases and global aliases.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User aliases</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are created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for a specific user and are stored in that user's shell profile. They are only available to that user and are not visible to other users on the system</a:t>
            </a:r>
            <a:r>
              <a:rPr lang="en-US" sz="2000" dirty="0">
                <a:effectLst/>
                <a:latin typeface="Calibri" panose="020F0502020204030204" pitchFamily="34" charset="0"/>
                <a:ea typeface="Calibri" panose="020F0502020204030204" pitchFamily="34" charset="0"/>
                <a:cs typeface="Arial" panose="020B0604020202020204" pitchFamily="34" charset="0"/>
              </a:rPr>
              <a:t>. To create a user alias, you can use the following syntax:</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alias </a:t>
            </a:r>
            <a:r>
              <a:rPr lang="en-US" sz="2000" b="1" dirty="0" err="1">
                <a:effectLst/>
                <a:latin typeface="Calibri" panose="020F0502020204030204" pitchFamily="34" charset="0"/>
                <a:ea typeface="Calibri" panose="020F0502020204030204" pitchFamily="34" charset="0"/>
                <a:cs typeface="Arial" panose="020B0604020202020204" pitchFamily="34" charset="0"/>
              </a:rPr>
              <a:t>alias_name</a:t>
            </a:r>
            <a:r>
              <a:rPr lang="en-US" sz="2000" b="1" dirty="0">
                <a:effectLst/>
                <a:latin typeface="Calibri" panose="020F0502020204030204" pitchFamily="34" charset="0"/>
                <a:ea typeface="Calibri" panose="020F0502020204030204" pitchFamily="34" charset="0"/>
                <a:cs typeface="Arial" panose="020B0604020202020204" pitchFamily="34" charset="0"/>
              </a:rPr>
              <a:t>='command'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Global aliases</a:t>
            </a:r>
            <a:r>
              <a:rPr lang="en-US" sz="2000" dirty="0">
                <a:effectLst/>
                <a:latin typeface="Calibri" panose="020F0502020204030204" pitchFamily="34" charset="0"/>
                <a:ea typeface="Calibri" panose="020F0502020204030204" pitchFamily="34" charset="0"/>
                <a:cs typeface="Arial" panose="020B0604020202020204" pitchFamily="34" charset="0"/>
              </a:rPr>
              <a:t>, on the other hand,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are created for all users on the system and are stored in the /</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etc</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/profile file</a:t>
            </a:r>
            <a:r>
              <a:rPr lang="en-US" sz="2000" dirty="0">
                <a:effectLst/>
                <a:latin typeface="Calibri" panose="020F0502020204030204" pitchFamily="34" charset="0"/>
                <a:ea typeface="Calibri" panose="020F0502020204030204" pitchFamily="34" charset="0"/>
                <a:cs typeface="Arial" panose="020B0604020202020204" pitchFamily="34" charset="0"/>
              </a:rPr>
              <a:t>. They are visible to all users and can be used by anyone who logs in to the system. To create a global alias, you need to edit the /</a:t>
            </a:r>
            <a:r>
              <a:rPr lang="en-US" sz="2000" dirty="0" err="1">
                <a:effectLst/>
                <a:latin typeface="Calibri" panose="020F0502020204030204" pitchFamily="34" charset="0"/>
                <a:ea typeface="Calibri" panose="020F0502020204030204" pitchFamily="34" charset="0"/>
                <a:cs typeface="Arial" panose="020B0604020202020204" pitchFamily="34" charset="0"/>
              </a:rPr>
              <a:t>etc</a:t>
            </a:r>
            <a:r>
              <a:rPr lang="en-US" sz="2000" dirty="0">
                <a:effectLst/>
                <a:latin typeface="Calibri" panose="020F0502020204030204" pitchFamily="34" charset="0"/>
                <a:ea typeface="Calibri" panose="020F0502020204030204" pitchFamily="34" charset="0"/>
                <a:cs typeface="Arial" panose="020B0604020202020204" pitchFamily="34" charset="0"/>
              </a:rPr>
              <a:t>/profile file and add a line in the following format: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alias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alias_name</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create a global alias to display the contents of a file in a long format, you can add the following line to the /</a:t>
            </a:r>
            <a:r>
              <a:rPr lang="en-US" sz="2000" dirty="0" err="1">
                <a:effectLst/>
                <a:latin typeface="Calibri" panose="020F0502020204030204" pitchFamily="34" charset="0"/>
                <a:ea typeface="Calibri" panose="020F0502020204030204" pitchFamily="34" charset="0"/>
                <a:cs typeface="Arial" panose="020B0604020202020204" pitchFamily="34" charset="0"/>
              </a:rPr>
              <a:t>etc</a:t>
            </a:r>
            <a:r>
              <a:rPr lang="en-US" sz="2000" dirty="0">
                <a:effectLst/>
                <a:latin typeface="Calibri" panose="020F0502020204030204" pitchFamily="34" charset="0"/>
                <a:ea typeface="Calibri" panose="020F0502020204030204" pitchFamily="34" charset="0"/>
                <a:cs typeface="Arial" panose="020B0604020202020204" pitchFamily="34" charset="0"/>
              </a:rPr>
              <a:t>/profile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alias cat='cat -v'</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Note that the use of aliases can be a double-edged sword, as they can make it easier to mistype commands or forget their true functionality. It is generally recommended to use them sparingly and with caution.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3020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450B-A46D-8418-0741-0FD7919C6FCF}"/>
              </a:ext>
            </a:extLst>
          </p:cNvPr>
          <p:cNvSpPr>
            <a:spLocks noGrp="1"/>
          </p:cNvSpPr>
          <p:nvPr>
            <p:ph type="title"/>
          </p:nvPr>
        </p:nvSpPr>
        <p:spPr>
          <a:xfrm>
            <a:off x="1141116" y="609600"/>
            <a:ext cx="9903418" cy="685800"/>
          </a:xfrm>
        </p:spPr>
        <p:txBody>
          <a:bodyPr>
            <a:normAutofit fontScale="90000"/>
          </a:bodyPr>
          <a:lstStyle/>
          <a:p>
            <a:r>
              <a:rPr lang="en-US" dirty="0"/>
              <a:t> </a:t>
            </a:r>
            <a:br>
              <a:rPr lang="en-US" dirty="0"/>
            </a:br>
            <a:r>
              <a:rPr lang="en-US" dirty="0"/>
              <a:t>SHELL HISTORY </a:t>
            </a:r>
            <a:br>
              <a:rPr lang="en-US" dirty="0"/>
            </a:br>
            <a:endParaRPr lang="en-IL" dirty="0"/>
          </a:p>
        </p:txBody>
      </p:sp>
      <p:sp>
        <p:nvSpPr>
          <p:cNvPr id="3" name="Content Placeholder 2">
            <a:extLst>
              <a:ext uri="{FF2B5EF4-FFF2-40B4-BE49-F238E27FC236}">
                <a16:creationId xmlns:a16="http://schemas.microsoft.com/office/drawing/2014/main" id="{99929D3C-E3FB-E6B0-A2D8-BD022916A5E9}"/>
              </a:ext>
            </a:extLst>
          </p:cNvPr>
          <p:cNvSpPr>
            <a:spLocks noGrp="1"/>
          </p:cNvSpPr>
          <p:nvPr>
            <p:ph idx="1"/>
          </p:nvPr>
        </p:nvSpPr>
        <p:spPr>
          <a:xfrm>
            <a:off x="1141116" y="1371600"/>
            <a:ext cx="9903418" cy="4419601"/>
          </a:xfrm>
        </p:spPr>
        <p:txBody>
          <a:bodyPr>
            <a:normAutofit fontScale="62500" lnSpcReduction="20000"/>
          </a:bodyPr>
          <a:lstStyle/>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Shell history is a feature of the command line interface that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allows users to view and access their past commands. The shell maintains a history of commands executed in the current session, and also provides a file where the history of all commands is saved for future sessions</a:t>
            </a:r>
            <a:r>
              <a:rPr lang="en-US" sz="2000" dirty="0">
                <a:effectLst/>
                <a:latin typeface="Calibri" panose="020F0502020204030204" pitchFamily="34" charset="0"/>
                <a:ea typeface="Calibri" panose="020F0502020204030204" pitchFamily="34" charset="0"/>
                <a:cs typeface="Arial" panose="020B0604020202020204" pitchFamily="34" charset="0"/>
              </a:rPr>
              <a:t>. This allows users to easily recall and repeat commands they have previously executed, without having to manually retype them.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Linux, the shell history is stored in a </a:t>
            </a:r>
            <a:r>
              <a:rPr lang="en-US" sz="2000" b="1" dirty="0">
                <a:effectLst/>
                <a:latin typeface="Calibri" panose="020F0502020204030204" pitchFamily="34" charset="0"/>
                <a:ea typeface="Calibri" panose="020F0502020204030204" pitchFamily="34" charset="0"/>
                <a:cs typeface="Arial" panose="020B0604020202020204" pitchFamily="34" charset="0"/>
              </a:rPr>
              <a:t>file called ~/.</a:t>
            </a:r>
            <a:r>
              <a:rPr lang="en-US" sz="2000" b="1" dirty="0" err="1">
                <a:effectLst/>
                <a:latin typeface="Calibri" panose="020F0502020204030204" pitchFamily="34" charset="0"/>
                <a:ea typeface="Calibri" panose="020F0502020204030204" pitchFamily="34" charset="0"/>
                <a:cs typeface="Arial" panose="020B0604020202020204" pitchFamily="34" charset="0"/>
              </a:rPr>
              <a:t>bash_history</a:t>
            </a:r>
            <a:r>
              <a:rPr lang="en-US" sz="2000" dirty="0">
                <a:effectLst/>
                <a:latin typeface="Calibri" panose="020F0502020204030204" pitchFamily="34" charset="0"/>
                <a:ea typeface="Calibri" panose="020F0502020204030204" pitchFamily="34" charset="0"/>
                <a:cs typeface="Arial" panose="020B0604020202020204" pitchFamily="34" charset="0"/>
              </a:rPr>
              <a:t>, which is located in the user's home directory. The history file can be viewed and edited using a text editor or the "history"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Some common commands related to shell history include: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history: Displays the list of commands in the history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a:t>
            </a:r>
            <a:r>
              <a:rPr lang="en-US" sz="2000" dirty="0">
                <a:effectLst/>
                <a:latin typeface="Calibri" panose="020F0502020204030204" pitchFamily="34" charset="0"/>
                <a:ea typeface="Calibri" panose="020F0502020204030204" pitchFamily="34" charset="0"/>
                <a:cs typeface="Arial" panose="020B0604020202020204" pitchFamily="34" charset="0"/>
              </a:rPr>
              <a:t>: Repeats the last command executed.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!n</a:t>
            </a:r>
            <a:r>
              <a:rPr lang="en-US" sz="2000" dirty="0">
                <a:effectLst/>
                <a:latin typeface="Calibri" panose="020F0502020204030204" pitchFamily="34" charset="0"/>
                <a:ea typeface="Calibri" panose="020F0502020204030204" pitchFamily="34" charset="0"/>
                <a:cs typeface="Arial" panose="020B0604020202020204" pitchFamily="34" charset="0"/>
              </a:rPr>
              <a:t>: Repeats the nth command in the history file, where "n" is the number of the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!string</a:t>
            </a:r>
            <a:r>
              <a:rPr lang="en-US" sz="2000" dirty="0">
                <a:effectLst/>
                <a:latin typeface="Calibri" panose="020F0502020204030204" pitchFamily="34" charset="0"/>
                <a:ea typeface="Calibri" panose="020F0502020204030204" pitchFamily="34" charset="0"/>
                <a:cs typeface="Arial" panose="020B0604020202020204" pitchFamily="34" charset="0"/>
              </a:rPr>
              <a:t>: Repeats the most recent command that starts with "string".</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Ctrl+R</a:t>
            </a:r>
            <a:r>
              <a:rPr lang="en-US" sz="2800" b="1" dirty="0">
                <a:effectLst/>
                <a:latin typeface="Calibri" panose="020F0502020204030204" pitchFamily="34" charset="0"/>
                <a:ea typeface="Calibri" panose="020F0502020204030204" pitchFamily="34" charset="0"/>
                <a:cs typeface="Arial" panose="020B0604020202020204" pitchFamily="34" charset="0"/>
              </a:rPr>
              <a:t>:</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Searches for a command in the history file based on a keyword or phrase.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Ctrl+P</a:t>
            </a:r>
            <a:r>
              <a:rPr lang="en-US" sz="2000" dirty="0">
                <a:effectLst/>
                <a:latin typeface="Calibri" panose="020F0502020204030204" pitchFamily="34" charset="0"/>
                <a:ea typeface="Calibri" panose="020F0502020204030204" pitchFamily="34" charset="0"/>
                <a:cs typeface="Arial" panose="020B0604020202020204" pitchFamily="34" charset="0"/>
              </a:rPr>
              <a:t>: Scrolls through the list of previous commands one by one.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Ctrl+N</a:t>
            </a:r>
            <a:r>
              <a:rPr lang="en-US" sz="2000" dirty="0">
                <a:effectLst/>
                <a:latin typeface="Calibri" panose="020F0502020204030204" pitchFamily="34" charset="0"/>
                <a:ea typeface="Calibri" panose="020F0502020204030204" pitchFamily="34" charset="0"/>
                <a:cs typeface="Arial" panose="020B0604020202020204" pitchFamily="34" charset="0"/>
              </a:rPr>
              <a:t>: Scrolls through the list of next commands one by one.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Users can also configure the history settings to customize the behavior of the shell history, such as the number of commands to store, the format of the history file, and the commands to exclude from the history file.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64052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CE737-E724-44CF-C5C2-A2C134BB4FAB}"/>
              </a:ext>
            </a:extLst>
          </p:cNvPr>
          <p:cNvSpPr>
            <a:spLocks noGrp="1"/>
          </p:cNvSpPr>
          <p:nvPr>
            <p:ph type="title"/>
          </p:nvPr>
        </p:nvSpPr>
        <p:spPr>
          <a:xfrm>
            <a:off x="1141116" y="609600"/>
            <a:ext cx="9903418" cy="762000"/>
          </a:xfrm>
        </p:spPr>
        <p:txBody>
          <a:bodyPr>
            <a:normAutofit fontScale="90000"/>
          </a:bodyPr>
          <a:lstStyle/>
          <a:p>
            <a:br>
              <a:rPr lang="en-US" sz="2000" dirty="0"/>
            </a:br>
            <a:r>
              <a:rPr lang="en-US" sz="2000" dirty="0"/>
              <a:t>ENABLE THE INTERNET ON LINUX MACHINE</a:t>
            </a:r>
            <a:br>
              <a:rPr lang="en-US" dirty="0"/>
            </a:br>
            <a:endParaRPr lang="en-IL" dirty="0"/>
          </a:p>
        </p:txBody>
      </p:sp>
      <p:sp>
        <p:nvSpPr>
          <p:cNvPr id="3" name="Content Placeholder 2">
            <a:extLst>
              <a:ext uri="{FF2B5EF4-FFF2-40B4-BE49-F238E27FC236}">
                <a16:creationId xmlns:a16="http://schemas.microsoft.com/office/drawing/2014/main" id="{8197B03D-F5B3-29F2-0650-0FE484F4CC87}"/>
              </a:ext>
            </a:extLst>
          </p:cNvPr>
          <p:cNvSpPr>
            <a:spLocks noGrp="1"/>
          </p:cNvSpPr>
          <p:nvPr>
            <p:ph idx="1"/>
          </p:nvPr>
        </p:nvSpPr>
        <p:spPr>
          <a:xfrm>
            <a:off x="1141116" y="1295400"/>
            <a:ext cx="9903418" cy="4495801"/>
          </a:xfrm>
        </p:spPr>
        <p:txBody>
          <a:bodyPr>
            <a:normAutofit lnSpcReduction="10000"/>
          </a:bodyPr>
          <a:lstStyle/>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Here are some steps to enable the internet on a Linux machine:</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Check if your network card is properly detected and configured:</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tabLst>
                <a:tab pos="914400" algn="l"/>
              </a:tabLst>
            </a:pPr>
            <a:r>
              <a:rPr lang="en-US" sz="1400" dirty="0">
                <a:effectLst/>
                <a:latin typeface="Calibri" panose="020F0502020204030204" pitchFamily="34" charset="0"/>
                <a:ea typeface="Calibri" panose="020F0502020204030204" pitchFamily="34" charset="0"/>
                <a:cs typeface="Arial" panose="020B0604020202020204" pitchFamily="34" charset="0"/>
              </a:rPr>
              <a:t>Run the following command to check if your network card is detected:</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1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1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1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lshw</a:t>
            </a:r>
            <a:r>
              <a:rPr lang="en-US" sz="1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-C network</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This will list all the network interfaces available on your system. Check if your network card is listed and has the correct driver loaded.</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tabLst>
                <a:tab pos="914400" algn="l"/>
              </a:tabLst>
            </a:pPr>
            <a:r>
              <a:rPr lang="en-US" sz="1400" dirty="0">
                <a:effectLst/>
                <a:latin typeface="Calibri" panose="020F0502020204030204" pitchFamily="34" charset="0"/>
                <a:ea typeface="Calibri" panose="020F0502020204030204" pitchFamily="34" charset="0"/>
                <a:cs typeface="Arial" panose="020B0604020202020204" pitchFamily="34" charset="0"/>
              </a:rPr>
              <a:t>Next, check if the network card is properly configured. Run the following command to check the network configuration:</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16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ip</a:t>
            </a:r>
            <a:r>
              <a:rPr lang="en-US" sz="1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16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addr</a:t>
            </a:r>
            <a:r>
              <a:rPr lang="en-US" sz="1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show</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This will list all the network interfaces and their current IP address configuration. </a:t>
            </a:r>
            <a:r>
              <a:rPr lang="en-US" sz="14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Make sure that the network interface you are using has a valid IP address, netmask, and default gateway.</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tabLst>
                <a:tab pos="914400" algn="l"/>
              </a:tabLst>
            </a:pPr>
            <a:r>
              <a:rPr lang="en-US" sz="1400" dirty="0">
                <a:effectLst/>
                <a:latin typeface="Calibri" panose="020F0502020204030204" pitchFamily="34" charset="0"/>
                <a:ea typeface="Calibri" panose="020F0502020204030204" pitchFamily="34" charset="0"/>
                <a:cs typeface="Arial" panose="020B0604020202020204" pitchFamily="34" charset="0"/>
              </a:rPr>
              <a:t>Test network connectivity:</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Run the following command to test network connectivity:</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1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ping google.com</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If the ping is successful, it means your network card is properly configured and connected to the internet. If the ping fails, check your network configuration and connectivity.</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02081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025F-FED1-9D29-8E9A-4CB283F12E33}"/>
              </a:ext>
            </a:extLst>
          </p:cNvPr>
          <p:cNvSpPr>
            <a:spLocks noGrp="1"/>
          </p:cNvSpPr>
          <p:nvPr>
            <p:ph type="title"/>
          </p:nvPr>
        </p:nvSpPr>
        <p:spPr>
          <a:xfrm>
            <a:off x="1112839" y="762000"/>
            <a:ext cx="9903418" cy="685800"/>
          </a:xfrm>
        </p:spPr>
        <p:txBody>
          <a:bodyPr>
            <a:normAutofit fontScale="90000"/>
          </a:bodyPr>
          <a:lstStyle/>
          <a:p>
            <a:br>
              <a:rPr lang="en-US" sz="2000" dirty="0"/>
            </a:br>
            <a:r>
              <a:rPr lang="en-US" sz="2000" dirty="0"/>
              <a:t>Configure network settings:</a:t>
            </a:r>
            <a:br>
              <a:rPr lang="en-US" dirty="0"/>
            </a:br>
            <a:endParaRPr lang="en-IL" dirty="0"/>
          </a:p>
        </p:txBody>
      </p:sp>
      <p:sp>
        <p:nvSpPr>
          <p:cNvPr id="3" name="Content Placeholder 2">
            <a:extLst>
              <a:ext uri="{FF2B5EF4-FFF2-40B4-BE49-F238E27FC236}">
                <a16:creationId xmlns:a16="http://schemas.microsoft.com/office/drawing/2014/main" id="{699234F9-6C25-EF06-1073-9BACBDE441C4}"/>
              </a:ext>
            </a:extLst>
          </p:cNvPr>
          <p:cNvSpPr>
            <a:spLocks noGrp="1"/>
          </p:cNvSpPr>
          <p:nvPr>
            <p:ph idx="1"/>
          </p:nvPr>
        </p:nvSpPr>
        <p:spPr>
          <a:xfrm>
            <a:off x="1141116" y="1371600"/>
            <a:ext cx="9903418" cy="4419601"/>
          </a:xfrm>
        </p:spPr>
        <p:txBody>
          <a:bodyPr>
            <a:normAutofit lnSpcReduction="10000"/>
          </a:bodyPr>
          <a:lstStyle/>
          <a:p>
            <a:pPr marL="171536"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If your network card is not properly configured, you can configure it manually by editing the network configuration files.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network configuration files </a:t>
            </a:r>
            <a:r>
              <a:rPr lang="en-US" sz="2000" i="1" u="sng" dirty="0">
                <a:effectLst/>
                <a:latin typeface="Calibri" panose="020F0502020204030204" pitchFamily="34" charset="0"/>
                <a:ea typeface="Calibri" panose="020F0502020204030204" pitchFamily="34" charset="0"/>
                <a:cs typeface="Arial" panose="020B0604020202020204" pitchFamily="34" charset="0"/>
              </a:rPr>
              <a:t>are located in the /</a:t>
            </a:r>
            <a:r>
              <a:rPr lang="en-US" sz="2000" i="1" u="sng" dirty="0" err="1">
                <a:effectLst/>
                <a:latin typeface="Calibri" panose="020F0502020204030204" pitchFamily="34" charset="0"/>
                <a:ea typeface="Calibri" panose="020F0502020204030204" pitchFamily="34" charset="0"/>
                <a:cs typeface="Arial" panose="020B0604020202020204" pitchFamily="34" charset="0"/>
              </a:rPr>
              <a:t>etc</a:t>
            </a:r>
            <a:r>
              <a:rPr lang="en-US" sz="2000" i="1" u="sng" dirty="0">
                <a:effectLst/>
                <a:latin typeface="Calibri" panose="020F0502020204030204" pitchFamily="34" charset="0"/>
                <a:ea typeface="Calibri" panose="020F0502020204030204" pitchFamily="34" charset="0"/>
                <a:cs typeface="Arial" panose="020B0604020202020204" pitchFamily="34" charset="0"/>
              </a:rPr>
              <a:t>/</a:t>
            </a:r>
            <a:r>
              <a:rPr lang="en-US" sz="2000" i="1" u="sng" dirty="0" err="1">
                <a:effectLst/>
                <a:latin typeface="Calibri" panose="020F0502020204030204" pitchFamily="34" charset="0"/>
                <a:ea typeface="Calibri" panose="020F0502020204030204" pitchFamily="34" charset="0"/>
                <a:cs typeface="Arial" panose="020B0604020202020204" pitchFamily="34" charset="0"/>
              </a:rPr>
              <a:t>sysconfig</a:t>
            </a:r>
            <a:r>
              <a:rPr lang="en-US" sz="2000" i="1" u="sng" dirty="0">
                <a:effectLst/>
                <a:latin typeface="Calibri" panose="020F0502020204030204" pitchFamily="34" charset="0"/>
                <a:ea typeface="Calibri" panose="020F0502020204030204" pitchFamily="34" charset="0"/>
                <a:cs typeface="Arial" panose="020B0604020202020204" pitchFamily="34" charset="0"/>
              </a:rPr>
              <a:t>/network-scripts/ directory. You can edit these files manually or use a tool like </a:t>
            </a:r>
            <a:r>
              <a:rPr lang="en-US" sz="2000" i="1" u="sng" dirty="0" err="1">
                <a:effectLst/>
                <a:latin typeface="Calibri" panose="020F0502020204030204" pitchFamily="34" charset="0"/>
                <a:ea typeface="Calibri" panose="020F0502020204030204" pitchFamily="34" charset="0"/>
                <a:cs typeface="Arial" panose="020B0604020202020204" pitchFamily="34" charset="0"/>
              </a:rPr>
              <a:t>nmtui</a:t>
            </a:r>
            <a:r>
              <a:rPr lang="en-US" sz="2000" i="1" u="sng" dirty="0">
                <a:effectLst/>
                <a:latin typeface="Calibri" panose="020F0502020204030204" pitchFamily="34" charset="0"/>
                <a:ea typeface="Calibri" panose="020F0502020204030204" pitchFamily="34" charset="0"/>
                <a:cs typeface="Arial" panose="020B0604020202020204" pitchFamily="34" charset="0"/>
              </a:rPr>
              <a:t> to configure the network settings</a:t>
            </a:r>
            <a:r>
              <a:rPr lang="en-US"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configure the network settings using </a:t>
            </a:r>
            <a:r>
              <a:rPr lang="en-US" sz="2800" b="1" dirty="0" err="1">
                <a:effectLst/>
                <a:latin typeface="Calibri" panose="020F0502020204030204" pitchFamily="34" charset="0"/>
                <a:ea typeface="Calibri" panose="020F0502020204030204" pitchFamily="34" charset="0"/>
                <a:cs typeface="Arial" panose="020B0604020202020204" pitchFamily="34" charset="0"/>
              </a:rPr>
              <a:t>nmtui</a:t>
            </a:r>
            <a:r>
              <a:rPr lang="en-US" sz="2800" b="1" dirty="0">
                <a:effectLst/>
                <a:latin typeface="Calibri" panose="020F0502020204030204" pitchFamily="34" charset="0"/>
                <a:ea typeface="Calibri" panose="020F0502020204030204" pitchFamily="34" charset="0"/>
                <a:cs typeface="Arial" panose="020B0604020202020204" pitchFamily="34" charset="0"/>
              </a:rPr>
              <a:t>,</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run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nmtui</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launch the Network Manager Text User Interface.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From here, you can configure your network settings, including IP address, netmask, default gateway, and DNS server.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96156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6A3-C16E-E0F7-3C4B-09723A1DC6C3}"/>
              </a:ext>
            </a:extLst>
          </p:cNvPr>
          <p:cNvSpPr>
            <a:spLocks noGrp="1"/>
          </p:cNvSpPr>
          <p:nvPr>
            <p:ph type="title"/>
          </p:nvPr>
        </p:nvSpPr>
        <p:spPr/>
        <p:txBody>
          <a:bodyPr/>
          <a:lstStyle/>
          <a:p>
            <a:r>
              <a:rPr lang="en-US" dirty="0"/>
              <a:t>Install necessary packages:</a:t>
            </a:r>
            <a:br>
              <a:rPr lang="en-US" dirty="0"/>
            </a:br>
            <a:endParaRPr lang="en-IL" dirty="0"/>
          </a:p>
        </p:txBody>
      </p:sp>
      <p:sp>
        <p:nvSpPr>
          <p:cNvPr id="3" name="Content Placeholder 2">
            <a:extLst>
              <a:ext uri="{FF2B5EF4-FFF2-40B4-BE49-F238E27FC236}">
                <a16:creationId xmlns:a16="http://schemas.microsoft.com/office/drawing/2014/main" id="{3A25AD66-8936-65B6-EDE9-094DB667F230}"/>
              </a:ext>
            </a:extLst>
          </p:cNvPr>
          <p:cNvSpPr>
            <a:spLocks noGrp="1"/>
          </p:cNvSpPr>
          <p:nvPr>
            <p:ph idx="1"/>
          </p:nvPr>
        </p:nvSpPr>
        <p:spPr>
          <a:xfrm>
            <a:off x="1141116" y="2133600"/>
            <a:ext cx="9903418" cy="3657601"/>
          </a:xfrm>
        </p:spPr>
        <p:txBody>
          <a:bodyPr>
            <a:normAutofit/>
          </a:bodyPr>
          <a:lstStyle/>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If your Linux distribution does not have the necessary packages installed to connect to the internet, you may need to install them manually. For example, on Ubuntu, you can install the necessary packages using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apt-get install network-manager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install the Network Manager package, which is used to manage network settings.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Once you have followed these steps, you should be able to connect to the internet on your Linux machine.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78608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73AE-DCAA-D95C-F311-8E228AECED2B}"/>
              </a:ext>
            </a:extLst>
          </p:cNvPr>
          <p:cNvSpPr>
            <a:spLocks noGrp="1"/>
          </p:cNvSpPr>
          <p:nvPr>
            <p:ph type="title"/>
          </p:nvPr>
        </p:nvSpPr>
        <p:spPr>
          <a:xfrm>
            <a:off x="1141116" y="609600"/>
            <a:ext cx="9903418" cy="914400"/>
          </a:xfrm>
        </p:spPr>
        <p:txBody>
          <a:bodyPr>
            <a:normAutofit fontScale="90000"/>
          </a:bodyPr>
          <a:lstStyle/>
          <a:p>
            <a:r>
              <a:rPr lang="en-US" dirty="0"/>
              <a:t>NETWORK COMPONENTS </a:t>
            </a:r>
            <a:br>
              <a:rPr lang="en-US" dirty="0"/>
            </a:br>
            <a:endParaRPr lang="en-IL" dirty="0"/>
          </a:p>
        </p:txBody>
      </p:sp>
      <p:sp>
        <p:nvSpPr>
          <p:cNvPr id="3" name="Content Placeholder 2">
            <a:extLst>
              <a:ext uri="{FF2B5EF4-FFF2-40B4-BE49-F238E27FC236}">
                <a16:creationId xmlns:a16="http://schemas.microsoft.com/office/drawing/2014/main" id="{E1FB11D0-4385-5B10-A927-43EECEF421DC}"/>
              </a:ext>
            </a:extLst>
          </p:cNvPr>
          <p:cNvSpPr>
            <a:spLocks noGrp="1"/>
          </p:cNvSpPr>
          <p:nvPr>
            <p:ph idx="1"/>
          </p:nvPr>
        </p:nvSpPr>
        <p:spPr>
          <a:xfrm>
            <a:off x="1141116" y="1371600"/>
            <a:ext cx="9903418" cy="4419601"/>
          </a:xfrm>
        </p:spPr>
        <p:txBody>
          <a:bodyPr>
            <a:normAutofit lnSpcReduction="10000"/>
          </a:bodyPr>
          <a:lstStyle/>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a typical computer network, there are several components that work together to allow communication and data transfer between devices. Here are some of the key network components: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tabLst>
                <a:tab pos="914400" algn="l"/>
              </a:tabLs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Network Interface Card (NIC):</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 network interface card is a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hardware component that allows a device to connect to a network.</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It provides a physical interface for transmitting and receiving data.</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tabLst>
                <a:tab pos="914400" algn="l"/>
              </a:tabLs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Router:</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 router is a networking device that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connects multiple networks together and routes data between them</a:t>
            </a:r>
            <a:r>
              <a:rPr lang="en-US" sz="2000" dirty="0">
                <a:effectLst/>
                <a:latin typeface="Calibri" panose="020F0502020204030204" pitchFamily="34" charset="0"/>
                <a:ea typeface="Calibri" panose="020F0502020204030204" pitchFamily="34" charset="0"/>
                <a:cs typeface="Arial" panose="020B0604020202020204" pitchFamily="34" charset="0"/>
              </a:rPr>
              <a:t>. It can also provide network address translation (NAT) and act as a firewall.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171536"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tabLst>
                <a:tab pos="914400" algn="l"/>
              </a:tabLs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Switch:</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 switch is a networking device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that connects devices on a local area network (LAN) and directs data between them</a:t>
            </a:r>
            <a:r>
              <a:rPr lang="en-US" sz="2000" dirty="0">
                <a:effectLst/>
                <a:latin typeface="Calibri" panose="020F0502020204030204" pitchFamily="34" charset="0"/>
                <a:ea typeface="Calibri" panose="020F0502020204030204" pitchFamily="34" charset="0"/>
                <a:cs typeface="Arial" panose="020B0604020202020204" pitchFamily="34" charset="0"/>
              </a:rPr>
              <a:t>. It can also segment a network to improve performance and security.</a:t>
            </a:r>
            <a:endParaRPr lang="en-IL"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4888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7443-2CF2-97B1-9328-0FD4EF84867F}"/>
              </a:ext>
            </a:extLst>
          </p:cNvPr>
          <p:cNvSpPr>
            <a:spLocks noGrp="1"/>
          </p:cNvSpPr>
          <p:nvPr>
            <p:ph type="title"/>
          </p:nvPr>
        </p:nvSpPr>
        <p:spPr>
          <a:xfrm>
            <a:off x="1141116" y="609600"/>
            <a:ext cx="9903418" cy="990600"/>
          </a:xfrm>
        </p:spPr>
        <p:txBody>
          <a:bodyPr/>
          <a:lstStyle/>
          <a:p>
            <a:r>
              <a:rPr lang="en-US" dirty="0"/>
              <a:t>NETWORK…. </a:t>
            </a:r>
            <a:endParaRPr lang="en-IL" dirty="0"/>
          </a:p>
        </p:txBody>
      </p:sp>
      <p:sp>
        <p:nvSpPr>
          <p:cNvPr id="3" name="Content Placeholder 2">
            <a:extLst>
              <a:ext uri="{FF2B5EF4-FFF2-40B4-BE49-F238E27FC236}">
                <a16:creationId xmlns:a16="http://schemas.microsoft.com/office/drawing/2014/main" id="{0575352C-A92D-7B1A-6AE6-C52908103E06}"/>
              </a:ext>
            </a:extLst>
          </p:cNvPr>
          <p:cNvSpPr>
            <a:spLocks noGrp="1"/>
          </p:cNvSpPr>
          <p:nvPr>
            <p:ph idx="1"/>
          </p:nvPr>
        </p:nvSpPr>
        <p:spPr>
          <a:xfrm>
            <a:off x="1141116" y="1371600"/>
            <a:ext cx="9903418" cy="4419601"/>
          </a:xfrm>
        </p:spPr>
        <p:txBody>
          <a:bodyPr>
            <a:normAutofit fontScale="92500" lnSpcReduction="10000"/>
          </a:bodyPr>
          <a:lstStyle/>
          <a:p>
            <a:pPr marL="171536" marR="0" indent="0">
              <a:lnSpc>
                <a:spcPct val="107000"/>
              </a:lnSpc>
              <a:spcBef>
                <a:spcPts val="0"/>
              </a:spcBef>
              <a:spcAft>
                <a:spcPts val="800"/>
              </a:spcAft>
              <a:buNone/>
            </a:pPr>
            <a:r>
              <a:rPr lang="en-US" sz="14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tabLst>
                <a:tab pos="914400" algn="l"/>
              </a:tabLs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Modem:</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 modem is a device that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connects a computer to the internet</a:t>
            </a:r>
            <a:r>
              <a:rPr lang="en-US" sz="2000" dirty="0">
                <a:effectLst/>
                <a:latin typeface="Calibri" panose="020F0502020204030204" pitchFamily="34" charset="0"/>
                <a:ea typeface="Calibri" panose="020F0502020204030204" pitchFamily="34" charset="0"/>
                <a:cs typeface="Arial" panose="020B0604020202020204" pitchFamily="34" charset="0"/>
              </a:rPr>
              <a:t> using a telephone line or cable connection. It modulates and demodulates digital signals so they can be transmitted over analog lines.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tabLst>
                <a:tab pos="914400" algn="l"/>
              </a:tabLs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Firewall:</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 firewall is a software or hardware device that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monitors and controls network traffic</a:t>
            </a:r>
            <a:r>
              <a:rPr lang="en-US" sz="2000" dirty="0">
                <a:effectLst/>
                <a:latin typeface="Calibri" panose="020F0502020204030204" pitchFamily="34" charset="0"/>
                <a:ea typeface="Calibri" panose="020F0502020204030204" pitchFamily="34" charset="0"/>
                <a:cs typeface="Arial" panose="020B0604020202020204" pitchFamily="34" charset="0"/>
              </a:rPr>
              <a:t>. It can block unwanted traffic and help protect against unauthorized access.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tabLst>
                <a:tab pos="914400" algn="l"/>
              </a:tabLs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DNS Server</a:t>
            </a:r>
            <a:r>
              <a:rPr lang="en-US" sz="2000" dirty="0">
                <a:effectLst/>
                <a:latin typeface="Calibri" panose="020F0502020204030204" pitchFamily="34" charset="0"/>
                <a:ea typeface="Calibri" panose="020F0502020204030204" pitchFamily="34" charset="0"/>
                <a:cs typeface="Arial" panose="020B0604020202020204" pitchFamily="34" charset="0"/>
              </a:rPr>
              <a:t>: A DNS (Domain Name System) server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translates domain names into IP addresses</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so that devices can find and communicate with each other over a network.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tabLst>
                <a:tab pos="914400" algn="l"/>
              </a:tabLst>
            </a:pPr>
            <a:r>
              <a:rPr lang="en-US" sz="2800" b="1" dirty="0">
                <a:effectLst/>
                <a:latin typeface="Calibri" panose="020F0502020204030204" pitchFamily="34" charset="0"/>
                <a:ea typeface="Calibri" panose="020F0502020204030204" pitchFamily="34" charset="0"/>
                <a:cs typeface="Arial" panose="020B0604020202020204" pitchFamily="34" charset="0"/>
              </a:rPr>
              <a:t>Gateway: </a:t>
            </a:r>
            <a:r>
              <a:rPr lang="en-US" sz="2000" dirty="0">
                <a:effectLst/>
                <a:latin typeface="Calibri" panose="020F0502020204030204" pitchFamily="34" charset="0"/>
                <a:ea typeface="Calibri" panose="020F0502020204030204" pitchFamily="34" charset="0"/>
                <a:cs typeface="Arial" panose="020B0604020202020204" pitchFamily="34" charset="0"/>
              </a:rPr>
              <a:t>A gateway is a device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that acts as an entry point into a network, allowing devices to connect to other networks or the internet.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These components work together to enable communication and data transfer between devices on a network.</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8090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6343-1743-7E10-501C-2574B617BEF1}"/>
              </a:ext>
            </a:extLst>
          </p:cNvPr>
          <p:cNvSpPr>
            <a:spLocks noGrp="1"/>
          </p:cNvSpPr>
          <p:nvPr>
            <p:ph type="title"/>
          </p:nvPr>
        </p:nvSpPr>
        <p:spPr>
          <a:xfrm>
            <a:off x="1141116" y="609600"/>
            <a:ext cx="9903418" cy="762000"/>
          </a:xfrm>
        </p:spPr>
        <p:txBody>
          <a:bodyPr>
            <a:normAutofit fontScale="90000"/>
          </a:bodyPr>
          <a:lstStyle/>
          <a:p>
            <a:r>
              <a:rPr lang="en-US" dirty="0"/>
              <a:t>NETWORK FILES AND COMANDS </a:t>
            </a:r>
            <a:br>
              <a:rPr lang="en-US" dirty="0"/>
            </a:br>
            <a:endParaRPr lang="en-IL" dirty="0"/>
          </a:p>
        </p:txBody>
      </p:sp>
      <p:sp>
        <p:nvSpPr>
          <p:cNvPr id="3" name="Content Placeholder 2">
            <a:extLst>
              <a:ext uri="{FF2B5EF4-FFF2-40B4-BE49-F238E27FC236}">
                <a16:creationId xmlns:a16="http://schemas.microsoft.com/office/drawing/2014/main" id="{9E84D1A6-EE68-C077-14B4-8F8B836DFDB9}"/>
              </a:ext>
            </a:extLst>
          </p:cNvPr>
          <p:cNvSpPr>
            <a:spLocks noGrp="1"/>
          </p:cNvSpPr>
          <p:nvPr>
            <p:ph idx="1"/>
          </p:nvPr>
        </p:nvSpPr>
        <p:spPr>
          <a:xfrm>
            <a:off x="1141116" y="1295400"/>
            <a:ext cx="9903418" cy="4495801"/>
          </a:xfrm>
        </p:spPr>
        <p:txBody>
          <a:bodyPr>
            <a:normAutofit fontScale="85000" lnSpcReduction="20000"/>
          </a:bodyPr>
          <a:lstStyle/>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There are several network files and commands that are used to manage network settings on a Linux machine. Here are some of the commonly used ones: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etc</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resolv.conf</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file contains the IP addresses of the DNS servers that the system should use to resolve domain names. The format of the file is simple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it contains one IP address per line, and each line starts with the keyword "nameserver".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etc</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/hosts:</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file contains mappings of IP addresses to hostnames.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It is used to resolve hostnames to IP addresses</a:t>
            </a:r>
            <a:r>
              <a:rPr lang="en-US" sz="2000" dirty="0">
                <a:effectLst/>
                <a:latin typeface="Calibri" panose="020F0502020204030204" pitchFamily="34" charset="0"/>
                <a:ea typeface="Calibri" panose="020F0502020204030204" pitchFamily="34" charset="0"/>
                <a:cs typeface="Arial" panose="020B0604020202020204" pitchFamily="34" charset="0"/>
              </a:rPr>
              <a:t>, and vice versa. The format of the file is also simple - it contains one line per mapping, with the IP address followed by the hostname.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ifconfig</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is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configure network interfaces</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on a Linux machine. It can be used to view the current network configuration of the machine, as well as to modify it. For example, you can use the command "</a:t>
            </a:r>
            <a:r>
              <a:rPr lang="en-US" sz="2000" dirty="0" err="1">
                <a:effectLst/>
                <a:latin typeface="Calibri" panose="020F0502020204030204" pitchFamily="34" charset="0"/>
                <a:ea typeface="Calibri" panose="020F0502020204030204" pitchFamily="34" charset="0"/>
                <a:cs typeface="Arial" panose="020B0604020202020204" pitchFamily="34" charset="0"/>
              </a:rPr>
              <a:t>ifconfig</a:t>
            </a:r>
            <a:r>
              <a:rPr lang="en-US" sz="2000" dirty="0">
                <a:effectLst/>
                <a:latin typeface="Calibri" panose="020F0502020204030204" pitchFamily="34" charset="0"/>
                <a:ea typeface="Calibri" panose="020F0502020204030204" pitchFamily="34" charset="0"/>
                <a:cs typeface="Arial" panose="020B0604020202020204" pitchFamily="34" charset="0"/>
              </a:rPr>
              <a:t> eth0 up" to bring up the eth0 network interface.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ip</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a more advanced alternative to </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ifconfig</a:t>
            </a:r>
            <a:r>
              <a:rPr lang="en-US" sz="2000" dirty="0">
                <a:effectLst/>
                <a:latin typeface="Calibri" panose="020F0502020204030204" pitchFamily="34" charset="0"/>
                <a:ea typeface="Calibri" panose="020F0502020204030204" pitchFamily="34" charset="0"/>
                <a:cs typeface="Arial" panose="020B0604020202020204" pitchFamily="34" charset="0"/>
              </a:rPr>
              <a:t>. It can be used to view and modify network interfaces, as well as to manage routing tables, network devices, and tunnels.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4117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9BAD-5FE5-8404-2732-74EDEBFDC969}"/>
              </a:ext>
            </a:extLst>
          </p:cNvPr>
          <p:cNvSpPr>
            <a:spLocks noGrp="1"/>
          </p:cNvSpPr>
          <p:nvPr>
            <p:ph type="title"/>
          </p:nvPr>
        </p:nvSpPr>
        <p:spPr>
          <a:xfrm>
            <a:off x="1141116" y="609600"/>
            <a:ext cx="9903418" cy="685800"/>
          </a:xfrm>
        </p:spPr>
        <p:txBody>
          <a:bodyPr>
            <a:normAutofit/>
          </a:bodyPr>
          <a:lstStyle/>
          <a:p>
            <a:r>
              <a:rPr kumimoji="0" lang="en-US" sz="1400" b="0" i="0" u="none" strike="noStrike" kern="1200" cap="all" spc="0" normalizeH="0" baseline="0" noProof="0"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uLnTx/>
                <a:uFillTx/>
                <a:latin typeface="Century Gothic" panose="020B0502020202020204"/>
                <a:ea typeface="+mj-ea"/>
                <a:cs typeface="+mj-cs"/>
              </a:rPr>
              <a:t>NETWORK FILES AND COMANDS……</a:t>
            </a:r>
            <a:endParaRPr lang="en-IL" sz="1400" dirty="0"/>
          </a:p>
        </p:txBody>
      </p:sp>
      <p:sp>
        <p:nvSpPr>
          <p:cNvPr id="3" name="Content Placeholder 2">
            <a:extLst>
              <a:ext uri="{FF2B5EF4-FFF2-40B4-BE49-F238E27FC236}">
                <a16:creationId xmlns:a16="http://schemas.microsoft.com/office/drawing/2014/main" id="{26323222-D4E3-993E-1F76-BA255535C37A}"/>
              </a:ext>
            </a:extLst>
          </p:cNvPr>
          <p:cNvSpPr>
            <a:spLocks noGrp="1"/>
          </p:cNvSpPr>
          <p:nvPr>
            <p:ph idx="1"/>
          </p:nvPr>
        </p:nvSpPr>
        <p:spPr>
          <a:xfrm>
            <a:off x="1141116" y="1524000"/>
            <a:ext cx="9903418" cy="4267201"/>
          </a:xfrm>
        </p:spPr>
        <p:txBody>
          <a:bodyPr>
            <a:normAutofit fontScale="92500" lnSpcReduction="20000"/>
          </a:bodyPr>
          <a:lstStyle/>
          <a:p>
            <a:pPr marL="457200" marR="0">
              <a:lnSpc>
                <a:spcPct val="107000"/>
              </a:lnSpc>
              <a:spcBef>
                <a:spcPts val="0"/>
              </a:spcBef>
              <a:spcAft>
                <a:spcPts val="800"/>
              </a:spcAft>
            </a:pPr>
            <a:r>
              <a:rPr lang="en-US" sz="36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ping:</a:t>
            </a:r>
            <a:r>
              <a:rPr lang="en-US" sz="3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is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test connectivity to a remote host</a:t>
            </a:r>
            <a:r>
              <a:rPr lang="en-US" sz="2000" dirty="0">
                <a:effectLst/>
                <a:latin typeface="Calibri" panose="020F0502020204030204" pitchFamily="34" charset="0"/>
                <a:ea typeface="Calibri" panose="020F0502020204030204" pitchFamily="34" charset="0"/>
                <a:cs typeface="Arial" panose="020B0604020202020204" pitchFamily="34" charset="0"/>
              </a:rPr>
              <a:t>. It sends a series of packets to the remote host and measures the round-trip time. For example, you can use the command "ping google.com" to test connectivity to the Google website.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traceroute:</a:t>
            </a:r>
            <a:r>
              <a:rPr lang="en-US"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This command is used to trace the path that packets take from the local machine to a remote host.</a:t>
            </a:r>
            <a:r>
              <a:rPr lang="en-US" sz="2000" dirty="0">
                <a:effectLst/>
                <a:latin typeface="Calibri" panose="020F0502020204030204" pitchFamily="34" charset="0"/>
                <a:ea typeface="Calibri" panose="020F0502020204030204" pitchFamily="34" charset="0"/>
                <a:cs typeface="Arial" panose="020B0604020202020204" pitchFamily="34" charset="0"/>
              </a:rPr>
              <a:t> It sends packets with increasing time-to-live (TTL) values to the remote host, and displays the IP addresses of the routers that the packets pass through.</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netstat:</a:t>
            </a:r>
            <a:r>
              <a:rPr lang="en-US" sz="3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is used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 view the status of network</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connections on a Linux machine. It can be used to display open network ports, active network connections, and routing tables.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err="1">
                <a:effectLst/>
                <a:latin typeface="Calibri" panose="020F0502020204030204" pitchFamily="34" charset="0"/>
                <a:ea typeface="Calibri" panose="020F0502020204030204" pitchFamily="34" charset="0"/>
                <a:cs typeface="Arial" panose="020B0604020202020204" pitchFamily="34" charset="0"/>
              </a:rPr>
              <a:t>nmap</a:t>
            </a:r>
            <a:r>
              <a:rPr lang="en-US" sz="3200" b="1" dirty="0">
                <a:effectLst/>
                <a:latin typeface="Calibri" panose="020F0502020204030204" pitchFamily="34" charset="0"/>
                <a:ea typeface="Calibri" panose="020F0502020204030204" pitchFamily="34" charset="0"/>
                <a:cs typeface="Arial" panose="020B0604020202020204" pitchFamily="34" charset="0"/>
              </a:rPr>
              <a:t>:</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command is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scan a network for open ports and services. It can be used to identify hosts on a network, as well as to discover vulnerabilities in network services.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70086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C38268-5FA9-4A71-BFE3-304AC70AE94A}"/>
              </a:ext>
            </a:extLst>
          </p:cNvPr>
          <p:cNvSpPr>
            <a:spLocks noGrp="1"/>
          </p:cNvSpPr>
          <p:nvPr>
            <p:ph type="title"/>
          </p:nvPr>
        </p:nvSpPr>
        <p:spPr>
          <a:xfrm>
            <a:off x="1141115" y="609600"/>
            <a:ext cx="9903419" cy="1065451"/>
          </a:xfrm>
        </p:spPr>
        <p:txBody>
          <a:bodyPr>
            <a:normAutofit/>
          </a:bodyPr>
          <a:lstStyle/>
          <a:p>
            <a:pPr algn="ctr">
              <a:lnSpc>
                <a:spcPct val="90000"/>
              </a:lnSpc>
            </a:pPr>
            <a:r>
              <a:rPr lang="en-US">
                <a:solidFill>
                  <a:srgbClr val="BFBFBF"/>
                </a:solidFill>
              </a:rPr>
              <a:t>Security:</a:t>
            </a:r>
            <a:br>
              <a:rPr lang="en-US">
                <a:solidFill>
                  <a:srgbClr val="BFBFBF"/>
                </a:solidFill>
              </a:rPr>
            </a:br>
            <a:endParaRPr lang="en-IL">
              <a:solidFill>
                <a:srgbClr val="BFBFBF"/>
              </a:solidFill>
            </a:endParaRPr>
          </a:p>
        </p:txBody>
      </p:sp>
      <p:sp>
        <p:nvSpPr>
          <p:cNvPr id="3" name="Content Placeholder 2">
            <a:extLst>
              <a:ext uri="{FF2B5EF4-FFF2-40B4-BE49-F238E27FC236}">
                <a16:creationId xmlns:a16="http://schemas.microsoft.com/office/drawing/2014/main" id="{3F35E1CA-8784-4970-5C52-F26FB327EFF4}"/>
              </a:ext>
            </a:extLst>
          </p:cNvPr>
          <p:cNvSpPr>
            <a:spLocks noGrp="1"/>
          </p:cNvSpPr>
          <p:nvPr>
            <p:ph idx="1"/>
          </p:nvPr>
        </p:nvSpPr>
        <p:spPr>
          <a:xfrm>
            <a:off x="1141115" y="2666999"/>
            <a:ext cx="9903419" cy="3124201"/>
          </a:xfrm>
        </p:spPr>
        <p:txBody>
          <a:bodyPr>
            <a:normAutofit/>
          </a:bodyPr>
          <a:lstStyle/>
          <a:p>
            <a:r>
              <a:rPr lang="en-US" dirty="0"/>
              <a:t>Security is a critical concern for hybrid cloud deployments. Organizations need to ensure that their data and applications are secure both in the public and private clouds, as well as during the transfer of data between the two. Hybrid clouds use various security measures, such as encryption, firewalls, access controls, and intrusion detection and prevention systems, to secure data and applications.</a:t>
            </a:r>
            <a:endParaRPr lang="en-IL" dirty="0"/>
          </a:p>
        </p:txBody>
      </p:sp>
    </p:spTree>
    <p:extLst>
      <p:ext uri="{BB962C8B-B14F-4D97-AF65-F5344CB8AC3E}">
        <p14:creationId xmlns:p14="http://schemas.microsoft.com/office/powerpoint/2010/main" val="134229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4A7A-BD2A-3B77-5B67-C3F2A7D44E1A}"/>
              </a:ext>
            </a:extLst>
          </p:cNvPr>
          <p:cNvSpPr>
            <a:spLocks noGrp="1"/>
          </p:cNvSpPr>
          <p:nvPr>
            <p:ph type="title"/>
          </p:nvPr>
        </p:nvSpPr>
        <p:spPr>
          <a:xfrm>
            <a:off x="1141116" y="609600"/>
            <a:ext cx="9903418" cy="914400"/>
          </a:xfrm>
        </p:spPr>
        <p:txBody>
          <a:bodyPr>
            <a:normAutofit fontScale="90000"/>
          </a:bodyPr>
          <a:lstStyle/>
          <a:p>
            <a:r>
              <a:rPr lang="en-US" sz="2400" dirty="0"/>
              <a:t> NIC INFORMATION ETHTOOL </a:t>
            </a:r>
            <a:br>
              <a:rPr lang="en-US" dirty="0"/>
            </a:br>
            <a:endParaRPr lang="en-IL" dirty="0"/>
          </a:p>
        </p:txBody>
      </p:sp>
      <p:sp>
        <p:nvSpPr>
          <p:cNvPr id="3" name="Content Placeholder 2">
            <a:extLst>
              <a:ext uri="{FF2B5EF4-FFF2-40B4-BE49-F238E27FC236}">
                <a16:creationId xmlns:a16="http://schemas.microsoft.com/office/drawing/2014/main" id="{74B9A217-2608-A01F-BFB3-E11A888E47C7}"/>
              </a:ext>
            </a:extLst>
          </p:cNvPr>
          <p:cNvSpPr>
            <a:spLocks noGrp="1"/>
          </p:cNvSpPr>
          <p:nvPr>
            <p:ph idx="1"/>
          </p:nvPr>
        </p:nvSpPr>
        <p:spPr>
          <a:xfrm>
            <a:off x="1141116" y="1219200"/>
            <a:ext cx="9903418" cy="4572001"/>
          </a:xfrm>
        </p:spPr>
        <p:txBody>
          <a:bodyPr>
            <a:normAutofit fontScale="85000" lnSpcReduction="10000"/>
          </a:bodyPr>
          <a:lstStyle/>
          <a:p>
            <a:pPr marL="171536"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2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ethtool</a:t>
            </a: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is a command-line utility tool for Linux systems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that allows you to view and modify network interface controller (NIC) settings. You can use </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ethtool</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to view information such as link status, driver details, and NIC capabilities.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are some common </a:t>
            </a:r>
            <a:r>
              <a:rPr lang="en-US" sz="2000" dirty="0" err="1">
                <a:effectLst/>
                <a:latin typeface="Calibri" panose="020F0502020204030204" pitchFamily="34" charset="0"/>
                <a:ea typeface="Calibri" panose="020F0502020204030204" pitchFamily="34" charset="0"/>
                <a:cs typeface="Arial" panose="020B0604020202020204" pitchFamily="34" charset="0"/>
              </a:rPr>
              <a:t>ethtool</a:t>
            </a:r>
            <a:r>
              <a:rPr lang="en-US" sz="2000" dirty="0">
                <a:effectLst/>
                <a:latin typeface="Calibri" panose="020F0502020204030204" pitchFamily="34" charset="0"/>
                <a:ea typeface="Calibri" panose="020F0502020204030204" pitchFamily="34" charset="0"/>
                <a:cs typeface="Arial" panose="020B0604020202020204" pitchFamily="34" charset="0"/>
              </a:rPr>
              <a:t> commands: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ethtool</a:t>
            </a:r>
            <a:r>
              <a:rPr lang="en-US" sz="2800" b="1" dirty="0">
                <a:effectLst/>
                <a:latin typeface="Calibri" panose="020F0502020204030204" pitchFamily="34" charset="0"/>
                <a:ea typeface="Calibri" panose="020F0502020204030204" pitchFamily="34" charset="0"/>
                <a:cs typeface="Arial" panose="020B0604020202020204" pitchFamily="34" charset="0"/>
              </a:rPr>
              <a:t> eth0:</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Displays </a:t>
            </a: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information about the network</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interface named eth0.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ethtool</a:t>
            </a:r>
            <a:r>
              <a:rPr lang="en-US" sz="2800" b="1" dirty="0">
                <a:effectLst/>
                <a:latin typeface="Calibri" panose="020F0502020204030204" pitchFamily="34" charset="0"/>
                <a:ea typeface="Calibri" panose="020F0502020204030204" pitchFamily="34" charset="0"/>
                <a:cs typeface="Arial" panose="020B0604020202020204" pitchFamily="34" charset="0"/>
              </a:rPr>
              <a:t> -</a:t>
            </a:r>
            <a:r>
              <a:rPr lang="en-US" sz="2800" b="1" dirty="0" err="1">
                <a:effectLst/>
                <a:latin typeface="Calibri" panose="020F0502020204030204" pitchFamily="34" charset="0"/>
                <a:ea typeface="Calibri" panose="020F0502020204030204" pitchFamily="34" charset="0"/>
                <a:cs typeface="Arial" panose="020B0604020202020204" pitchFamily="34" charset="0"/>
              </a:rPr>
              <a:t>i</a:t>
            </a:r>
            <a:r>
              <a:rPr lang="en-US" sz="2800" b="1" dirty="0">
                <a:effectLst/>
                <a:latin typeface="Calibri" panose="020F0502020204030204" pitchFamily="34" charset="0"/>
                <a:ea typeface="Calibri" panose="020F0502020204030204" pitchFamily="34" charset="0"/>
                <a:cs typeface="Arial" panose="020B0604020202020204" pitchFamily="34" charset="0"/>
              </a:rPr>
              <a:t> eth0</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i="1" u="sng" dirty="0">
                <a:effectLst/>
                <a:latin typeface="Calibri" panose="020F0502020204030204" pitchFamily="34" charset="0"/>
                <a:ea typeface="Calibri" panose="020F0502020204030204" pitchFamily="34" charset="0"/>
                <a:cs typeface="Arial" panose="020B0604020202020204" pitchFamily="34" charset="0"/>
              </a:rPr>
              <a:t>Displays driver information for the network interface</a:t>
            </a:r>
            <a:r>
              <a:rPr lang="en-US" sz="2000" dirty="0">
                <a:effectLst/>
                <a:latin typeface="Calibri" panose="020F0502020204030204" pitchFamily="34" charset="0"/>
                <a:ea typeface="Calibri" panose="020F0502020204030204" pitchFamily="34" charset="0"/>
                <a:cs typeface="Arial" panose="020B0604020202020204" pitchFamily="34" charset="0"/>
              </a:rPr>
              <a:t> named eth0.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ethtool</a:t>
            </a:r>
            <a:r>
              <a:rPr lang="en-US" sz="2800" b="1" dirty="0">
                <a:effectLst/>
                <a:latin typeface="Calibri" panose="020F0502020204030204" pitchFamily="34" charset="0"/>
                <a:ea typeface="Calibri" panose="020F0502020204030204" pitchFamily="34" charset="0"/>
                <a:cs typeface="Arial" panose="020B0604020202020204" pitchFamily="34" charset="0"/>
              </a:rPr>
              <a:t> -s eth0</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speed 100 duplex</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full: Sets the speed and duplex mode of the network interface named eth0 to 100Mbps and full-duplex, respectively.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ethtool</a:t>
            </a:r>
            <a:r>
              <a:rPr lang="en-US" sz="2800" b="1" dirty="0">
                <a:effectLst/>
                <a:latin typeface="Calibri" panose="020F0502020204030204" pitchFamily="34" charset="0"/>
                <a:ea typeface="Calibri" panose="020F0502020204030204" pitchFamily="34" charset="0"/>
                <a:cs typeface="Arial" panose="020B0604020202020204" pitchFamily="34" charset="0"/>
              </a:rPr>
              <a:t> -p eth0:</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Blinks the LED on the network interface named eth0 to help identify the physical NIC.</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Keep in mind that not all NICs support all the options that </a:t>
            </a:r>
            <a:r>
              <a:rPr lang="en-US" sz="2000" dirty="0" err="1">
                <a:effectLst/>
                <a:latin typeface="Calibri" panose="020F0502020204030204" pitchFamily="34" charset="0"/>
                <a:ea typeface="Calibri" panose="020F0502020204030204" pitchFamily="34" charset="0"/>
                <a:cs typeface="Arial" panose="020B0604020202020204" pitchFamily="34" charset="0"/>
              </a:rPr>
              <a:t>ethtool</a:t>
            </a:r>
            <a:r>
              <a:rPr lang="en-US" sz="2000" dirty="0">
                <a:effectLst/>
                <a:latin typeface="Calibri" panose="020F0502020204030204" pitchFamily="34" charset="0"/>
                <a:ea typeface="Calibri" panose="020F0502020204030204" pitchFamily="34" charset="0"/>
                <a:cs typeface="Arial" panose="020B0604020202020204" pitchFamily="34" charset="0"/>
              </a:rPr>
              <a:t> provides. You can run </a:t>
            </a:r>
            <a:r>
              <a:rPr lang="en-US" sz="2000" dirty="0" err="1">
                <a:effectLst/>
                <a:latin typeface="Calibri" panose="020F0502020204030204" pitchFamily="34" charset="0"/>
                <a:ea typeface="Calibri" panose="020F0502020204030204" pitchFamily="34" charset="0"/>
                <a:cs typeface="Arial" panose="020B0604020202020204" pitchFamily="34" charset="0"/>
              </a:rPr>
              <a:t>ethtool</a:t>
            </a:r>
            <a:r>
              <a:rPr lang="en-US" sz="2000" dirty="0">
                <a:effectLst/>
                <a:latin typeface="Calibri" panose="020F0502020204030204" pitchFamily="34" charset="0"/>
                <a:ea typeface="Calibri" panose="020F0502020204030204" pitchFamily="34" charset="0"/>
                <a:cs typeface="Arial" panose="020B0604020202020204" pitchFamily="34" charset="0"/>
              </a:rPr>
              <a:t> -h to view the available options on your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44970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49A9-F50C-0198-DE43-602B986DB5C3}"/>
              </a:ext>
            </a:extLst>
          </p:cNvPr>
          <p:cNvSpPr>
            <a:spLocks noGrp="1"/>
          </p:cNvSpPr>
          <p:nvPr>
            <p:ph type="title"/>
          </p:nvPr>
        </p:nvSpPr>
        <p:spPr>
          <a:xfrm>
            <a:off x="1141116" y="609600"/>
            <a:ext cx="9903418" cy="990600"/>
          </a:xfrm>
        </p:spPr>
        <p:txBody>
          <a:bodyPr/>
          <a:lstStyle/>
          <a:p>
            <a:r>
              <a:rPr lang="en-US" sz="2000" dirty="0"/>
              <a:t>DOWNLOADING FILES OR APP WGET </a:t>
            </a:r>
            <a:br>
              <a:rPr lang="en-US" dirty="0"/>
            </a:br>
            <a:endParaRPr lang="en-IL" dirty="0"/>
          </a:p>
        </p:txBody>
      </p:sp>
      <p:sp>
        <p:nvSpPr>
          <p:cNvPr id="3" name="Content Placeholder 2">
            <a:extLst>
              <a:ext uri="{FF2B5EF4-FFF2-40B4-BE49-F238E27FC236}">
                <a16:creationId xmlns:a16="http://schemas.microsoft.com/office/drawing/2014/main" id="{C550155A-8A15-1662-A3DF-A51740FFCBBC}"/>
              </a:ext>
            </a:extLst>
          </p:cNvPr>
          <p:cNvSpPr>
            <a:spLocks noGrp="1"/>
          </p:cNvSpPr>
          <p:nvPr>
            <p:ph idx="1"/>
          </p:nvPr>
        </p:nvSpPr>
        <p:spPr>
          <a:xfrm>
            <a:off x="1141116" y="1295400"/>
            <a:ext cx="9903418" cy="4495801"/>
          </a:xfrm>
        </p:spPr>
        <p:txBody>
          <a:bodyPr>
            <a:normAutofit fontScale="85000" lnSpcReduction="20000"/>
          </a:bodyPr>
          <a:lstStyle/>
          <a:p>
            <a:pPr marL="171536"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Yes, </a:t>
            </a:r>
            <a:r>
              <a:rPr lang="en-US" sz="3200" b="1" dirty="0" err="1">
                <a:effectLst/>
                <a:latin typeface="Calibri" panose="020F0502020204030204" pitchFamily="34" charset="0"/>
                <a:ea typeface="Calibri" panose="020F0502020204030204" pitchFamily="34" charset="0"/>
                <a:cs typeface="Arial" panose="020B0604020202020204" pitchFamily="34" charset="0"/>
              </a:rPr>
              <a:t>wget</a:t>
            </a:r>
            <a:r>
              <a:rPr lang="en-US" sz="3200" b="1" dirty="0">
                <a:effectLst/>
                <a:latin typeface="Calibri" panose="020F0502020204030204" pitchFamily="34" charset="0"/>
                <a:ea typeface="Calibri" panose="020F0502020204030204" pitchFamily="34" charset="0"/>
                <a:cs typeface="Arial" panose="020B0604020202020204" pitchFamily="34" charset="0"/>
              </a:rPr>
              <a:t> is</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 command-line utility that can be used to download files or web pages from the internet</a:t>
            </a:r>
            <a:r>
              <a:rPr lang="en-US" sz="2000" dirty="0">
                <a:effectLst/>
                <a:latin typeface="Calibri" panose="020F0502020204030204" pitchFamily="34" charset="0"/>
                <a:ea typeface="Calibri" panose="020F0502020204030204" pitchFamily="34" charset="0"/>
                <a:cs typeface="Arial" panose="020B0604020202020204" pitchFamily="34" charset="0"/>
              </a:rPr>
              <a:t>. It is available on most Linux distributions and is pre-installed on many of them.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basic syntax for using </a:t>
            </a:r>
            <a:r>
              <a:rPr lang="en-US" sz="2000" dirty="0" err="1">
                <a:effectLst/>
                <a:latin typeface="Calibri" panose="020F0502020204030204" pitchFamily="34" charset="0"/>
                <a:ea typeface="Calibri" panose="020F0502020204030204" pitchFamily="34" charset="0"/>
                <a:cs typeface="Arial" panose="020B0604020202020204" pitchFamily="34" charset="0"/>
              </a:rPr>
              <a:t>wget</a:t>
            </a:r>
            <a:r>
              <a:rPr lang="en-US" sz="2000" dirty="0">
                <a:effectLst/>
                <a:latin typeface="Calibri" panose="020F0502020204030204" pitchFamily="34" charset="0"/>
                <a:ea typeface="Calibri" panose="020F0502020204030204" pitchFamily="34" charset="0"/>
                <a:cs typeface="Arial" panose="020B0604020202020204" pitchFamily="34" charset="0"/>
              </a:rPr>
              <a:t>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wget</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[OPTIONS] URL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where OPTIONS are any additional options or flags you want to use, and URL is the URL of the file or web page you want to download.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download a file from a website, you could use a command like this: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wget</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http://example.com/file.txt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download the file and save it in the current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err="1">
                <a:effectLst/>
                <a:latin typeface="Calibri" panose="020F0502020204030204" pitchFamily="34" charset="0"/>
                <a:ea typeface="Calibri" panose="020F0502020204030204" pitchFamily="34" charset="0"/>
                <a:cs typeface="Arial" panose="020B0604020202020204" pitchFamily="34" charset="0"/>
              </a:rPr>
              <a:t>wget</a:t>
            </a:r>
            <a:r>
              <a:rPr lang="en-US" sz="2000" dirty="0">
                <a:effectLst/>
                <a:latin typeface="Calibri" panose="020F0502020204030204" pitchFamily="34" charset="0"/>
                <a:ea typeface="Calibri" panose="020F0502020204030204" pitchFamily="34" charset="0"/>
                <a:cs typeface="Arial" panose="020B0604020202020204" pitchFamily="34" charset="0"/>
              </a:rPr>
              <a:t> has many options and flags that you can use to customize the download process. For example, you can use the -O option to specify a different output file name, or the -q option to run </a:t>
            </a:r>
            <a:r>
              <a:rPr lang="en-US" sz="2000" dirty="0" err="1">
                <a:effectLst/>
                <a:latin typeface="Calibri" panose="020F0502020204030204" pitchFamily="34" charset="0"/>
                <a:ea typeface="Calibri" panose="020F0502020204030204" pitchFamily="34" charset="0"/>
                <a:cs typeface="Arial" panose="020B0604020202020204" pitchFamily="34" charset="0"/>
              </a:rPr>
              <a:t>wget</a:t>
            </a:r>
            <a:r>
              <a:rPr lang="en-US" sz="2000" dirty="0">
                <a:effectLst/>
                <a:latin typeface="Calibri" panose="020F0502020204030204" pitchFamily="34" charset="0"/>
                <a:ea typeface="Calibri" panose="020F0502020204030204" pitchFamily="34" charset="0"/>
                <a:cs typeface="Arial" panose="020B0604020202020204" pitchFamily="34" charset="0"/>
              </a:rPr>
              <a:t> in quiet mode. You can also use the -r option to download an entire website recursively.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see a full list of options and flags, you can type man </a:t>
            </a:r>
            <a:r>
              <a:rPr lang="en-US" sz="2000" dirty="0" err="1">
                <a:effectLst/>
                <a:latin typeface="Calibri" panose="020F0502020204030204" pitchFamily="34" charset="0"/>
                <a:ea typeface="Calibri" panose="020F0502020204030204" pitchFamily="34" charset="0"/>
                <a:cs typeface="Arial" panose="020B0604020202020204" pitchFamily="34" charset="0"/>
              </a:rPr>
              <a:t>wget</a:t>
            </a:r>
            <a:r>
              <a:rPr lang="en-US" sz="2000" dirty="0">
                <a:effectLst/>
                <a:latin typeface="Calibri" panose="020F0502020204030204" pitchFamily="34" charset="0"/>
                <a:ea typeface="Calibri" panose="020F0502020204030204" pitchFamily="34" charset="0"/>
                <a:cs typeface="Arial" panose="020B0604020202020204" pitchFamily="34" charset="0"/>
              </a:rPr>
              <a:t> in the terminal.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14247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6C36-FF11-2B30-9514-BB5513549837}"/>
              </a:ext>
            </a:extLst>
          </p:cNvPr>
          <p:cNvSpPr>
            <a:spLocks noGrp="1"/>
          </p:cNvSpPr>
          <p:nvPr>
            <p:ph type="title"/>
          </p:nvPr>
        </p:nvSpPr>
        <p:spPr>
          <a:xfrm>
            <a:off x="1141116" y="609600"/>
            <a:ext cx="9903418" cy="609600"/>
          </a:xfrm>
        </p:spPr>
        <p:txBody>
          <a:bodyPr>
            <a:normAutofit fontScale="90000"/>
          </a:bodyPr>
          <a:lstStyle/>
          <a:p>
            <a:pPr marL="457200" marR="0" lvl="0" indent="-285664" defTabSz="457063" rtl="0" eaLnBrk="1" fontAlgn="auto" latinLnBrk="0" hangingPunct="1">
              <a:lnSpc>
                <a:spcPct val="107000"/>
              </a:lnSpc>
              <a:spcBef>
                <a:spcPts val="0"/>
              </a:spcBef>
              <a:spcAft>
                <a:spcPts val="800"/>
              </a:spcAft>
              <a:tabLst/>
              <a:defRPr/>
            </a:pPr>
            <a:br>
              <a:rPr kumimoji="0" lang="en-US" sz="28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r>
              <a:rPr kumimoji="0" lang="en-US" sz="28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CURL AND PING COMMANDS </a:t>
            </a:r>
            <a:br>
              <a:rPr kumimoji="0" lang="en-IL" sz="9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41E31E1C-5742-3421-9972-1AE736FE0B6E}"/>
              </a:ext>
            </a:extLst>
          </p:cNvPr>
          <p:cNvSpPr>
            <a:spLocks noGrp="1"/>
          </p:cNvSpPr>
          <p:nvPr>
            <p:ph idx="1"/>
          </p:nvPr>
        </p:nvSpPr>
        <p:spPr>
          <a:xfrm>
            <a:off x="1141116" y="1219200"/>
            <a:ext cx="9903418" cy="4572001"/>
          </a:xfrm>
        </p:spPr>
        <p:txBody>
          <a:bodyPr>
            <a:normAutofit fontScale="92500" lnSpcReduction="20000"/>
          </a:bodyPr>
          <a:lstStyle/>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curl and ping commands are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in networking to interact with remote systems and troubleshoot network issues.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600" b="1" dirty="0">
                <a:effectLst/>
                <a:latin typeface="Calibri" panose="020F0502020204030204" pitchFamily="34" charset="0"/>
                <a:ea typeface="Calibri" panose="020F0502020204030204" pitchFamily="34" charset="0"/>
                <a:cs typeface="Arial" panose="020B0604020202020204" pitchFamily="34" charset="0"/>
              </a:rPr>
              <a:t>curl </a:t>
            </a:r>
            <a:r>
              <a:rPr lang="en-US" sz="2000" dirty="0">
                <a:effectLst/>
                <a:latin typeface="Calibri" panose="020F0502020204030204" pitchFamily="34" charset="0"/>
                <a:ea typeface="Calibri" panose="020F0502020204030204" pitchFamily="34" charset="0"/>
                <a:cs typeface="Arial" panose="020B0604020202020204" pitchFamily="34" charset="0"/>
              </a:rPr>
              <a:t>is a command-line utility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transfer data from or to a server, using one of the supported protocols (HTTP, FTP, SFTP, SCP, etc.).</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It is often used to test connectivity to a remote server, retrieve web pages, and perform other types of network requests. The basic syntax for using curl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curl [options] [URL]</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options specify additional parameters such as authentication, output format, or headers, while URL specifies the address of the server to connect to.</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download a file from a web server using curl,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it-IT"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curl</a:t>
            </a:r>
            <a:r>
              <a:rPr lang="it-IT"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-O http://example.com/file.zip</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download the file file.zip from the server and save it to the current directory.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34131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B9EB-E187-2EB7-5469-71D7E53B25B9}"/>
              </a:ext>
            </a:extLst>
          </p:cNvPr>
          <p:cNvSpPr>
            <a:spLocks noGrp="1"/>
          </p:cNvSpPr>
          <p:nvPr>
            <p:ph type="title"/>
          </p:nvPr>
        </p:nvSpPr>
        <p:spPr>
          <a:xfrm>
            <a:off x="1141116" y="609600"/>
            <a:ext cx="9903418" cy="838200"/>
          </a:xfrm>
        </p:spPr>
        <p:txBody>
          <a:bodyPr/>
          <a:lstStyle/>
          <a:p>
            <a:r>
              <a:rPr lang="en-US" dirty="0"/>
              <a:t>ping</a:t>
            </a:r>
            <a:endParaRPr lang="en-IL" dirty="0"/>
          </a:p>
        </p:txBody>
      </p:sp>
      <p:sp>
        <p:nvSpPr>
          <p:cNvPr id="3" name="Content Placeholder 2">
            <a:extLst>
              <a:ext uri="{FF2B5EF4-FFF2-40B4-BE49-F238E27FC236}">
                <a16:creationId xmlns:a16="http://schemas.microsoft.com/office/drawing/2014/main" id="{118A2E31-063C-8DE4-C57E-973E7F709A58}"/>
              </a:ext>
            </a:extLst>
          </p:cNvPr>
          <p:cNvSpPr>
            <a:spLocks noGrp="1"/>
          </p:cNvSpPr>
          <p:nvPr>
            <p:ph idx="1"/>
          </p:nvPr>
        </p:nvSpPr>
        <p:spPr>
          <a:xfrm>
            <a:off x="1141116" y="1447800"/>
            <a:ext cx="9903418" cy="4343401"/>
          </a:xfrm>
        </p:spPr>
        <p:txBody>
          <a:bodyPr>
            <a:normAutofit fontScale="85000" lnSpcReduction="10000"/>
          </a:bodyPr>
          <a:lstStyle/>
          <a:p>
            <a:pPr marL="457200" marR="0">
              <a:lnSpc>
                <a:spcPct val="107000"/>
              </a:lnSpc>
              <a:spcBef>
                <a:spcPts val="0"/>
              </a:spcBef>
              <a:spcAft>
                <a:spcPts val="800"/>
              </a:spcAft>
            </a:pPr>
            <a:r>
              <a:rPr lang="en-US" sz="3600" b="1" dirty="0">
                <a:effectLst/>
                <a:latin typeface="Calibri" panose="020F0502020204030204" pitchFamily="34" charset="0"/>
                <a:ea typeface="Calibri" panose="020F0502020204030204" pitchFamily="34" charset="0"/>
                <a:cs typeface="Arial" panose="020B0604020202020204" pitchFamily="34" charset="0"/>
              </a:rPr>
              <a:t>ping </a:t>
            </a:r>
            <a:r>
              <a:rPr lang="en-US" sz="2000" dirty="0">
                <a:effectLst/>
                <a:latin typeface="Calibri" panose="020F0502020204030204" pitchFamily="34" charset="0"/>
                <a:ea typeface="Calibri" panose="020F0502020204030204" pitchFamily="34" charset="0"/>
                <a:cs typeface="Arial" panose="020B0604020202020204" pitchFamily="34" charset="0"/>
              </a:rPr>
              <a:t>is a command-line utility used to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test the reachability of a network host and measure the round-trip time for packets sent from the local system to the remote host</a:t>
            </a:r>
            <a:r>
              <a:rPr lang="en-US" sz="2000" i="1" u="sng" dirty="0">
                <a:effectLst/>
                <a:latin typeface="Calibri" panose="020F0502020204030204" pitchFamily="34" charset="0"/>
                <a:ea typeface="Calibri" panose="020F0502020204030204" pitchFamily="34" charset="0"/>
                <a:cs typeface="Arial" panose="020B0604020202020204" pitchFamily="34" charset="0"/>
              </a:rPr>
              <a:t>.</a:t>
            </a:r>
            <a:r>
              <a:rPr lang="en-US" sz="2000" dirty="0">
                <a:effectLst/>
                <a:latin typeface="Calibri" panose="020F0502020204030204" pitchFamily="34" charset="0"/>
                <a:ea typeface="Calibri" panose="020F0502020204030204" pitchFamily="34" charset="0"/>
                <a:cs typeface="Arial" panose="020B0604020202020204" pitchFamily="34" charset="0"/>
              </a:rPr>
              <a:t> The basic syntax for using ping is: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ping [options] host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host specifies the IP address or hostname of the remote system to test. The options parameter is optional and can be used to specify the size of packets to send, the number of packets to send, or the interval between packets.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to test the connectivity to the website example.com, you can use the following command: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ping example.com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send a series of packets to the server and report the round-trip time and packet loss statistics.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3984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787A-1C35-3021-AC58-F2CBB1BA96A9}"/>
              </a:ext>
            </a:extLst>
          </p:cNvPr>
          <p:cNvSpPr>
            <a:spLocks noGrp="1"/>
          </p:cNvSpPr>
          <p:nvPr>
            <p:ph type="title"/>
          </p:nvPr>
        </p:nvSpPr>
        <p:spPr>
          <a:xfrm>
            <a:off x="1141116" y="609600"/>
            <a:ext cx="9903418" cy="1143000"/>
          </a:xfrm>
        </p:spPr>
        <p:txBody>
          <a:bodyPr/>
          <a:lstStyle/>
          <a:p>
            <a:r>
              <a:rPr lang="en-US" dirty="0"/>
              <a:t>FTP (File Transfer Protocol) </a:t>
            </a:r>
            <a:br>
              <a:rPr lang="en-US" dirty="0"/>
            </a:br>
            <a:endParaRPr lang="en-IL" dirty="0"/>
          </a:p>
        </p:txBody>
      </p:sp>
      <p:sp>
        <p:nvSpPr>
          <p:cNvPr id="3" name="Content Placeholder 2">
            <a:extLst>
              <a:ext uri="{FF2B5EF4-FFF2-40B4-BE49-F238E27FC236}">
                <a16:creationId xmlns:a16="http://schemas.microsoft.com/office/drawing/2014/main" id="{627B8C96-9589-E8EE-FB17-36A0127D3D43}"/>
              </a:ext>
            </a:extLst>
          </p:cNvPr>
          <p:cNvSpPr>
            <a:spLocks noGrp="1"/>
          </p:cNvSpPr>
          <p:nvPr>
            <p:ph idx="1"/>
          </p:nvPr>
        </p:nvSpPr>
        <p:spPr>
          <a:xfrm>
            <a:off x="1141116" y="1524000"/>
            <a:ext cx="9903418" cy="4267201"/>
          </a:xfrm>
        </p:spPr>
        <p:txBody>
          <a:bodyPr>
            <a:normAutofit/>
          </a:bodyPr>
          <a:lstStyle/>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is a standard network protocol used for transferring files between clients and servers over the internet. FTP operates on the client-server model and uses two channels: the command channel and the data channel.</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The command channel is used to send commands from the client to the server, while the data channel is used to transfer the actual data. FTP uses port 21 for the command channel and port 20 for the data channel.</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FTP can be used in two modes: active mode and passive mode. In active mode, the server opens a port and listens for incoming connections from the client. In passive mode, the client opens a port and listens for incoming connections from the server.</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FTP can be accessed using command-line clients like ftp or graphical clients like FileZilla.  </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The most common FTP commands include:</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rabicPeriod"/>
              <a:tabLst>
                <a:tab pos="914400" algn="l"/>
              </a:tabLst>
            </a:pPr>
            <a:r>
              <a:rPr lang="en-US" sz="1400" dirty="0">
                <a:effectLst/>
                <a:latin typeface="Calibri" panose="020F0502020204030204" pitchFamily="34" charset="0"/>
                <a:ea typeface="Calibri" panose="020F0502020204030204" pitchFamily="34" charset="0"/>
                <a:cs typeface="Arial" panose="020B0604020202020204" pitchFamily="34" charset="0"/>
              </a:rPr>
              <a:t>get: used to download files from the server</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rabicPeriod"/>
              <a:tabLst>
                <a:tab pos="914400" algn="l"/>
              </a:tabLst>
            </a:pPr>
            <a:r>
              <a:rPr lang="en-US" sz="1400" dirty="0">
                <a:effectLst/>
                <a:latin typeface="Calibri" panose="020F0502020204030204" pitchFamily="34" charset="0"/>
                <a:ea typeface="Calibri" panose="020F0502020204030204" pitchFamily="34" charset="0"/>
                <a:cs typeface="Arial" panose="020B0604020202020204" pitchFamily="34" charset="0"/>
              </a:rPr>
              <a:t>put: used to upload files to the server</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rabicPeriod"/>
              <a:tabLst>
                <a:tab pos="914400" algn="l"/>
              </a:tabLst>
            </a:pPr>
            <a:r>
              <a:rPr lang="en-US" sz="1400" dirty="0">
                <a:effectLst/>
                <a:latin typeface="Calibri" panose="020F0502020204030204" pitchFamily="34" charset="0"/>
                <a:ea typeface="Calibri" panose="020F0502020204030204" pitchFamily="34" charset="0"/>
                <a:cs typeface="Arial" panose="020B0604020202020204" pitchFamily="34" charset="0"/>
              </a:rPr>
              <a:t>ls: used to list the files and directories on the server</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rabicPeriod"/>
              <a:tabLst>
                <a:tab pos="914400" algn="l"/>
              </a:tabLst>
            </a:pPr>
            <a:r>
              <a:rPr lang="en-US" sz="1400" dirty="0">
                <a:effectLst/>
                <a:latin typeface="Calibri" panose="020F0502020204030204" pitchFamily="34" charset="0"/>
                <a:ea typeface="Calibri" panose="020F0502020204030204" pitchFamily="34" charset="0"/>
                <a:cs typeface="Arial" panose="020B0604020202020204" pitchFamily="34" charset="0"/>
              </a:rPr>
              <a:t>cd: used to change the current working directory on the server</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FTP is not a secure protocol as it sends data in plaintext, including usernames and passwords. For secure file transfers, SFTP (Secure File Transfer Protocol) and FTPS (FTP over SSL/TLS) are often used instead.</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7681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27D8-128D-603C-AA49-C95AEFBE14EE}"/>
              </a:ext>
            </a:extLst>
          </p:cNvPr>
          <p:cNvSpPr>
            <a:spLocks noGrp="1"/>
          </p:cNvSpPr>
          <p:nvPr>
            <p:ph type="title"/>
          </p:nvPr>
        </p:nvSpPr>
        <p:spPr>
          <a:xfrm>
            <a:off x="1141116" y="609600"/>
            <a:ext cx="9903418" cy="762000"/>
          </a:xfrm>
        </p:spPr>
        <p:txBody>
          <a:bodyPr>
            <a:normAutofit/>
          </a:bodyPr>
          <a:lstStyle/>
          <a:p>
            <a:r>
              <a:rPr lang="en-US" sz="2000" dirty="0" err="1"/>
              <a:t>Rsync</a:t>
            </a:r>
            <a:r>
              <a:rPr lang="en-US" sz="2000" dirty="0"/>
              <a:t> (Remote Synchronization)</a:t>
            </a:r>
            <a:endParaRPr lang="en-IL" sz="2000" dirty="0"/>
          </a:p>
        </p:txBody>
      </p:sp>
      <p:sp>
        <p:nvSpPr>
          <p:cNvPr id="3" name="Content Placeholder 2">
            <a:extLst>
              <a:ext uri="{FF2B5EF4-FFF2-40B4-BE49-F238E27FC236}">
                <a16:creationId xmlns:a16="http://schemas.microsoft.com/office/drawing/2014/main" id="{7E2893D3-AD1D-7116-0CF7-0F665F51DB9B}"/>
              </a:ext>
            </a:extLst>
          </p:cNvPr>
          <p:cNvSpPr>
            <a:spLocks noGrp="1"/>
          </p:cNvSpPr>
          <p:nvPr>
            <p:ph idx="1"/>
          </p:nvPr>
        </p:nvSpPr>
        <p:spPr>
          <a:xfrm>
            <a:off x="1141116" y="1295400"/>
            <a:ext cx="9903418" cy="4495801"/>
          </a:xfrm>
        </p:spPr>
        <p:txBody>
          <a:bodyPr>
            <a:normAutofit fontScale="92500" lnSpcReduction="20000"/>
          </a:bodyPr>
          <a:lstStyle/>
          <a:p>
            <a:pPr marL="171536" marR="0" indent="0" algn="ctr">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err="1">
                <a:effectLst/>
                <a:latin typeface="Calibri" panose="020F0502020204030204" pitchFamily="34" charset="0"/>
                <a:ea typeface="Calibri" panose="020F0502020204030204" pitchFamily="34" charset="0"/>
                <a:cs typeface="Arial" panose="020B0604020202020204" pitchFamily="34" charset="0"/>
              </a:rPr>
              <a:t>Rsync</a:t>
            </a:r>
            <a:r>
              <a:rPr lang="en-US" sz="2000" dirty="0">
                <a:effectLst/>
                <a:latin typeface="Calibri" panose="020F0502020204030204" pitchFamily="34" charset="0"/>
                <a:ea typeface="Calibri" panose="020F0502020204030204" pitchFamily="34" charset="0"/>
                <a:cs typeface="Arial" panose="020B0604020202020204" pitchFamily="34" charset="0"/>
              </a:rPr>
              <a:t> (Remote Synchronization) is a utility for syncing files between two different locations, either on the same system or between different systems on a network. It is an efficient tool for backing up large amounts of data and keeping files synchronized between different machines.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3600" b="1" dirty="0" err="1">
                <a:effectLst/>
                <a:latin typeface="Calibri" panose="020F0502020204030204" pitchFamily="34" charset="0"/>
                <a:ea typeface="Calibri" panose="020F0502020204030204" pitchFamily="34" charset="0"/>
                <a:cs typeface="Arial" panose="020B0604020202020204" pitchFamily="34" charset="0"/>
              </a:rPr>
              <a:t>Rsync</a:t>
            </a:r>
            <a:r>
              <a:rPr lang="en-US" sz="3600" b="1"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works by comparing the contents of files and directories in the source and destination locations and transferring only the differences between them, rather than transferring the entire file. This makes the syncing process much faster and more efficient, especially for larger files.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Rsync</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is</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commonly used for backup and disaster recovery purposes, as well as for mirroring data between servers or data centers. It is also commonly used by developers for deploying applications and updating files on web servers.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err="1">
                <a:effectLst/>
                <a:latin typeface="Calibri" panose="020F0502020204030204" pitchFamily="34" charset="0"/>
                <a:ea typeface="Calibri" panose="020F0502020204030204" pitchFamily="34" charset="0"/>
                <a:cs typeface="Arial" panose="020B0604020202020204" pitchFamily="34" charset="0"/>
              </a:rPr>
              <a:t>Rsync</a:t>
            </a:r>
            <a:r>
              <a:rPr lang="en-US" sz="2000" dirty="0">
                <a:effectLst/>
                <a:latin typeface="Calibri" panose="020F0502020204030204" pitchFamily="34" charset="0"/>
                <a:ea typeface="Calibri" panose="020F0502020204030204" pitchFamily="34" charset="0"/>
                <a:cs typeface="Arial" panose="020B0604020202020204" pitchFamily="34" charset="0"/>
              </a:rPr>
              <a:t> can be used both in interactive mode, where you can manually sync files, and in automated mode, where it can be configured to run on a schedule or triggered by events.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73416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44FDD-CF92-74B6-7E0D-5E9C8E647715}"/>
              </a:ext>
            </a:extLst>
          </p:cNvPr>
          <p:cNvSpPr>
            <a:spLocks noGrp="1"/>
          </p:cNvSpPr>
          <p:nvPr>
            <p:ph type="title"/>
          </p:nvPr>
        </p:nvSpPr>
        <p:spPr>
          <a:xfrm>
            <a:off x="1141116" y="609600"/>
            <a:ext cx="9903418" cy="1066800"/>
          </a:xfrm>
        </p:spPr>
        <p:txBody>
          <a:bodyPr/>
          <a:lstStyle/>
          <a:p>
            <a:r>
              <a:rPr lang="en-US" sz="2000" dirty="0"/>
              <a:t>Some common options and examples of using </a:t>
            </a:r>
            <a:r>
              <a:rPr lang="en-US" sz="2000" dirty="0" err="1"/>
              <a:t>rsync</a:t>
            </a:r>
            <a:r>
              <a:rPr lang="en-US" sz="2000" dirty="0"/>
              <a:t> include:</a:t>
            </a:r>
            <a:br>
              <a:rPr lang="en-US" dirty="0"/>
            </a:br>
            <a:endParaRPr lang="en-IL" dirty="0"/>
          </a:p>
        </p:txBody>
      </p:sp>
      <p:sp>
        <p:nvSpPr>
          <p:cNvPr id="3" name="Content Placeholder 2">
            <a:extLst>
              <a:ext uri="{FF2B5EF4-FFF2-40B4-BE49-F238E27FC236}">
                <a16:creationId xmlns:a16="http://schemas.microsoft.com/office/drawing/2014/main" id="{34D08D50-F355-709B-9AD5-B3344828B615}"/>
              </a:ext>
            </a:extLst>
          </p:cNvPr>
          <p:cNvSpPr>
            <a:spLocks noGrp="1"/>
          </p:cNvSpPr>
          <p:nvPr>
            <p:ph idx="1"/>
          </p:nvPr>
        </p:nvSpPr>
        <p:spPr>
          <a:xfrm>
            <a:off x="1141116" y="1371600"/>
            <a:ext cx="9903418" cy="4419601"/>
          </a:xfrm>
        </p:spPr>
        <p:txBody>
          <a:bodyPr>
            <a:normAutofit/>
          </a:bodyPr>
          <a:lstStyle/>
          <a:p>
            <a:pPr marL="45720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rsync</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srcdir</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destdir</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Copies files and directories recursively from </a:t>
            </a:r>
            <a:r>
              <a:rPr lang="en-US" sz="2000" dirty="0" err="1">
                <a:effectLst/>
                <a:latin typeface="Calibri" panose="020F0502020204030204" pitchFamily="34" charset="0"/>
                <a:ea typeface="Calibri" panose="020F0502020204030204" pitchFamily="34" charset="0"/>
                <a:cs typeface="Arial" panose="020B0604020202020204" pitchFamily="34" charset="0"/>
              </a:rPr>
              <a:t>srcdir</a:t>
            </a:r>
            <a:r>
              <a:rPr lang="en-US" sz="2000" dirty="0">
                <a:effectLst/>
                <a:latin typeface="Calibri" panose="020F0502020204030204" pitchFamily="34" charset="0"/>
                <a:ea typeface="Calibri" panose="020F0502020204030204" pitchFamily="34" charset="0"/>
                <a:cs typeface="Arial" panose="020B0604020202020204" pitchFamily="34" charset="0"/>
              </a:rPr>
              <a:t> to </a:t>
            </a:r>
            <a:r>
              <a:rPr lang="en-US" sz="2000" dirty="0" err="1">
                <a:effectLst/>
                <a:latin typeface="Calibri" panose="020F0502020204030204" pitchFamily="34" charset="0"/>
                <a:ea typeface="Calibri" panose="020F0502020204030204" pitchFamily="34" charset="0"/>
                <a:cs typeface="Arial" panose="020B0604020202020204" pitchFamily="34" charset="0"/>
              </a:rPr>
              <a:t>destdir</a:t>
            </a:r>
            <a:r>
              <a:rPr lang="en-US" sz="2000" dirty="0">
                <a:effectLst/>
                <a:latin typeface="Calibri" panose="020F0502020204030204" pitchFamily="34" charset="0"/>
                <a:ea typeface="Calibri" panose="020F0502020204030204" pitchFamily="34" charset="0"/>
                <a:cs typeface="Arial" panose="020B0604020202020204" pitchFamily="34" charset="0"/>
              </a:rPr>
              <a:t>, preserving all file attributes and permissions.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rsync</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avz</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srcdir</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user@remotehost</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destdir</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Copies files and directories from </a:t>
            </a:r>
            <a:r>
              <a:rPr lang="en-US" sz="2000" dirty="0" err="1">
                <a:effectLst/>
                <a:latin typeface="Calibri" panose="020F0502020204030204" pitchFamily="34" charset="0"/>
                <a:ea typeface="Calibri" panose="020F0502020204030204" pitchFamily="34" charset="0"/>
                <a:cs typeface="Arial" panose="020B0604020202020204" pitchFamily="34" charset="0"/>
              </a:rPr>
              <a:t>srcdir</a:t>
            </a:r>
            <a:r>
              <a:rPr lang="en-US" sz="2000" dirty="0">
                <a:effectLst/>
                <a:latin typeface="Calibri" panose="020F0502020204030204" pitchFamily="34" charset="0"/>
                <a:ea typeface="Calibri" panose="020F0502020204030204" pitchFamily="34" charset="0"/>
                <a:cs typeface="Arial" panose="020B0604020202020204" pitchFamily="34" charset="0"/>
              </a:rPr>
              <a:t> on the local machine to </a:t>
            </a:r>
            <a:r>
              <a:rPr lang="en-US" sz="2000" dirty="0" err="1">
                <a:effectLst/>
                <a:latin typeface="Calibri" panose="020F0502020204030204" pitchFamily="34" charset="0"/>
                <a:ea typeface="Calibri" panose="020F0502020204030204" pitchFamily="34" charset="0"/>
                <a:cs typeface="Arial" panose="020B0604020202020204" pitchFamily="34" charset="0"/>
              </a:rPr>
              <a:t>destdir</a:t>
            </a:r>
            <a:r>
              <a:rPr lang="en-US" sz="2000" dirty="0">
                <a:effectLst/>
                <a:latin typeface="Calibri" panose="020F0502020204030204" pitchFamily="34" charset="0"/>
                <a:ea typeface="Calibri" panose="020F0502020204030204" pitchFamily="34" charset="0"/>
                <a:cs typeface="Arial" panose="020B0604020202020204" pitchFamily="34" charset="0"/>
              </a:rPr>
              <a:t> on a remote machine over SSH. The -a option preserves file attributes, -v enables verbose output, and -z compresses the data during transfer.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ctr">
              <a:lnSpc>
                <a:spcPct val="107000"/>
              </a:lnSpc>
              <a:spcBef>
                <a:spcPts val="0"/>
              </a:spcBef>
              <a:spcAft>
                <a:spcPts val="800"/>
              </a:spcAft>
            </a:pP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rsync</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-au --delete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srcdir</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destdir</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Syncs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files and directories between </a:t>
            </a:r>
            <a:r>
              <a:rPr lang="en-US" sz="2000" dirty="0" err="1">
                <a:effectLst/>
                <a:latin typeface="Calibri" panose="020F0502020204030204" pitchFamily="34" charset="0"/>
                <a:ea typeface="Calibri" panose="020F0502020204030204" pitchFamily="34" charset="0"/>
                <a:cs typeface="Arial" panose="020B0604020202020204" pitchFamily="34" charset="0"/>
              </a:rPr>
              <a:t>srcdir</a:t>
            </a:r>
            <a:r>
              <a:rPr lang="en-US" sz="2000" dirty="0">
                <a:effectLst/>
                <a:latin typeface="Calibri" panose="020F0502020204030204" pitchFamily="34" charset="0"/>
                <a:ea typeface="Calibri" panose="020F0502020204030204" pitchFamily="34" charset="0"/>
                <a:cs typeface="Arial" panose="020B0604020202020204" pitchFamily="34" charset="0"/>
              </a:rPr>
              <a:t> and </a:t>
            </a:r>
            <a:r>
              <a:rPr lang="en-US" sz="2000" dirty="0" err="1">
                <a:effectLst/>
                <a:latin typeface="Calibri" panose="020F0502020204030204" pitchFamily="34" charset="0"/>
                <a:ea typeface="Calibri" panose="020F0502020204030204" pitchFamily="34" charset="0"/>
                <a:cs typeface="Arial" panose="020B0604020202020204" pitchFamily="34" charset="0"/>
              </a:rPr>
              <a:t>destdir</a:t>
            </a:r>
            <a:r>
              <a:rPr lang="en-US" sz="2000" dirty="0">
                <a:effectLst/>
                <a:latin typeface="Calibri" panose="020F0502020204030204" pitchFamily="34" charset="0"/>
                <a:ea typeface="Calibri" panose="020F0502020204030204" pitchFamily="34" charset="0"/>
                <a:cs typeface="Arial" panose="020B0604020202020204" pitchFamily="34" charset="0"/>
              </a:rPr>
              <a:t>, only transferring files that have changed or are new. The --delete option deletes files in </a:t>
            </a:r>
            <a:r>
              <a:rPr lang="en-US" sz="2000" dirty="0" err="1">
                <a:effectLst/>
                <a:latin typeface="Calibri" panose="020F0502020204030204" pitchFamily="34" charset="0"/>
                <a:ea typeface="Calibri" panose="020F0502020204030204" pitchFamily="34" charset="0"/>
                <a:cs typeface="Arial" panose="020B0604020202020204" pitchFamily="34" charset="0"/>
              </a:rPr>
              <a:t>destdir</a:t>
            </a:r>
            <a:r>
              <a:rPr lang="en-US" sz="2000" dirty="0">
                <a:effectLst/>
                <a:latin typeface="Calibri" panose="020F0502020204030204" pitchFamily="34" charset="0"/>
                <a:ea typeface="Calibri" panose="020F0502020204030204" pitchFamily="34" charset="0"/>
                <a:cs typeface="Arial" panose="020B0604020202020204" pitchFamily="34" charset="0"/>
              </a:rPr>
              <a:t> that no longer exist in </a:t>
            </a:r>
            <a:r>
              <a:rPr lang="en-US" sz="2000" dirty="0" err="1">
                <a:effectLst/>
                <a:latin typeface="Calibri" panose="020F0502020204030204" pitchFamily="34" charset="0"/>
                <a:ea typeface="Calibri" panose="020F0502020204030204" pitchFamily="34" charset="0"/>
                <a:cs typeface="Arial" panose="020B0604020202020204" pitchFamily="34" charset="0"/>
              </a:rPr>
              <a:t>srcdir</a:t>
            </a:r>
            <a:r>
              <a:rPr lang="en-US" sz="2000" dirty="0">
                <a:effectLst/>
                <a:latin typeface="Calibri" panose="020F0502020204030204" pitchFamily="34" charset="0"/>
                <a:ea typeface="Calibri" panose="020F0502020204030204" pitchFamily="34" charset="0"/>
                <a:cs typeface="Arial" panose="020B0604020202020204" pitchFamily="34" charset="0"/>
              </a:rPr>
              <a:t>. The -u option skips files in </a:t>
            </a:r>
            <a:r>
              <a:rPr lang="en-US" sz="2000" dirty="0" err="1">
                <a:effectLst/>
                <a:latin typeface="Calibri" panose="020F0502020204030204" pitchFamily="34" charset="0"/>
                <a:ea typeface="Calibri" panose="020F0502020204030204" pitchFamily="34" charset="0"/>
                <a:cs typeface="Arial" panose="020B0604020202020204" pitchFamily="34" charset="0"/>
              </a:rPr>
              <a:t>destdir</a:t>
            </a:r>
            <a:r>
              <a:rPr lang="en-US" sz="2000" dirty="0">
                <a:effectLst/>
                <a:latin typeface="Calibri" panose="020F0502020204030204" pitchFamily="34" charset="0"/>
                <a:ea typeface="Calibri" panose="020F0502020204030204" pitchFamily="34" charset="0"/>
                <a:cs typeface="Arial" panose="020B0604020202020204" pitchFamily="34" charset="0"/>
              </a:rPr>
              <a:t> that are newer than their counterparts in </a:t>
            </a:r>
            <a:r>
              <a:rPr lang="en-US" sz="2000" dirty="0" err="1">
                <a:effectLst/>
                <a:latin typeface="Calibri" panose="020F0502020204030204" pitchFamily="34" charset="0"/>
                <a:ea typeface="Calibri" panose="020F0502020204030204" pitchFamily="34" charset="0"/>
                <a:cs typeface="Arial" panose="020B0604020202020204" pitchFamily="34" charset="0"/>
              </a:rPr>
              <a:t>srcdir</a:t>
            </a:r>
            <a:r>
              <a:rPr lang="en-US"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51590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16002-66AB-9FDF-F9FC-F4E3DF91F743}"/>
              </a:ext>
            </a:extLst>
          </p:cNvPr>
          <p:cNvSpPr>
            <a:spLocks noGrp="1"/>
          </p:cNvSpPr>
          <p:nvPr>
            <p:ph type="title"/>
          </p:nvPr>
        </p:nvSpPr>
        <p:spPr>
          <a:xfrm>
            <a:off x="1141116" y="609600"/>
            <a:ext cx="9903418" cy="838200"/>
          </a:xfrm>
        </p:spPr>
        <p:txBody>
          <a:bodyPr>
            <a:normAutofit fontScale="90000"/>
          </a:bodyPr>
          <a:lstStyle/>
          <a:p>
            <a:pPr marL="0" marR="0" lvl="0" indent="-285664" defTabSz="457063" rtl="0" eaLnBrk="1" fontAlgn="auto" latinLnBrk="0" hangingPunct="1">
              <a:lnSpc>
                <a:spcPct val="107000"/>
              </a:lnSpc>
              <a:spcBef>
                <a:spcPts val="0"/>
              </a:spcBef>
              <a:spcAft>
                <a:spcPts val="800"/>
              </a:spcAft>
              <a:tabLst/>
              <a:defRPr/>
            </a:pPr>
            <a:br>
              <a:rPr kumimoji="0" lang="en-US" sz="24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r>
              <a:rPr kumimoji="0" lang="en-IL" sz="24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System Upgrade And Patch Management</a:t>
            </a:r>
            <a:br>
              <a:rPr kumimoji="0" lang="en-IL" sz="10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889F9399-FE08-B2D6-6735-2915FEFBF12B}"/>
              </a:ext>
            </a:extLst>
          </p:cNvPr>
          <p:cNvSpPr>
            <a:spLocks noGrp="1"/>
          </p:cNvSpPr>
          <p:nvPr>
            <p:ph idx="1"/>
          </p:nvPr>
        </p:nvSpPr>
        <p:spPr>
          <a:xfrm>
            <a:off x="1141116" y="1524000"/>
            <a:ext cx="9903418" cy="4267201"/>
          </a:xfrm>
        </p:spPr>
        <p:txBody>
          <a:bodyPr>
            <a:normAutofit fontScale="85000" lnSpcReduction="10000"/>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System upgrade and patch management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refer to the process of updating software applications, operating systems, and firmware to the latest versions</a:t>
            </a:r>
            <a:r>
              <a:rPr lang="en-IL" sz="2000" dirty="0">
                <a:effectLst/>
                <a:latin typeface="Calibri" panose="020F0502020204030204" pitchFamily="34" charset="0"/>
                <a:ea typeface="Calibri" panose="020F0502020204030204" pitchFamily="34" charset="0"/>
                <a:cs typeface="Arial" panose="020B0604020202020204" pitchFamily="34" charset="0"/>
              </a:rPr>
              <a:t>. This process is crucial in ensuring that systems and devices are up-to-date and secure, and that any known vulnerabilities are patched. The main objective of system upgrade and patch management is to protect against known security threats, improve system performance, and ensure compatibility with the latest applications and software.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Patch management involves the process of monitoring for new patches or updates, testing them to ensure that they are compatible with the system, and deploying them to the relevant devices or systems</a:t>
            </a:r>
            <a:r>
              <a:rPr lang="en-IL" sz="2000" dirty="0">
                <a:effectLst/>
                <a:latin typeface="Calibri" panose="020F0502020204030204" pitchFamily="34" charset="0"/>
                <a:ea typeface="Calibri" panose="020F0502020204030204" pitchFamily="34" charset="0"/>
                <a:cs typeface="Arial" panose="020B0604020202020204" pitchFamily="34" charset="0"/>
              </a:rPr>
              <a:t>. This process can be automated or done manually, depending on the organization's size, complexity, and resources.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System upgrades, on the other hand, involve a more significant change, such as moving from one operating system version to another or migrating to a new hardware platform. System upgrades are usually planned and require more resources, time, and budget than patch management.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Effective system upgrade and patch management require a well-defined process, including a change management plan, testing, and monitoring</a:t>
            </a:r>
            <a:r>
              <a:rPr lang="en-IL" sz="2000" dirty="0">
                <a:effectLst/>
                <a:latin typeface="Calibri" panose="020F0502020204030204" pitchFamily="34" charset="0"/>
                <a:ea typeface="Calibri" panose="020F0502020204030204" pitchFamily="34" charset="0"/>
                <a:cs typeface="Arial" panose="020B0604020202020204" pitchFamily="34" charset="0"/>
              </a:rPr>
              <a:t>. Organizations should also consider security risks, compatibility, and system requirements when implementing upgrades and patches.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30008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A1AEA-FDAB-F659-303F-22B95F1F55EB}"/>
              </a:ext>
            </a:extLst>
          </p:cNvPr>
          <p:cNvSpPr>
            <a:spLocks noGrp="1"/>
          </p:cNvSpPr>
          <p:nvPr>
            <p:ph type="title"/>
          </p:nvPr>
        </p:nvSpPr>
        <p:spPr>
          <a:xfrm>
            <a:off x="1141116" y="609600"/>
            <a:ext cx="9903418" cy="1066800"/>
          </a:xfrm>
        </p:spPr>
        <p:txBody>
          <a:bodyPr/>
          <a:lstStyle/>
          <a:p>
            <a:pPr marL="0" marR="0" lvl="0" indent="-285664" defTabSz="457063" rtl="0" eaLnBrk="1" fontAlgn="auto" latinLnBrk="0" hangingPunct="1">
              <a:lnSpc>
                <a:spcPct val="107000"/>
              </a:lnSpc>
              <a:spcBef>
                <a:spcPts val="0"/>
              </a:spcBef>
              <a:spcAft>
                <a:spcPts val="800"/>
              </a:spcAft>
              <a:tabLst/>
              <a:defRPr/>
            </a:pPr>
            <a:r>
              <a:rPr kumimoji="0" lang="en-IL" sz="2800" b="1" i="0" u="none" strike="noStrike" kern="1200" cap="small"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SYSTEM RUNS LEVELS 0 TO 6</a:t>
            </a:r>
            <a:br>
              <a:rPr kumimoji="0" lang="en-IL" sz="9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F368FBB9-358B-C2AB-1753-78B9B8E1621A}"/>
              </a:ext>
            </a:extLst>
          </p:cNvPr>
          <p:cNvSpPr>
            <a:spLocks noGrp="1"/>
          </p:cNvSpPr>
          <p:nvPr>
            <p:ph idx="1"/>
          </p:nvPr>
        </p:nvSpPr>
        <p:spPr>
          <a:xfrm>
            <a:off x="1141116" y="1371600"/>
            <a:ext cx="9903418" cy="4419601"/>
          </a:xfrm>
        </p:spPr>
        <p:txBody>
          <a:bodyPr>
            <a:normAutofit fontScale="70000" lnSpcReduction="20000"/>
          </a:bodyPr>
          <a:lstStyle/>
          <a:p>
            <a:pPr marL="0" marR="0" indent="0">
              <a:lnSpc>
                <a:spcPct val="107000"/>
              </a:lnSpc>
              <a:spcBef>
                <a:spcPts val="0"/>
              </a:spcBef>
              <a:spcAft>
                <a:spcPts val="800"/>
              </a:spcAft>
              <a:buNone/>
            </a:pP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In Linux and other Unix-like operating systems, there are seven run levels, numbered 0 to 6, with each run level having a specific purpose: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tabLst>
                <a:tab pos="457200" algn="l"/>
              </a:tabLst>
            </a:pPr>
            <a:r>
              <a:rPr lang="en-IL"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Halt:</a:t>
            </a:r>
            <a:r>
              <a:rPr lang="en-IL"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run level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used to shut down the system</a:t>
            </a:r>
            <a:r>
              <a:rPr lang="en-IL" sz="2000" dirty="0">
                <a:effectLst/>
                <a:latin typeface="Calibri" panose="020F0502020204030204" pitchFamily="34" charset="0"/>
                <a:ea typeface="Calibri" panose="020F0502020204030204" pitchFamily="34" charset="0"/>
                <a:cs typeface="Arial" panose="020B0604020202020204" pitchFamily="34" charset="0"/>
              </a:rPr>
              <a:t>. When the system is in run level 0, all processes are stopped, and the system can safely be powered off.</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tabLst>
                <a:tab pos="457200" algn="l"/>
              </a:tabLst>
            </a:pPr>
            <a:r>
              <a:rPr lang="en-IL" sz="2400" b="1" dirty="0">
                <a:effectLst/>
                <a:latin typeface="Calibri" panose="020F0502020204030204" pitchFamily="34" charset="0"/>
                <a:ea typeface="Calibri" panose="020F0502020204030204" pitchFamily="34" charset="0"/>
                <a:cs typeface="Arial" panose="020B0604020202020204" pitchFamily="34" charset="0"/>
              </a:rPr>
              <a:t>Single User</a:t>
            </a:r>
            <a:r>
              <a:rPr lang="en-IL" sz="2000" dirty="0">
                <a:effectLst/>
                <a:latin typeface="Calibri" panose="020F0502020204030204" pitchFamily="34" charset="0"/>
                <a:ea typeface="Calibri" panose="020F0502020204030204" pitchFamily="34" charset="0"/>
                <a:cs typeface="Arial" panose="020B0604020202020204" pitchFamily="34" charset="0"/>
              </a:rPr>
              <a:t>: This run level is </a:t>
            </a:r>
            <a:r>
              <a:rPr lang="en-IL"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for system maintenance and repair</a:t>
            </a:r>
            <a:r>
              <a:rPr lang="en-IL" sz="2000" dirty="0">
                <a:effectLst/>
                <a:latin typeface="Calibri" panose="020F0502020204030204" pitchFamily="34" charset="0"/>
                <a:ea typeface="Calibri" panose="020F0502020204030204" pitchFamily="34" charset="0"/>
                <a:cs typeface="Arial" panose="020B0604020202020204" pitchFamily="34" charset="0"/>
              </a:rPr>
              <a:t>. In this run level, only the system administrator can log in, and no other users are allowed to use the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tabLst>
                <a:tab pos="457200" algn="l"/>
              </a:tabLst>
            </a:pPr>
            <a:r>
              <a:rPr lang="en-IL" sz="2400" b="1" dirty="0">
                <a:effectLst/>
                <a:latin typeface="Calibri" panose="020F0502020204030204" pitchFamily="34" charset="0"/>
                <a:ea typeface="Calibri" panose="020F0502020204030204" pitchFamily="34" charset="0"/>
                <a:cs typeface="Arial" panose="020B0604020202020204" pitchFamily="34" charset="0"/>
              </a:rPr>
              <a:t>Multiuser (without NFS):</a:t>
            </a:r>
            <a:r>
              <a:rPr lang="en-IL" sz="2400" dirty="0">
                <a:effectLst/>
                <a:latin typeface="Calibri" panose="020F0502020204030204" pitchFamily="34" charset="0"/>
                <a:ea typeface="Calibri" panose="020F0502020204030204" pitchFamily="34" charset="0"/>
                <a:cs typeface="Arial" panose="020B0604020202020204" pitchFamily="34" charset="0"/>
              </a:rPr>
              <a:t>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This run level is similar to run level 3, except that it does not start the Network File System (NFS) services.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tabLst>
                <a:tab pos="457200" algn="l"/>
              </a:tabLst>
            </a:pPr>
            <a:r>
              <a:rPr lang="en-IL" sz="2400" b="1" dirty="0">
                <a:effectLst/>
                <a:latin typeface="Calibri" panose="020F0502020204030204" pitchFamily="34" charset="0"/>
                <a:ea typeface="Calibri" panose="020F0502020204030204" pitchFamily="34" charset="0"/>
                <a:cs typeface="Arial" panose="020B0604020202020204" pitchFamily="34" charset="0"/>
              </a:rPr>
              <a:t>Full Multiuser</a:t>
            </a:r>
            <a:r>
              <a:rPr lang="en-IL" sz="2000" dirty="0">
                <a:effectLst/>
                <a:latin typeface="Calibri" panose="020F0502020204030204" pitchFamily="34" charset="0"/>
                <a:ea typeface="Calibri" panose="020F0502020204030204" pitchFamily="34" charset="0"/>
                <a:cs typeface="Arial" panose="020B0604020202020204" pitchFamily="34" charset="0"/>
              </a:rPr>
              <a:t>: This is the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default run level for most Linux systems</a:t>
            </a:r>
            <a:r>
              <a:rPr lang="en-IL" sz="2000" dirty="0">
                <a:effectLst/>
                <a:latin typeface="Calibri" panose="020F0502020204030204" pitchFamily="34" charset="0"/>
                <a:ea typeface="Calibri" panose="020F0502020204030204" pitchFamily="34" charset="0"/>
                <a:cs typeface="Arial" panose="020B0604020202020204" pitchFamily="34" charset="0"/>
              </a:rPr>
              <a:t>. In this run level, the system starts all services required for normal operation, including the graphical user interface (GUI).</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tabLst>
                <a:tab pos="457200" algn="l"/>
              </a:tabLst>
            </a:pPr>
            <a:r>
              <a:rPr lang="en-IL" sz="2800" b="1" dirty="0">
                <a:effectLst/>
                <a:latin typeface="Calibri" panose="020F0502020204030204" pitchFamily="34" charset="0"/>
                <a:ea typeface="Calibri" panose="020F0502020204030204" pitchFamily="34" charset="0"/>
                <a:cs typeface="Arial" panose="020B0604020202020204" pitchFamily="34" charset="0"/>
              </a:rPr>
              <a:t>Not Used:</a:t>
            </a:r>
            <a:r>
              <a:rPr lang="en-IL" sz="28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run level is not used by default in most Linux systems, but it can be customized by the system administrator to run specific tasks.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tabLst>
                <a:tab pos="457200" algn="l"/>
              </a:tabLst>
            </a:pPr>
            <a:r>
              <a:rPr lang="en-IL" sz="2800" b="1" dirty="0">
                <a:effectLst/>
                <a:latin typeface="Calibri" panose="020F0502020204030204" pitchFamily="34" charset="0"/>
                <a:ea typeface="Calibri" panose="020F0502020204030204" pitchFamily="34" charset="0"/>
                <a:cs typeface="Arial" panose="020B0604020202020204" pitchFamily="34" charset="0"/>
              </a:rPr>
              <a:t>X11:</a:t>
            </a:r>
            <a:r>
              <a:rPr lang="en-IL" sz="28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run level is </a:t>
            </a:r>
            <a:r>
              <a:rPr lang="en-IL" sz="2000" i="1" u="sng" dirty="0">
                <a:effectLst/>
                <a:latin typeface="Calibri" panose="020F0502020204030204" pitchFamily="34" charset="0"/>
                <a:ea typeface="Calibri" panose="020F0502020204030204" pitchFamily="34" charset="0"/>
                <a:cs typeface="Arial" panose="020B0604020202020204" pitchFamily="34" charset="0"/>
              </a:rPr>
              <a:t>similar to run level 3, except that it starts the X</a:t>
            </a:r>
            <a:r>
              <a:rPr lang="en-IL" sz="2000" dirty="0">
                <a:effectLst/>
                <a:latin typeface="Calibri" panose="020F0502020204030204" pitchFamily="34" charset="0"/>
                <a:ea typeface="Calibri" panose="020F0502020204030204" pitchFamily="34" charset="0"/>
                <a:cs typeface="Arial" panose="020B0604020202020204" pitchFamily="34" charset="0"/>
              </a:rPr>
              <a:t> Window System (X11) services, which are required for running graphical applications.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mj-lt"/>
              <a:buAutoNum type="arabicPeriod"/>
              <a:tabLst>
                <a:tab pos="457200" algn="l"/>
              </a:tabLst>
            </a:pPr>
            <a:r>
              <a:rPr lang="en-IL" sz="2400" b="1" dirty="0">
                <a:effectLst/>
                <a:latin typeface="Calibri" panose="020F0502020204030204" pitchFamily="34" charset="0"/>
                <a:ea typeface="Calibri" panose="020F0502020204030204" pitchFamily="34" charset="0"/>
                <a:cs typeface="Arial" panose="020B0604020202020204" pitchFamily="34" charset="0"/>
              </a:rPr>
              <a:t>Reboot:</a:t>
            </a:r>
            <a:r>
              <a:rPr lang="en-IL" sz="24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run </a:t>
            </a:r>
            <a:r>
              <a:rPr lang="en-IL" sz="2000" b="1"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level is used to reboot the system</a:t>
            </a:r>
            <a:r>
              <a:rPr lang="en-IL" sz="2000" dirty="0">
                <a:effectLst/>
                <a:latin typeface="Calibri" panose="020F0502020204030204" pitchFamily="34" charset="0"/>
                <a:ea typeface="Calibri" panose="020F0502020204030204" pitchFamily="34" charset="0"/>
                <a:cs typeface="Arial" panose="020B0604020202020204" pitchFamily="34" charset="0"/>
              </a:rPr>
              <a:t>. When the system is in run level 6, all processes are stopped, and the system is rebooted.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228600" marR="0" algn="just">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Each run level corresponds to a set of services that are started or stopped, depending on the run level. The default run level can be set in the system's configuration files, and can be changed by the system administrator as needed.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02820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E5B8-07FA-D0EE-87EA-BB76BF180230}"/>
              </a:ext>
            </a:extLst>
          </p:cNvPr>
          <p:cNvSpPr>
            <a:spLocks noGrp="1"/>
          </p:cNvSpPr>
          <p:nvPr>
            <p:ph type="title"/>
          </p:nvPr>
        </p:nvSpPr>
        <p:spPr>
          <a:xfrm>
            <a:off x="1141116" y="609600"/>
            <a:ext cx="9903418" cy="1066800"/>
          </a:xfrm>
        </p:spPr>
        <p:txBody>
          <a:bodyPr/>
          <a:lstStyle/>
          <a:p>
            <a:r>
              <a:rPr lang="en-US" dirty="0" err="1"/>
              <a:t>Telinit</a:t>
            </a:r>
            <a:r>
              <a:rPr lang="en-US" dirty="0"/>
              <a:t> </a:t>
            </a:r>
            <a:endParaRPr lang="en-IL" dirty="0"/>
          </a:p>
        </p:txBody>
      </p:sp>
      <p:sp>
        <p:nvSpPr>
          <p:cNvPr id="3" name="Content Placeholder 2">
            <a:extLst>
              <a:ext uri="{FF2B5EF4-FFF2-40B4-BE49-F238E27FC236}">
                <a16:creationId xmlns:a16="http://schemas.microsoft.com/office/drawing/2014/main" id="{F3B6CAF6-75CC-7159-6B9C-09D109B3F887}"/>
              </a:ext>
            </a:extLst>
          </p:cNvPr>
          <p:cNvSpPr>
            <a:spLocks noGrp="1"/>
          </p:cNvSpPr>
          <p:nvPr>
            <p:ph idx="1"/>
          </p:nvPr>
        </p:nvSpPr>
        <p:spPr>
          <a:xfrm>
            <a:off x="1141116" y="1752600"/>
            <a:ext cx="9903418" cy="4038601"/>
          </a:xfrm>
        </p:spPr>
        <p:txBody>
          <a:bodyPr>
            <a:normAutofit lnSpcReduction="10000"/>
          </a:bodyPr>
          <a:lstStyle/>
          <a:p>
            <a:pPr marL="0" marR="0" indent="0" algn="ctr">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3200" b="1" dirty="0" err="1">
                <a:effectLst/>
                <a:latin typeface="Calibri" panose="020F0502020204030204" pitchFamily="34" charset="0"/>
                <a:ea typeface="Calibri" panose="020F0502020204030204" pitchFamily="34" charset="0"/>
                <a:cs typeface="Arial" panose="020B0604020202020204" pitchFamily="34" charset="0"/>
              </a:rPr>
              <a:t>telinit</a:t>
            </a:r>
            <a:r>
              <a:rPr lang="en-IL" sz="2000" dirty="0">
                <a:effectLst/>
                <a:latin typeface="Calibri" panose="020F0502020204030204" pitchFamily="34" charset="0"/>
                <a:ea typeface="Calibri" panose="020F0502020204030204" pitchFamily="34" charset="0"/>
                <a:cs typeface="Arial" panose="020B0604020202020204" pitchFamily="34" charset="0"/>
              </a:rPr>
              <a:t> is a command that is used to change the system's </a:t>
            </a:r>
            <a:r>
              <a:rPr lang="en-IL" sz="2000" dirty="0" err="1">
                <a:effectLst/>
                <a:latin typeface="Calibri" panose="020F0502020204030204" pitchFamily="34" charset="0"/>
                <a:ea typeface="Calibri" panose="020F0502020204030204" pitchFamily="34" charset="0"/>
                <a:cs typeface="Arial" panose="020B0604020202020204" pitchFamily="34" charset="0"/>
              </a:rPr>
              <a:t>runlevel</a:t>
            </a:r>
            <a:r>
              <a:rPr lang="en-IL" sz="2000" dirty="0">
                <a:effectLst/>
                <a:latin typeface="Calibri" panose="020F0502020204030204" pitchFamily="34" charset="0"/>
                <a:ea typeface="Calibri" panose="020F0502020204030204" pitchFamily="34" charset="0"/>
                <a:cs typeface="Arial" panose="020B0604020202020204" pitchFamily="34" charset="0"/>
              </a:rPr>
              <a:t>. It is not a tool that has multiple commands.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It has a single command that takes a </a:t>
            </a:r>
            <a:r>
              <a:rPr lang="en-IL"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runlevel</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as an argument. Here is the syntax:</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IL"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telinit</a:t>
            </a:r>
            <a:r>
              <a:rPr lang="en-IL"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runlevel</a:t>
            </a:r>
            <a:r>
              <a:rPr lang="en-IL"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Here, [</a:t>
            </a:r>
            <a:r>
              <a:rPr lang="en-IL" sz="2000" dirty="0" err="1">
                <a:effectLst/>
                <a:latin typeface="Calibri" panose="020F0502020204030204" pitchFamily="34" charset="0"/>
                <a:ea typeface="Calibri" panose="020F0502020204030204" pitchFamily="34" charset="0"/>
                <a:cs typeface="Arial" panose="020B0604020202020204" pitchFamily="34" charset="0"/>
              </a:rPr>
              <a:t>runlevel</a:t>
            </a:r>
            <a:r>
              <a:rPr lang="en-IL" sz="2000" dirty="0">
                <a:effectLst/>
                <a:latin typeface="Calibri" panose="020F0502020204030204" pitchFamily="34" charset="0"/>
                <a:ea typeface="Calibri" panose="020F0502020204030204" pitchFamily="34" charset="0"/>
                <a:cs typeface="Arial" panose="020B0604020202020204" pitchFamily="34" charset="0"/>
              </a:rPr>
              <a:t>] refers to the </a:t>
            </a:r>
            <a:r>
              <a:rPr lang="en-IL" sz="2000" dirty="0" err="1">
                <a:effectLst/>
                <a:latin typeface="Calibri" panose="020F0502020204030204" pitchFamily="34" charset="0"/>
                <a:ea typeface="Calibri" panose="020F0502020204030204" pitchFamily="34" charset="0"/>
                <a:cs typeface="Arial" panose="020B0604020202020204" pitchFamily="34" charset="0"/>
              </a:rPr>
              <a:t>runlevel</a:t>
            </a:r>
            <a:r>
              <a:rPr lang="en-IL" sz="2000" dirty="0">
                <a:effectLst/>
                <a:latin typeface="Calibri" panose="020F0502020204030204" pitchFamily="34" charset="0"/>
                <a:ea typeface="Calibri" panose="020F0502020204030204" pitchFamily="34" charset="0"/>
                <a:cs typeface="Arial" panose="020B0604020202020204" pitchFamily="34" charset="0"/>
              </a:rPr>
              <a:t> to which the system will be changed.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a:t>
            </a:r>
            <a:r>
              <a:rPr lang="en-IL"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runlevel</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is a number between 0 and 6, with each number representing a different system state</a:t>
            </a:r>
            <a:r>
              <a:rPr lang="en-IL" sz="2000" dirty="0">
                <a:effectLst/>
                <a:latin typeface="Calibri" panose="020F0502020204030204" pitchFamily="34" charset="0"/>
                <a:ea typeface="Calibri" panose="020F0502020204030204" pitchFamily="34" charset="0"/>
                <a:cs typeface="Arial" panose="020B0604020202020204" pitchFamily="34" charset="0"/>
              </a:rPr>
              <a:t>. The specific </a:t>
            </a:r>
            <a:r>
              <a:rPr lang="en-IL" sz="2000" dirty="0" err="1">
                <a:effectLst/>
                <a:latin typeface="Calibri" panose="020F0502020204030204" pitchFamily="34" charset="0"/>
                <a:ea typeface="Calibri" panose="020F0502020204030204" pitchFamily="34" charset="0"/>
                <a:cs typeface="Arial" panose="020B0604020202020204" pitchFamily="34" charset="0"/>
              </a:rPr>
              <a:t>behavior</a:t>
            </a:r>
            <a:r>
              <a:rPr lang="en-IL" sz="2000" dirty="0">
                <a:effectLst/>
                <a:latin typeface="Calibri" panose="020F0502020204030204" pitchFamily="34" charset="0"/>
                <a:ea typeface="Calibri" panose="020F0502020204030204" pitchFamily="34" charset="0"/>
                <a:cs typeface="Arial" panose="020B0604020202020204" pitchFamily="34" charset="0"/>
              </a:rPr>
              <a:t> of each </a:t>
            </a:r>
            <a:r>
              <a:rPr lang="en-IL" sz="2000" dirty="0" err="1">
                <a:effectLst/>
                <a:latin typeface="Calibri" panose="020F0502020204030204" pitchFamily="34" charset="0"/>
                <a:ea typeface="Calibri" panose="020F0502020204030204" pitchFamily="34" charset="0"/>
                <a:cs typeface="Arial" panose="020B0604020202020204" pitchFamily="34" charset="0"/>
              </a:rPr>
              <a:t>runlevel</a:t>
            </a:r>
            <a:r>
              <a:rPr lang="en-IL" sz="2000" dirty="0">
                <a:effectLst/>
                <a:latin typeface="Calibri" panose="020F0502020204030204" pitchFamily="34" charset="0"/>
                <a:ea typeface="Calibri" panose="020F0502020204030204" pitchFamily="34" charset="0"/>
                <a:cs typeface="Arial" panose="020B0604020202020204" pitchFamily="34" charset="0"/>
              </a:rPr>
              <a:t> can vary depending on the distribution and configuration of the system.</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It's worth noting that </a:t>
            </a:r>
            <a:r>
              <a:rPr lang="en-IL" sz="2000" dirty="0" err="1">
                <a:effectLst/>
                <a:latin typeface="Calibri" panose="020F0502020204030204" pitchFamily="34" charset="0"/>
                <a:ea typeface="Calibri" panose="020F0502020204030204" pitchFamily="34" charset="0"/>
                <a:cs typeface="Arial" panose="020B0604020202020204" pitchFamily="34" charset="0"/>
              </a:rPr>
              <a:t>telinit</a:t>
            </a:r>
            <a:r>
              <a:rPr lang="en-IL" sz="2000" dirty="0">
                <a:effectLst/>
                <a:latin typeface="Calibri" panose="020F0502020204030204" pitchFamily="34" charset="0"/>
                <a:ea typeface="Calibri" panose="020F0502020204030204" pitchFamily="34" charset="0"/>
                <a:cs typeface="Arial" panose="020B0604020202020204" pitchFamily="34" charset="0"/>
              </a:rPr>
              <a:t> is not commonly used in modern Linux distributions. Instead, most systems use </a:t>
            </a:r>
            <a:r>
              <a:rPr lang="en-IL" sz="2000" dirty="0" err="1">
                <a:effectLst/>
                <a:latin typeface="Calibri" panose="020F0502020204030204" pitchFamily="34" charset="0"/>
                <a:ea typeface="Calibri" panose="020F0502020204030204" pitchFamily="34" charset="0"/>
                <a:cs typeface="Arial" panose="020B0604020202020204" pitchFamily="34" charset="0"/>
              </a:rPr>
              <a:t>systemd</a:t>
            </a:r>
            <a:r>
              <a:rPr lang="en-IL" sz="2000" dirty="0">
                <a:effectLst/>
                <a:latin typeface="Calibri" panose="020F0502020204030204" pitchFamily="34" charset="0"/>
                <a:ea typeface="Calibri" panose="020F0502020204030204" pitchFamily="34" charset="0"/>
                <a:cs typeface="Arial" panose="020B0604020202020204" pitchFamily="34" charset="0"/>
              </a:rPr>
              <a:t>, which has its own set of commands for managing system state.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82055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DA137B-C99D-400A-60F5-EBEB2A7F8FFA}"/>
              </a:ext>
            </a:extLst>
          </p:cNvPr>
          <p:cNvSpPr>
            <a:spLocks noGrp="1"/>
          </p:cNvSpPr>
          <p:nvPr>
            <p:ph type="title"/>
          </p:nvPr>
        </p:nvSpPr>
        <p:spPr>
          <a:xfrm>
            <a:off x="1141115" y="609600"/>
            <a:ext cx="9903419" cy="1065451"/>
          </a:xfrm>
        </p:spPr>
        <p:txBody>
          <a:bodyPr>
            <a:normAutofit/>
          </a:bodyPr>
          <a:lstStyle/>
          <a:p>
            <a:pPr algn="ctr">
              <a:lnSpc>
                <a:spcPct val="90000"/>
              </a:lnSpc>
            </a:pPr>
            <a:r>
              <a:rPr lang="en-US">
                <a:solidFill>
                  <a:srgbClr val="BFBFBF"/>
                </a:solidFill>
              </a:rPr>
              <a:t>Implementations:</a:t>
            </a:r>
            <a:br>
              <a:rPr lang="en-US">
                <a:solidFill>
                  <a:srgbClr val="BFBFBF"/>
                </a:solidFill>
              </a:rPr>
            </a:br>
            <a:endParaRPr lang="en-IL">
              <a:solidFill>
                <a:srgbClr val="BFBFBF"/>
              </a:solidFill>
            </a:endParaRPr>
          </a:p>
        </p:txBody>
      </p:sp>
      <p:sp>
        <p:nvSpPr>
          <p:cNvPr id="3" name="Content Placeholder 2">
            <a:extLst>
              <a:ext uri="{FF2B5EF4-FFF2-40B4-BE49-F238E27FC236}">
                <a16:creationId xmlns:a16="http://schemas.microsoft.com/office/drawing/2014/main" id="{C1A1C7E0-FA29-8D16-EE01-678D410850DD}"/>
              </a:ext>
            </a:extLst>
          </p:cNvPr>
          <p:cNvSpPr>
            <a:spLocks noGrp="1"/>
          </p:cNvSpPr>
          <p:nvPr>
            <p:ph idx="1"/>
          </p:nvPr>
        </p:nvSpPr>
        <p:spPr>
          <a:xfrm>
            <a:off x="1141115" y="2666999"/>
            <a:ext cx="9903419" cy="3124201"/>
          </a:xfrm>
        </p:spPr>
        <p:txBody>
          <a:bodyPr>
            <a:normAutofit/>
          </a:bodyPr>
          <a:lstStyle/>
          <a:p>
            <a:r>
              <a:rPr lang="en-US" dirty="0"/>
              <a:t>A hybrid cloud implementation typically involves the integration of a public cloud provider with a private cloud environment, which can include on-premises data centers or colocation facilities. Integration can be achieved through various mechanisms, such as virtual private networks (VPNs), direct connections, or software-defined networking (SDN). Hybrid cloud deployments require careful planning and design to ensure compatibility and interoperability between the public and private cloud components.</a:t>
            </a:r>
            <a:endParaRPr lang="en-IL" dirty="0"/>
          </a:p>
        </p:txBody>
      </p:sp>
    </p:spTree>
    <p:extLst>
      <p:ext uri="{BB962C8B-B14F-4D97-AF65-F5344CB8AC3E}">
        <p14:creationId xmlns:p14="http://schemas.microsoft.com/office/powerpoint/2010/main" val="2594140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BB15-E25E-FBE9-7CF1-00E1D9D7A885}"/>
              </a:ext>
            </a:extLst>
          </p:cNvPr>
          <p:cNvSpPr>
            <a:spLocks noGrp="1"/>
          </p:cNvSpPr>
          <p:nvPr>
            <p:ph type="title"/>
          </p:nvPr>
        </p:nvSpPr>
        <p:spPr>
          <a:xfrm>
            <a:off x="1141116" y="609600"/>
            <a:ext cx="9903418" cy="838200"/>
          </a:xfrm>
        </p:spPr>
        <p:txBody>
          <a:bodyPr>
            <a:normAutofit fontScale="90000"/>
          </a:bodyPr>
          <a:lstStyle/>
          <a:p>
            <a:r>
              <a:rPr lang="en-US" sz="2000" dirty="0"/>
              <a:t>The boot process of a computer can be broken down into several stages:</a:t>
            </a:r>
            <a:br>
              <a:rPr lang="en-US" dirty="0"/>
            </a:br>
            <a:endParaRPr lang="en-IL" dirty="0"/>
          </a:p>
        </p:txBody>
      </p:sp>
      <p:sp>
        <p:nvSpPr>
          <p:cNvPr id="3" name="Content Placeholder 2">
            <a:extLst>
              <a:ext uri="{FF2B5EF4-FFF2-40B4-BE49-F238E27FC236}">
                <a16:creationId xmlns:a16="http://schemas.microsoft.com/office/drawing/2014/main" id="{08CD2615-BA96-8859-616C-72A71FB4B3BA}"/>
              </a:ext>
            </a:extLst>
          </p:cNvPr>
          <p:cNvSpPr>
            <a:spLocks noGrp="1"/>
          </p:cNvSpPr>
          <p:nvPr>
            <p:ph idx="1"/>
          </p:nvPr>
        </p:nvSpPr>
        <p:spPr>
          <a:xfrm>
            <a:off x="1141116" y="1600200"/>
            <a:ext cx="9903418" cy="4191001"/>
          </a:xfrm>
        </p:spPr>
        <p:txBody>
          <a:bodyPr>
            <a:normAutofit fontScale="85000" lnSpcReduction="20000"/>
          </a:bodyPr>
          <a:lstStyle/>
          <a:p>
            <a:pPr marL="342900" marR="0" lvl="0" indent="-342900">
              <a:lnSpc>
                <a:spcPct val="107000"/>
              </a:lnSpc>
              <a:spcBef>
                <a:spcPts val="0"/>
              </a:spcBef>
              <a:spcAft>
                <a:spcPts val="800"/>
              </a:spcAft>
              <a:tabLst>
                <a:tab pos="457200" algn="l"/>
              </a:tabLst>
            </a:pPr>
            <a:r>
              <a:rPr lang="en-IL" sz="2400" b="1" dirty="0">
                <a:effectLst/>
                <a:latin typeface="Calibri" panose="020F0502020204030204" pitchFamily="34" charset="0"/>
                <a:ea typeface="Calibri" panose="020F0502020204030204" pitchFamily="34" charset="0"/>
                <a:cs typeface="Arial" panose="020B0604020202020204" pitchFamily="34" charset="0"/>
              </a:rPr>
              <a:t>Power-On Self Test (POST):</a:t>
            </a:r>
            <a:r>
              <a:rPr lang="en-IL" sz="24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When you turn on your computer, the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first thing it does is perform a self-test of the system hardware</a:t>
            </a:r>
            <a:r>
              <a:rPr lang="en-IL" sz="2000" dirty="0">
                <a:effectLst/>
                <a:latin typeface="Calibri" panose="020F0502020204030204" pitchFamily="34" charset="0"/>
                <a:ea typeface="Calibri" panose="020F0502020204030204" pitchFamily="34" charset="0"/>
                <a:cs typeface="Arial" panose="020B0604020202020204" pitchFamily="34" charset="0"/>
              </a:rPr>
              <a:t>. This is called the Power-On Self Test (POST). The POST checks for the presence and functionality of critical hardware components like the CPU, RAM, hard drives, and input/output devices. If there is a hardware problem, the POST will usually stop the boot process and display an error message.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a:effectLst/>
                <a:latin typeface="Calibri" panose="020F0502020204030204" pitchFamily="34" charset="0"/>
                <a:ea typeface="Calibri" panose="020F0502020204030204" pitchFamily="34" charset="0"/>
                <a:cs typeface="Arial" panose="020B0604020202020204" pitchFamily="34" charset="0"/>
              </a:rPr>
              <a:t>Bootloader:</a:t>
            </a:r>
            <a:r>
              <a:rPr lang="en-IL" sz="2000" dirty="0">
                <a:effectLst/>
                <a:latin typeface="Calibri" panose="020F0502020204030204" pitchFamily="34" charset="0"/>
                <a:ea typeface="Calibri" panose="020F0502020204030204" pitchFamily="34" charset="0"/>
                <a:cs typeface="Arial" panose="020B0604020202020204" pitchFamily="34" charset="0"/>
              </a:rPr>
              <a:t> After the POST is completed, the computer looks for a bootloader.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bootloader is a small program that is responsible for loading the operating system</a:t>
            </a:r>
            <a:r>
              <a:rPr lang="en-IL" sz="2000" dirty="0">
                <a:effectLst/>
                <a:latin typeface="Calibri" panose="020F0502020204030204" pitchFamily="34" charset="0"/>
                <a:ea typeface="Calibri" panose="020F0502020204030204" pitchFamily="34" charset="0"/>
                <a:cs typeface="Arial" panose="020B0604020202020204" pitchFamily="34" charset="0"/>
              </a:rPr>
              <a:t>. It is usually located on the computer's hard drive or on a bootable device like a CD or USB drive. The bootloader is loaded into memory and executed by the BIOS.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a:effectLst/>
                <a:latin typeface="Calibri" panose="020F0502020204030204" pitchFamily="34" charset="0"/>
                <a:ea typeface="Calibri" panose="020F0502020204030204" pitchFamily="34" charset="0"/>
                <a:cs typeface="Arial" panose="020B0604020202020204" pitchFamily="34" charset="0"/>
              </a:rPr>
              <a:t>Kernel loading</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i="1" u="sng" dirty="0">
                <a:effectLst/>
                <a:latin typeface="Calibri" panose="020F0502020204030204" pitchFamily="34" charset="0"/>
                <a:ea typeface="Calibri" panose="020F0502020204030204" pitchFamily="34" charset="0"/>
                <a:cs typeface="Arial" panose="020B0604020202020204" pitchFamily="34" charset="0"/>
              </a:rPr>
              <a:t>The bootloader then loads the kernel</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which is the core of the operating system. </a:t>
            </a:r>
            <a:r>
              <a:rPr lang="en-IL" sz="2000" dirty="0">
                <a:effectLst/>
                <a:latin typeface="Calibri" panose="020F0502020204030204" pitchFamily="34" charset="0"/>
                <a:ea typeface="Calibri" panose="020F0502020204030204" pitchFamily="34" charset="0"/>
                <a:cs typeface="Arial" panose="020B0604020202020204" pitchFamily="34" charset="0"/>
              </a:rPr>
              <a:t>The kernel initializes the hardware and starts essential system processes. Once the kernel is loaded, it hands over control to the </a:t>
            </a:r>
            <a:r>
              <a:rPr lang="en-IL" sz="2000" dirty="0" err="1">
                <a:effectLst/>
                <a:latin typeface="Calibri" panose="020F0502020204030204" pitchFamily="34" charset="0"/>
                <a:ea typeface="Calibri" panose="020F0502020204030204" pitchFamily="34" charset="0"/>
                <a:cs typeface="Arial" panose="020B0604020202020204" pitchFamily="34" charset="0"/>
              </a:rPr>
              <a:t>init</a:t>
            </a:r>
            <a:r>
              <a:rPr lang="en-IL" sz="2000" dirty="0">
                <a:effectLst/>
                <a:latin typeface="Calibri" panose="020F0502020204030204" pitchFamily="34" charset="0"/>
                <a:ea typeface="Calibri" panose="020F0502020204030204" pitchFamily="34" charset="0"/>
                <a:cs typeface="Arial" panose="020B0604020202020204" pitchFamily="34" charset="0"/>
              </a:rPr>
              <a:t> process.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a:effectLst/>
                <a:latin typeface="Calibri" panose="020F0502020204030204" pitchFamily="34" charset="0"/>
                <a:ea typeface="Calibri" panose="020F0502020204030204" pitchFamily="34" charset="0"/>
                <a:cs typeface="Arial" panose="020B0604020202020204" pitchFamily="34" charset="0"/>
              </a:rPr>
              <a:t>Init process</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a:t>
            </a:r>
            <a:r>
              <a:rPr lang="en-IL"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init</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process is the first user-space process that is started by the kernel</a:t>
            </a:r>
            <a:r>
              <a:rPr lang="en-IL" sz="2000" dirty="0">
                <a:effectLst/>
                <a:latin typeface="Calibri" panose="020F0502020204030204" pitchFamily="34" charset="0"/>
                <a:ea typeface="Calibri" panose="020F0502020204030204" pitchFamily="34" charset="0"/>
                <a:cs typeface="Arial" panose="020B0604020202020204" pitchFamily="34" charset="0"/>
              </a:rPr>
              <a:t>. It initializes the system by starting essential system services and processes. In most modern Linux systems, the </a:t>
            </a:r>
            <a:r>
              <a:rPr lang="en-IL" sz="2000" dirty="0" err="1">
                <a:effectLst/>
                <a:latin typeface="Calibri" panose="020F0502020204030204" pitchFamily="34" charset="0"/>
                <a:ea typeface="Calibri" panose="020F0502020204030204" pitchFamily="34" charset="0"/>
                <a:cs typeface="Arial" panose="020B0604020202020204" pitchFamily="34" charset="0"/>
              </a:rPr>
              <a:t>init</a:t>
            </a:r>
            <a:r>
              <a:rPr lang="en-IL" sz="2000" dirty="0">
                <a:effectLst/>
                <a:latin typeface="Calibri" panose="020F0502020204030204" pitchFamily="34" charset="0"/>
                <a:ea typeface="Calibri" panose="020F0502020204030204" pitchFamily="34" charset="0"/>
                <a:cs typeface="Arial" panose="020B0604020202020204" pitchFamily="34" charset="0"/>
              </a:rPr>
              <a:t> process is replaced by </a:t>
            </a:r>
            <a:r>
              <a:rPr lang="en-IL" sz="2000" dirty="0" err="1">
                <a:effectLst/>
                <a:latin typeface="Calibri" panose="020F0502020204030204" pitchFamily="34" charset="0"/>
                <a:ea typeface="Calibri" panose="020F0502020204030204" pitchFamily="34" charset="0"/>
                <a:cs typeface="Arial" panose="020B0604020202020204" pitchFamily="34" charset="0"/>
              </a:rPr>
              <a:t>systemd</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86863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5D2C-A696-D1C6-6714-57E24FE581CD}"/>
              </a:ext>
            </a:extLst>
          </p:cNvPr>
          <p:cNvSpPr>
            <a:spLocks noGrp="1"/>
          </p:cNvSpPr>
          <p:nvPr>
            <p:ph type="title"/>
          </p:nvPr>
        </p:nvSpPr>
        <p:spPr>
          <a:xfrm>
            <a:off x="1141116" y="609600"/>
            <a:ext cx="9903418" cy="762000"/>
          </a:xfrm>
        </p:spPr>
        <p:txBody>
          <a:bodyPr/>
          <a:lstStyle/>
          <a:p>
            <a:r>
              <a:rPr lang="en-US" dirty="0"/>
              <a:t>Boot …..</a:t>
            </a:r>
            <a:endParaRPr lang="en-IL" dirty="0"/>
          </a:p>
        </p:txBody>
      </p:sp>
      <p:sp>
        <p:nvSpPr>
          <p:cNvPr id="3" name="Content Placeholder 2">
            <a:extLst>
              <a:ext uri="{FF2B5EF4-FFF2-40B4-BE49-F238E27FC236}">
                <a16:creationId xmlns:a16="http://schemas.microsoft.com/office/drawing/2014/main" id="{97D6A965-2B52-75BA-6A54-735D6C69D7D0}"/>
              </a:ext>
            </a:extLst>
          </p:cNvPr>
          <p:cNvSpPr>
            <a:spLocks noGrp="1"/>
          </p:cNvSpPr>
          <p:nvPr>
            <p:ph idx="1"/>
          </p:nvPr>
        </p:nvSpPr>
        <p:spPr>
          <a:xfrm>
            <a:off x="1141116" y="1447800"/>
            <a:ext cx="9903418" cy="4343401"/>
          </a:xfrm>
        </p:spPr>
        <p:txBody>
          <a:bodyPr/>
          <a:lstStyle/>
          <a:p>
            <a:pPr marL="342900" marR="0" lvl="0" indent="-342900" rtl="0">
              <a:lnSpc>
                <a:spcPct val="107000"/>
              </a:lnSpc>
              <a:spcBef>
                <a:spcPts val="0"/>
              </a:spcBef>
              <a:spcAft>
                <a:spcPts val="800"/>
              </a:spcAft>
              <a:tabLst>
                <a:tab pos="457200" algn="l"/>
              </a:tabLst>
            </a:pPr>
            <a:r>
              <a:rPr lang="en-IL" sz="2800" b="1" dirty="0">
                <a:effectLst/>
                <a:latin typeface="Calibri" panose="020F0502020204030204" pitchFamily="34" charset="0"/>
                <a:ea typeface="Calibri" panose="020F0502020204030204" pitchFamily="34" charset="0"/>
                <a:cs typeface="Arial" panose="020B0604020202020204" pitchFamily="34" charset="0"/>
              </a:rPr>
              <a:t>User login:</a:t>
            </a:r>
            <a:r>
              <a:rPr lang="en-IL" sz="28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Once the </a:t>
            </a:r>
            <a:r>
              <a:rPr lang="en-IL" sz="2000" dirty="0" err="1">
                <a:effectLst/>
                <a:latin typeface="Calibri" panose="020F0502020204030204" pitchFamily="34" charset="0"/>
                <a:ea typeface="Calibri" panose="020F0502020204030204" pitchFamily="34" charset="0"/>
                <a:cs typeface="Arial" panose="020B0604020202020204" pitchFamily="34" charset="0"/>
              </a:rPr>
              <a:t>init</a:t>
            </a:r>
            <a:r>
              <a:rPr lang="en-IL" sz="2000" dirty="0">
                <a:effectLst/>
                <a:latin typeface="Calibri" panose="020F0502020204030204" pitchFamily="34" charset="0"/>
                <a:ea typeface="Calibri" panose="020F0502020204030204" pitchFamily="34" charset="0"/>
                <a:cs typeface="Arial" panose="020B0604020202020204" pitchFamily="34" charset="0"/>
              </a:rPr>
              <a:t> process is completed, the system is ready for user login.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login process prompts the user for a username and password, and then authenticates the user against the system's user database.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IL" sz="2800" b="1" dirty="0">
                <a:effectLst/>
                <a:latin typeface="Calibri" panose="020F0502020204030204" pitchFamily="34" charset="0"/>
                <a:ea typeface="Calibri" panose="020F0502020204030204" pitchFamily="34" charset="0"/>
                <a:cs typeface="Arial" panose="020B0604020202020204" pitchFamily="34" charset="0"/>
              </a:rPr>
              <a:t>User space:</a:t>
            </a:r>
            <a:r>
              <a:rPr lang="en-IL" sz="2800" dirty="0">
                <a:effectLst/>
                <a:latin typeface="Calibri" panose="020F0502020204030204" pitchFamily="34" charset="0"/>
                <a:ea typeface="Calibri" panose="020F0502020204030204" pitchFamily="34" charset="0"/>
                <a:cs typeface="Arial" panose="020B0604020202020204" pitchFamily="34" charset="0"/>
              </a:rPr>
              <a:t>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After the user has logged in, the user space is started.</a:t>
            </a:r>
            <a:r>
              <a:rPr lang="en-IL"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This includes the desktop environment, graphical user interface, and user applications.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The boot process is a critical component of the computer's operation, as it sets up the system for normal use. Any problems during the boot process can prevent the system from starting up properly, and may require troubleshooting to resolve.</a:t>
            </a:r>
            <a:endParaRPr lang="en-IL"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6281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BF84-5E72-2552-02A1-F2CAED82F895}"/>
              </a:ext>
            </a:extLst>
          </p:cNvPr>
          <p:cNvSpPr>
            <a:spLocks noGrp="1"/>
          </p:cNvSpPr>
          <p:nvPr>
            <p:ph type="title"/>
          </p:nvPr>
        </p:nvSpPr>
        <p:spPr>
          <a:xfrm>
            <a:off x="1141115" y="609600"/>
            <a:ext cx="9903419" cy="1468582"/>
          </a:xfrm>
        </p:spPr>
        <p:txBody>
          <a:bodyPr>
            <a:normAutofit/>
          </a:bodyPr>
          <a:lstStyle/>
          <a:p>
            <a:r>
              <a:rPr lang="en-US" dirty="0"/>
              <a:t>Boot process </a:t>
            </a:r>
            <a:endParaRPr lang="en-IL" dirty="0"/>
          </a:p>
        </p:txBody>
      </p:sp>
      <p:sp>
        <p:nvSpPr>
          <p:cNvPr id="4" name="Arrow: Right 3">
            <a:extLst>
              <a:ext uri="{FF2B5EF4-FFF2-40B4-BE49-F238E27FC236}">
                <a16:creationId xmlns:a16="http://schemas.microsoft.com/office/drawing/2014/main" id="{79B1F47D-8E90-5E2E-007B-5AB00E8A678A}"/>
              </a:ext>
            </a:extLst>
          </p:cNvPr>
          <p:cNvSpPr/>
          <p:nvPr/>
        </p:nvSpPr>
        <p:spPr>
          <a:xfrm>
            <a:off x="4113212" y="3962400"/>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aphicFrame>
        <p:nvGraphicFramePr>
          <p:cNvPr id="6" name="Content Placeholder 2">
            <a:extLst>
              <a:ext uri="{FF2B5EF4-FFF2-40B4-BE49-F238E27FC236}">
                <a16:creationId xmlns:a16="http://schemas.microsoft.com/office/drawing/2014/main" id="{5D16EAEC-B879-DE1C-378E-BEEEE083E8A9}"/>
              </a:ext>
            </a:extLst>
          </p:cNvPr>
          <p:cNvGraphicFramePr>
            <a:graphicFrameLocks noGrp="1"/>
          </p:cNvGraphicFramePr>
          <p:nvPr>
            <p:ph idx="1"/>
            <p:extLst>
              <p:ext uri="{D42A27DB-BD31-4B8C-83A1-F6EECF244321}">
                <p14:modId xmlns:p14="http://schemas.microsoft.com/office/powerpoint/2010/main" val="85623944"/>
              </p:ext>
            </p:extLst>
          </p:nvPr>
        </p:nvGraphicFramePr>
        <p:xfrm>
          <a:off x="1141115" y="2286000"/>
          <a:ext cx="9903421"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556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0FEF-CA3E-9AF5-2F3F-0E98C9C328E2}"/>
              </a:ext>
            </a:extLst>
          </p:cNvPr>
          <p:cNvSpPr>
            <a:spLocks noGrp="1"/>
          </p:cNvSpPr>
          <p:nvPr>
            <p:ph type="title"/>
          </p:nvPr>
        </p:nvSpPr>
        <p:spPr>
          <a:xfrm>
            <a:off x="1141116" y="609600"/>
            <a:ext cx="9903418" cy="609600"/>
          </a:xfrm>
        </p:spPr>
        <p:txBody>
          <a:bodyPr>
            <a:normAutofit fontScale="90000"/>
          </a:bodyPr>
          <a:lstStyle/>
          <a:p>
            <a:br>
              <a:rPr lang="en-US" sz="1800" dirty="0"/>
            </a:br>
            <a:r>
              <a:rPr lang="en-US" sz="1800" dirty="0"/>
              <a:t>LINUX BOOT PROCESS OLD AND NEW VERSION </a:t>
            </a:r>
            <a:br>
              <a:rPr lang="en-US" dirty="0"/>
            </a:br>
            <a:endParaRPr lang="en-IL" dirty="0"/>
          </a:p>
        </p:txBody>
      </p:sp>
      <p:sp>
        <p:nvSpPr>
          <p:cNvPr id="3" name="Content Placeholder 2">
            <a:extLst>
              <a:ext uri="{FF2B5EF4-FFF2-40B4-BE49-F238E27FC236}">
                <a16:creationId xmlns:a16="http://schemas.microsoft.com/office/drawing/2014/main" id="{6DFDE837-7B2A-FEEE-FBB5-186DC07D0BA7}"/>
              </a:ext>
            </a:extLst>
          </p:cNvPr>
          <p:cNvSpPr>
            <a:spLocks noGrp="1"/>
          </p:cNvSpPr>
          <p:nvPr>
            <p:ph idx="1"/>
          </p:nvPr>
        </p:nvSpPr>
        <p:spPr>
          <a:xfrm>
            <a:off x="1141116" y="1600200"/>
            <a:ext cx="9903418" cy="5029200"/>
          </a:xfrm>
        </p:spPr>
        <p:txBody>
          <a:bodyPr>
            <a:normAutofit fontScale="62500" lnSpcReduction="20000"/>
          </a:bodyPr>
          <a:lstStyle/>
          <a:p>
            <a:pPr marL="0" marR="0" indent="0">
              <a:lnSpc>
                <a:spcPct val="107000"/>
              </a:lnSpc>
              <a:spcBef>
                <a:spcPts val="0"/>
              </a:spcBef>
              <a:spcAft>
                <a:spcPts val="800"/>
              </a:spcAft>
              <a:buNone/>
            </a:pPr>
            <a:r>
              <a:rPr lang="en-US" sz="20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dirty="0">
                <a:effectLst/>
                <a:latin typeface="Calibri" panose="020F0502020204030204" pitchFamily="34" charset="0"/>
                <a:ea typeface="Calibri" panose="020F0502020204030204" pitchFamily="34" charset="0"/>
                <a:cs typeface="Arial" panose="020B0604020202020204" pitchFamily="34" charset="0"/>
              </a:rPr>
              <a:t>The Linux boot process has evolved over time, with newer versions incorporating improvements and changes. Here is a brief overview of the boot process for older and newer versions of Linux.</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Older Linux Boot Process:</a:t>
            </a:r>
            <a:endParaRPr lang="en-IL" sz="19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Power On: </a:t>
            </a:r>
            <a:r>
              <a:rPr lang="en-US" sz="2000" dirty="0">
                <a:effectLst/>
                <a:latin typeface="Calibri" panose="020F0502020204030204" pitchFamily="34" charset="0"/>
                <a:ea typeface="Calibri" panose="020F0502020204030204" pitchFamily="34" charset="0"/>
                <a:cs typeface="Arial" panose="020B0604020202020204" pitchFamily="34" charset="0"/>
              </a:rPr>
              <a:t>The computer is turned on and begins to execute the BIOS (Basic Input/Output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BIOS: </a:t>
            </a:r>
            <a:r>
              <a:rPr lang="en-US" sz="2000" dirty="0">
                <a:effectLst/>
                <a:latin typeface="Calibri" panose="020F0502020204030204" pitchFamily="34" charset="0"/>
                <a:ea typeface="Calibri" panose="020F0502020204030204" pitchFamily="34" charset="0"/>
                <a:cs typeface="Arial" panose="020B0604020202020204" pitchFamily="34" charset="0"/>
              </a:rPr>
              <a:t>The BIOS performs a Power-On Self Test (POST) to ensure that hardware components are functional.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MBR: </a:t>
            </a:r>
            <a:r>
              <a:rPr lang="en-US" sz="2000" dirty="0">
                <a:effectLst/>
                <a:latin typeface="Calibri" panose="020F0502020204030204" pitchFamily="34" charset="0"/>
                <a:ea typeface="Calibri" panose="020F0502020204030204" pitchFamily="34" charset="0"/>
                <a:cs typeface="Arial" panose="020B0604020202020204" pitchFamily="34" charset="0"/>
              </a:rPr>
              <a:t>The BIOS locates the Master Boot Record (MBR) on the boot device and loads the bootloader.</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Bootloader: </a:t>
            </a:r>
            <a:r>
              <a:rPr lang="en-US" sz="2000" dirty="0">
                <a:effectLst/>
                <a:latin typeface="Calibri" panose="020F0502020204030204" pitchFamily="34" charset="0"/>
                <a:ea typeface="Calibri" panose="020F0502020204030204" pitchFamily="34" charset="0"/>
                <a:cs typeface="Arial" panose="020B0604020202020204" pitchFamily="34" charset="0"/>
              </a:rPr>
              <a:t>The bootloader (e.g., GRUB) loads the Linux kernel into memory</a:t>
            </a:r>
            <a:r>
              <a:rPr lang="en-US" sz="2000" b="1"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Kernel Initialization: </a:t>
            </a:r>
            <a:r>
              <a:rPr lang="en-US" sz="2000" dirty="0">
                <a:effectLst/>
                <a:latin typeface="Calibri" panose="020F0502020204030204" pitchFamily="34" charset="0"/>
                <a:ea typeface="Calibri" panose="020F0502020204030204" pitchFamily="34" charset="0"/>
                <a:cs typeface="Arial" panose="020B0604020202020204" pitchFamily="34" charset="0"/>
              </a:rPr>
              <a:t>The Linux kernel initializes the hardware, loads drivers, and mounts the root file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Init: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init</a:t>
            </a:r>
            <a:r>
              <a:rPr lang="en-US" sz="2000" dirty="0">
                <a:effectLst/>
                <a:latin typeface="Calibri" panose="020F0502020204030204" pitchFamily="34" charset="0"/>
                <a:ea typeface="Calibri" panose="020F0502020204030204" pitchFamily="34" charset="0"/>
                <a:cs typeface="Arial" panose="020B0604020202020204" pitchFamily="34" charset="0"/>
              </a:rPr>
              <a:t> process (e.g., </a:t>
            </a:r>
            <a:r>
              <a:rPr lang="en-US" sz="2000" dirty="0" err="1">
                <a:effectLst/>
                <a:latin typeface="Calibri" panose="020F0502020204030204" pitchFamily="34" charset="0"/>
                <a:ea typeface="Calibri" panose="020F0502020204030204" pitchFamily="34" charset="0"/>
                <a:cs typeface="Arial" panose="020B0604020202020204" pitchFamily="34" charset="0"/>
              </a:rPr>
              <a:t>SysVinit</a:t>
            </a:r>
            <a:r>
              <a:rPr lang="en-US" sz="2000" dirty="0">
                <a:effectLst/>
                <a:latin typeface="Calibri" panose="020F0502020204030204" pitchFamily="34" charset="0"/>
                <a:ea typeface="Calibri" panose="020F0502020204030204" pitchFamily="34" charset="0"/>
                <a:cs typeface="Arial" panose="020B0604020202020204" pitchFamily="34" charset="0"/>
              </a:rPr>
              <a:t>) is started, which performs system initialization tasks and launches system services.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Newer Linux Boot Process:</a:t>
            </a:r>
            <a:endParaRPr lang="en-IL" sz="19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Power On: </a:t>
            </a:r>
            <a:r>
              <a:rPr lang="en-US" sz="2000" dirty="0">
                <a:effectLst/>
                <a:latin typeface="Calibri" panose="020F0502020204030204" pitchFamily="34" charset="0"/>
                <a:ea typeface="Calibri" panose="020F0502020204030204" pitchFamily="34" charset="0"/>
                <a:cs typeface="Arial" panose="020B0604020202020204" pitchFamily="34" charset="0"/>
              </a:rPr>
              <a:t>The computer is turned on and begins to execute the UEFI (Unified Extensible Firmware Interface).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UEFI: </a:t>
            </a:r>
            <a:r>
              <a:rPr lang="en-US" sz="2000" dirty="0">
                <a:effectLst/>
                <a:latin typeface="Calibri" panose="020F0502020204030204" pitchFamily="34" charset="0"/>
                <a:ea typeface="Calibri" panose="020F0502020204030204" pitchFamily="34" charset="0"/>
                <a:cs typeface="Arial" panose="020B0604020202020204" pitchFamily="34" charset="0"/>
              </a:rPr>
              <a:t>The UEFI performs a Power-On Self Test (POST) to ensure that hardware components are functional.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Bootloader: </a:t>
            </a:r>
            <a:r>
              <a:rPr lang="en-US" sz="2000" dirty="0">
                <a:effectLst/>
                <a:latin typeface="Calibri" panose="020F0502020204030204" pitchFamily="34" charset="0"/>
                <a:ea typeface="Calibri" panose="020F0502020204030204" pitchFamily="34" charset="0"/>
                <a:cs typeface="Arial" panose="020B0604020202020204" pitchFamily="34" charset="0"/>
              </a:rPr>
              <a:t>The UEFI loads the bootloader (e.g., GRUB2), which loads the Linux kernel into memory.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Kernel Initialization: </a:t>
            </a:r>
            <a:r>
              <a:rPr lang="en-US" sz="2000" dirty="0">
                <a:effectLst/>
                <a:latin typeface="Calibri" panose="020F0502020204030204" pitchFamily="34" charset="0"/>
                <a:ea typeface="Calibri" panose="020F0502020204030204" pitchFamily="34" charset="0"/>
                <a:cs typeface="Arial" panose="020B0604020202020204" pitchFamily="34" charset="0"/>
              </a:rPr>
              <a:t>The Linux kernel initializes the hardware, loads drivers, and mounts the root file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Init: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init</a:t>
            </a:r>
            <a:r>
              <a:rPr lang="en-US" sz="2000" dirty="0">
                <a:effectLst/>
                <a:latin typeface="Calibri" panose="020F0502020204030204" pitchFamily="34" charset="0"/>
                <a:ea typeface="Calibri" panose="020F0502020204030204" pitchFamily="34" charset="0"/>
                <a:cs typeface="Arial" panose="020B0604020202020204" pitchFamily="34" charset="0"/>
              </a:rPr>
              <a:t> process (e.g., </a:t>
            </a:r>
            <a:r>
              <a:rPr lang="en-US" sz="2000" dirty="0" err="1">
                <a:effectLst/>
                <a:latin typeface="Calibri" panose="020F0502020204030204" pitchFamily="34" charset="0"/>
                <a:ea typeface="Calibri" panose="020F0502020204030204" pitchFamily="34" charset="0"/>
                <a:cs typeface="Arial" panose="020B0604020202020204" pitchFamily="34" charset="0"/>
              </a:rPr>
              <a:t>systemd</a:t>
            </a:r>
            <a:r>
              <a:rPr lang="en-US" sz="2000" dirty="0">
                <a:effectLst/>
                <a:latin typeface="Calibri" panose="020F0502020204030204" pitchFamily="34" charset="0"/>
                <a:ea typeface="Calibri" panose="020F0502020204030204" pitchFamily="34" charset="0"/>
                <a:cs typeface="Arial" panose="020B0604020202020204" pitchFamily="34" charset="0"/>
              </a:rPr>
              <a:t>) is started, which performs system initialization tasks and launches system services.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Arial" panose="020B0604020202020204" pitchFamily="34" charset="0"/>
              </a:rPr>
              <a:t>Note that the newer boot process uses UEFI instead of BIOS, and the </a:t>
            </a:r>
            <a:r>
              <a:rPr lang="en-US" sz="2000" b="1" dirty="0" err="1">
                <a:effectLst/>
                <a:latin typeface="Calibri" panose="020F0502020204030204" pitchFamily="34" charset="0"/>
                <a:ea typeface="Calibri" panose="020F0502020204030204" pitchFamily="34" charset="0"/>
                <a:cs typeface="Arial" panose="020B0604020202020204" pitchFamily="34" charset="0"/>
              </a:rPr>
              <a:t>init</a:t>
            </a:r>
            <a:r>
              <a:rPr lang="en-US" sz="2000" b="1" dirty="0">
                <a:effectLst/>
                <a:latin typeface="Calibri" panose="020F0502020204030204" pitchFamily="34" charset="0"/>
                <a:ea typeface="Calibri" panose="020F0502020204030204" pitchFamily="34" charset="0"/>
                <a:cs typeface="Arial" panose="020B0604020202020204" pitchFamily="34" charset="0"/>
              </a:rPr>
              <a:t> process is handled by </a:t>
            </a:r>
            <a:r>
              <a:rPr lang="en-US" sz="2000" b="1" dirty="0" err="1">
                <a:effectLst/>
                <a:latin typeface="Calibri" panose="020F0502020204030204" pitchFamily="34" charset="0"/>
                <a:ea typeface="Calibri" panose="020F0502020204030204" pitchFamily="34" charset="0"/>
                <a:cs typeface="Arial" panose="020B0604020202020204" pitchFamily="34" charset="0"/>
              </a:rPr>
              <a:t>systemd</a:t>
            </a:r>
            <a:r>
              <a:rPr lang="en-US" sz="2000" b="1" dirty="0">
                <a:effectLst/>
                <a:latin typeface="Calibri" panose="020F0502020204030204" pitchFamily="34" charset="0"/>
                <a:ea typeface="Calibri" panose="020F0502020204030204" pitchFamily="34" charset="0"/>
                <a:cs typeface="Arial" panose="020B0604020202020204" pitchFamily="34" charset="0"/>
              </a:rPr>
              <a:t> instead of </a:t>
            </a:r>
            <a:r>
              <a:rPr lang="en-US" sz="2000" b="1" dirty="0" err="1">
                <a:effectLst/>
                <a:latin typeface="Calibri" panose="020F0502020204030204" pitchFamily="34" charset="0"/>
                <a:ea typeface="Calibri" panose="020F0502020204030204" pitchFamily="34" charset="0"/>
                <a:cs typeface="Arial" panose="020B0604020202020204" pitchFamily="34" charset="0"/>
              </a:rPr>
              <a:t>SysVinit</a:t>
            </a:r>
            <a:r>
              <a:rPr lang="en-US" sz="2000" b="1" dirty="0">
                <a:effectLst/>
                <a:latin typeface="Calibri" panose="020F0502020204030204" pitchFamily="34" charset="0"/>
                <a:ea typeface="Calibri" panose="020F0502020204030204" pitchFamily="34" charset="0"/>
                <a:cs typeface="Arial" panose="020B0604020202020204" pitchFamily="34" charset="0"/>
              </a:rPr>
              <a:t>. Additionally, the newer boot process can be faster due to optimizations such as parallelization of tasks.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4931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0D95D2-FD0F-EF43-80D1-78253C623E32}"/>
              </a:ext>
            </a:extLst>
          </p:cNvPr>
          <p:cNvSpPr>
            <a:spLocks noGrp="1"/>
          </p:cNvSpPr>
          <p:nvPr>
            <p:ph type="title"/>
          </p:nvPr>
        </p:nvSpPr>
        <p:spPr>
          <a:xfrm>
            <a:off x="1141116" y="609600"/>
            <a:ext cx="9903418" cy="990600"/>
          </a:xfrm>
        </p:spPr>
        <p:txBody>
          <a:bodyPr/>
          <a:lstStyle/>
          <a:p>
            <a:r>
              <a:rPr kumimoji="0" lang="en-US" sz="1800" b="0" i="0" u="none" strike="noStrike" kern="1200" cap="all" spc="0" normalizeH="0" baseline="0" noProof="0"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uLnTx/>
                <a:uFillTx/>
                <a:latin typeface="Century Gothic" panose="020B0502020202020204"/>
                <a:ea typeface="+mj-ea"/>
                <a:cs typeface="+mj-cs"/>
              </a:rPr>
              <a:t>LINUX BOOT PROCESS OLD AND NEW VERSION</a:t>
            </a:r>
            <a:endParaRPr lang="en-IL" dirty="0"/>
          </a:p>
        </p:txBody>
      </p:sp>
      <p:sp>
        <p:nvSpPr>
          <p:cNvPr id="5" name="Content Placeholder 4">
            <a:extLst>
              <a:ext uri="{FF2B5EF4-FFF2-40B4-BE49-F238E27FC236}">
                <a16:creationId xmlns:a16="http://schemas.microsoft.com/office/drawing/2014/main" id="{A7B14E22-BE54-E7F6-9BE2-843F01E843B7}"/>
              </a:ext>
            </a:extLst>
          </p:cNvPr>
          <p:cNvSpPr>
            <a:spLocks noGrp="1"/>
          </p:cNvSpPr>
          <p:nvPr>
            <p:ph sz="half" idx="1"/>
          </p:nvPr>
        </p:nvSpPr>
        <p:spPr/>
        <p:txBody>
          <a:bodyPr/>
          <a:lstStyle/>
          <a:p>
            <a:pPr marL="0" marR="0" indent="0">
              <a:lnSpc>
                <a:spcPct val="107000"/>
              </a:lnSpc>
              <a:spcBef>
                <a:spcPts val="0"/>
              </a:spcBef>
              <a:spcAft>
                <a:spcPts val="800"/>
              </a:spcAft>
              <a:buNone/>
            </a:pPr>
            <a:r>
              <a:rPr lang="en-US" sz="2400" b="1" dirty="0">
                <a:effectLst/>
                <a:latin typeface="Calibri" panose="020F0502020204030204" pitchFamily="34" charset="0"/>
                <a:ea typeface="Calibri" panose="020F0502020204030204" pitchFamily="34" charset="0"/>
                <a:cs typeface="Arial" panose="020B0604020202020204" pitchFamily="34" charset="0"/>
              </a:rPr>
              <a:t>Older Linux Boot Process: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Power 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BIOS: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MBR: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Bootloader: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Kernel Initialization: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Init: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
        <p:nvSpPr>
          <p:cNvPr id="6" name="Content Placeholder 5">
            <a:extLst>
              <a:ext uri="{FF2B5EF4-FFF2-40B4-BE49-F238E27FC236}">
                <a16:creationId xmlns:a16="http://schemas.microsoft.com/office/drawing/2014/main" id="{D3440B4D-43FC-1D0A-09AC-5A5E58C65AE2}"/>
              </a:ext>
            </a:extLst>
          </p:cNvPr>
          <p:cNvSpPr>
            <a:spLocks noGrp="1"/>
          </p:cNvSpPr>
          <p:nvPr>
            <p:ph sz="half" idx="2"/>
          </p:nvPr>
        </p:nvSpPr>
        <p:spPr>
          <a:xfrm>
            <a:off x="6210065" y="2631004"/>
            <a:ext cx="4834469" cy="3160196"/>
          </a:xfrm>
        </p:spPr>
        <p:txBody>
          <a:bodyPr/>
          <a:lstStyle/>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Newer Linux Boot Process: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Power 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 UEFI:</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 Bootloader: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 Kernel Initialization: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Init: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0475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7FA2-B1E9-0EC0-6B50-0A2A4BDBC757}"/>
              </a:ext>
            </a:extLst>
          </p:cNvPr>
          <p:cNvSpPr>
            <a:spLocks noGrp="1"/>
          </p:cNvSpPr>
          <p:nvPr>
            <p:ph type="title"/>
          </p:nvPr>
        </p:nvSpPr>
        <p:spPr>
          <a:xfrm>
            <a:off x="1141116" y="609600"/>
            <a:ext cx="9903418" cy="1066800"/>
          </a:xfrm>
        </p:spPr>
        <p:txBody>
          <a:bodyPr/>
          <a:lstStyle/>
          <a:p>
            <a:pPr marL="0" marR="0" lvl="0" indent="-285664" defTabSz="457063" rtl="0" eaLnBrk="1" fontAlgn="auto" latinLnBrk="0" hangingPunct="1">
              <a:lnSpc>
                <a:spcPct val="107000"/>
              </a:lnSpc>
              <a:spcBef>
                <a:spcPts val="0"/>
              </a:spcBef>
              <a:spcAft>
                <a:spcPts val="800"/>
              </a:spcAft>
              <a:tabLst/>
              <a:defRPr/>
            </a:pPr>
            <a:r>
              <a:rPr kumimoji="0" lang="en-IL" sz="17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the Message of the Day (MOTD)</a:t>
            </a:r>
            <a:br>
              <a:rPr kumimoji="0" lang="en-IL" sz="15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65181B48-1546-694D-3980-329875FCA750}"/>
              </a:ext>
            </a:extLst>
          </p:cNvPr>
          <p:cNvSpPr>
            <a:spLocks noGrp="1"/>
          </p:cNvSpPr>
          <p:nvPr>
            <p:ph idx="1"/>
          </p:nvPr>
        </p:nvSpPr>
        <p:spPr>
          <a:xfrm>
            <a:off x="1141116" y="1295400"/>
            <a:ext cx="9903418" cy="4495801"/>
          </a:xfrm>
        </p:spPr>
        <p:txBody>
          <a:bodyPr>
            <a:normAutofit/>
          </a:bodyPr>
          <a:lstStyle/>
          <a:p>
            <a:pPr marL="0" marR="0">
              <a:lnSpc>
                <a:spcPct val="107000"/>
              </a:lnSpc>
              <a:spcBef>
                <a:spcPts val="0"/>
              </a:spcBef>
              <a:spcAft>
                <a:spcPts val="800"/>
              </a:spcAft>
            </a:pPr>
            <a:r>
              <a:rPr lang="en-IL" sz="2000" b="1" dirty="0">
                <a:effectLst/>
                <a:latin typeface="Calibri" panose="020F0502020204030204" pitchFamily="34" charset="0"/>
                <a:ea typeface="Calibri" panose="020F0502020204030204" pitchFamily="34" charset="0"/>
                <a:cs typeface="Arial" panose="020B0604020202020204" pitchFamily="34" charset="0"/>
              </a:rPr>
              <a:t>In Linux, the Message of the Day (MOTD) </a:t>
            </a:r>
            <a:r>
              <a:rPr lang="en-IL" sz="2000" b="1"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a message that is displayed when a user logs in to the system. It can contain important information for users such as system announcements, news, or reminders.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b="1" dirty="0">
                <a:effectLst/>
                <a:latin typeface="Calibri" panose="020F0502020204030204" pitchFamily="34" charset="0"/>
                <a:ea typeface="Calibri" panose="020F0502020204030204" pitchFamily="34" charset="0"/>
                <a:cs typeface="Arial" panose="020B0604020202020204" pitchFamily="34" charset="0"/>
              </a:rPr>
              <a:t>The MOTD is typically stored in the /etc/</a:t>
            </a:r>
            <a:r>
              <a:rPr lang="en-IL" sz="2000" b="1" dirty="0" err="1">
                <a:effectLst/>
                <a:latin typeface="Calibri" panose="020F0502020204030204" pitchFamily="34" charset="0"/>
                <a:ea typeface="Calibri" panose="020F0502020204030204" pitchFamily="34" charset="0"/>
                <a:cs typeface="Arial" panose="020B0604020202020204" pitchFamily="34" charset="0"/>
              </a:rPr>
              <a:t>motd</a:t>
            </a:r>
            <a:r>
              <a:rPr lang="en-IL" sz="2000" b="1" dirty="0">
                <a:effectLst/>
                <a:latin typeface="Calibri" panose="020F0502020204030204" pitchFamily="34" charset="0"/>
                <a:ea typeface="Calibri" panose="020F0502020204030204" pitchFamily="34" charset="0"/>
                <a:cs typeface="Arial" panose="020B0604020202020204" pitchFamily="34" charset="0"/>
              </a:rPr>
              <a:t> file, which can be edited by the system administrator to customize the message. On some systems, the message is generated dynamically by a script that runs at login time and may contain information such as the system load, available disk space, or security warnings.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b="1" dirty="0">
                <a:effectLst/>
                <a:latin typeface="Calibri" panose="020F0502020204030204" pitchFamily="34" charset="0"/>
                <a:ea typeface="Calibri" panose="020F0502020204030204" pitchFamily="34" charset="0"/>
                <a:cs typeface="Arial" panose="020B0604020202020204" pitchFamily="34" charset="0"/>
              </a:rPr>
              <a:t>To display the MOTD, simply log in to a Linux system using SSH or a console and the message will be displayed in the terminal. The MOTD is a useful tool for communicating important information to users, and can be a part of a larger system for managing and monitoring a Linux server.</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8989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4E5C-39F8-4BD6-3304-938E0E511411}"/>
              </a:ext>
            </a:extLst>
          </p:cNvPr>
          <p:cNvSpPr>
            <a:spLocks noGrp="1"/>
          </p:cNvSpPr>
          <p:nvPr>
            <p:ph type="title"/>
          </p:nvPr>
        </p:nvSpPr>
        <p:spPr>
          <a:xfrm>
            <a:off x="1141116" y="609600"/>
            <a:ext cx="9903418" cy="457200"/>
          </a:xfrm>
        </p:spPr>
        <p:txBody>
          <a:bodyPr>
            <a:normAutofit fontScale="90000"/>
          </a:bodyPr>
          <a:lstStyle/>
          <a:p>
            <a:br>
              <a:rPr lang="en-US" sz="2000" dirty="0"/>
            </a:br>
            <a:br>
              <a:rPr lang="en-US" sz="2000" dirty="0"/>
            </a:br>
            <a:r>
              <a:rPr lang="en-US" sz="1600" dirty="0"/>
              <a:t>To customize the MOTD (Message of the Day) in Linux, you can follow these general steps:</a:t>
            </a:r>
            <a:br>
              <a:rPr lang="en-US" dirty="0"/>
            </a:br>
            <a:endParaRPr lang="en-IL" dirty="0"/>
          </a:p>
        </p:txBody>
      </p:sp>
      <p:sp>
        <p:nvSpPr>
          <p:cNvPr id="3" name="Content Placeholder 2">
            <a:extLst>
              <a:ext uri="{FF2B5EF4-FFF2-40B4-BE49-F238E27FC236}">
                <a16:creationId xmlns:a16="http://schemas.microsoft.com/office/drawing/2014/main" id="{2028E3BB-7750-0965-A7B7-F52E6DE75057}"/>
              </a:ext>
            </a:extLst>
          </p:cNvPr>
          <p:cNvSpPr>
            <a:spLocks noGrp="1"/>
          </p:cNvSpPr>
          <p:nvPr>
            <p:ph idx="1"/>
          </p:nvPr>
        </p:nvSpPr>
        <p:spPr>
          <a:xfrm>
            <a:off x="989012" y="1219200"/>
            <a:ext cx="10055522" cy="4876800"/>
          </a:xfrm>
        </p:spPr>
        <p:txBody>
          <a:bodyPr>
            <a:normAutofit fontScale="62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Connect to your Linux server via SSH.</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Open the /</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etc</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motd</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file in your preferred text editor</a:t>
            </a:r>
            <a:r>
              <a:rPr lang="en-US" sz="2000"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Edit the contents of the file to include your desired text, ASCII art, system information, etc.</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Save the changes to the file and exit the text editor.</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For example, you can use the following commands to create a custom MOTD file with a welcome message and system information: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Open the /</a:t>
            </a:r>
            <a:r>
              <a:rPr lang="en-US" sz="2000" dirty="0" err="1">
                <a:effectLst/>
                <a:latin typeface="Calibri" panose="020F0502020204030204" pitchFamily="34" charset="0"/>
                <a:ea typeface="Calibri" panose="020F0502020204030204" pitchFamily="34" charset="0"/>
                <a:cs typeface="Arial" panose="020B0604020202020204" pitchFamily="34" charset="0"/>
              </a:rPr>
              <a:t>etc</a:t>
            </a:r>
            <a:r>
              <a:rPr lang="en-US" sz="2000" dirty="0">
                <a:effectLst/>
                <a:latin typeface="Calibri" panose="020F0502020204030204" pitchFamily="34" charset="0"/>
                <a:ea typeface="Calibri" panose="020F0502020204030204" pitchFamily="34" charset="0"/>
                <a:cs typeface="Arial" panose="020B0604020202020204" pitchFamily="34" charset="0"/>
              </a:rPr>
              <a:t>/</a:t>
            </a:r>
            <a:r>
              <a:rPr lang="en-US" sz="2000" dirty="0" err="1">
                <a:effectLst/>
                <a:latin typeface="Calibri" panose="020F0502020204030204" pitchFamily="34" charset="0"/>
                <a:ea typeface="Calibri" panose="020F0502020204030204" pitchFamily="34" charset="0"/>
                <a:cs typeface="Arial" panose="020B0604020202020204" pitchFamily="34" charset="0"/>
              </a:rPr>
              <a:t>motd</a:t>
            </a:r>
            <a:r>
              <a:rPr lang="en-US" sz="2000" dirty="0">
                <a:effectLst/>
                <a:latin typeface="Calibri" panose="020F0502020204030204" pitchFamily="34" charset="0"/>
                <a:ea typeface="Calibri" panose="020F0502020204030204" pitchFamily="34" charset="0"/>
                <a:cs typeface="Arial" panose="020B0604020202020204" pitchFamily="34" charset="0"/>
              </a:rPr>
              <a:t> file with your preferred text editor (e.g., nano):</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it-IT"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sudo nano /</a:t>
            </a:r>
            <a:r>
              <a:rPr lang="it-IT"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etc</a:t>
            </a:r>
            <a:r>
              <a:rPr lang="it-IT"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it-IT"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motd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Add your desired text and system information to the file. For example, you could include the output of some system commands, such as: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1543136" marR="0" indent="0">
              <a:lnSpc>
                <a:spcPct val="107000"/>
              </a:lnSpc>
              <a:spcBef>
                <a:spcPts val="0"/>
              </a:spcBef>
              <a:spcAft>
                <a:spcPts val="800"/>
              </a:spcAft>
              <a:buNone/>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Welcome to </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MyServer</a:t>
            </a: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1543136" marR="0" indent="0">
              <a:lnSpc>
                <a:spcPct val="107000"/>
              </a:lnSpc>
              <a:spcBef>
                <a:spcPts val="0"/>
              </a:spcBef>
              <a:spcAft>
                <a:spcPts val="800"/>
              </a:spcAft>
              <a:buNone/>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Current system status: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1543136" marR="0" indent="0">
              <a:lnSpc>
                <a:spcPct val="107000"/>
              </a:lnSpc>
              <a:spcBef>
                <a:spcPts val="0"/>
              </a:spcBef>
              <a:spcAft>
                <a:spcPts val="800"/>
              </a:spcAft>
              <a:buNone/>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1543136" marR="0" indent="0">
              <a:lnSpc>
                <a:spcPct val="107000"/>
              </a:lnSpc>
              <a:spcBef>
                <a:spcPts val="0"/>
              </a:spcBef>
              <a:spcAft>
                <a:spcPts val="800"/>
              </a:spcAft>
              <a:buNone/>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Uptime: $(uptime)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1543136" marR="0" indent="0">
              <a:lnSpc>
                <a:spcPct val="107000"/>
              </a:lnSpc>
              <a:spcBef>
                <a:spcPts val="0"/>
              </a:spcBef>
              <a:spcAft>
                <a:spcPts val="800"/>
              </a:spcAft>
              <a:buNone/>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Free memory: $(free -m | awk '/Mem:/ {print $4}')</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1543136" marR="0" indent="0">
              <a:lnSpc>
                <a:spcPct val="107000"/>
              </a:lnSpc>
              <a:spcBef>
                <a:spcPts val="0"/>
              </a:spcBef>
              <a:spcAft>
                <a:spcPts val="800"/>
              </a:spcAft>
              <a:buNone/>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IP address: $(hostname -I | awk '{print $1}’)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1543136" marR="0" indent="0">
              <a:lnSpc>
                <a:spcPct val="107000"/>
              </a:lnSpc>
              <a:spcBef>
                <a:spcPts val="0"/>
              </a:spcBef>
              <a:spcAft>
                <a:spcPts val="800"/>
              </a:spcAft>
              <a:buNone/>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Please do not attempt to access or modify any data that does not belong to you.</a:t>
            </a: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Save the changes to the file and exit the text editor.</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next time you log in to your Linux server, you should see your custom MOTD displayed in the terminal.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00684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2F668-E7F0-3D39-C925-1BBB4724CF8C}"/>
              </a:ext>
            </a:extLst>
          </p:cNvPr>
          <p:cNvSpPr>
            <a:spLocks noGrp="1"/>
          </p:cNvSpPr>
          <p:nvPr>
            <p:ph type="title"/>
          </p:nvPr>
        </p:nvSpPr>
        <p:spPr>
          <a:xfrm>
            <a:off x="1141116" y="609600"/>
            <a:ext cx="9903418" cy="762000"/>
          </a:xfrm>
        </p:spPr>
        <p:txBody>
          <a:bodyPr>
            <a:normAutofit fontScale="90000"/>
          </a:bodyPr>
          <a:lstStyle/>
          <a:p>
            <a:pPr marL="0" marR="0" lvl="0" indent="-285664" defTabSz="457063" rtl="0" eaLnBrk="1" fontAlgn="auto" latinLnBrk="0" hangingPunct="1">
              <a:lnSpc>
                <a:spcPct val="107000"/>
              </a:lnSpc>
              <a:spcBef>
                <a:spcPts val="0"/>
              </a:spcBef>
              <a:spcAft>
                <a:spcPts val="800"/>
              </a:spcAft>
              <a:tabLst/>
              <a:defRPr/>
            </a:pPr>
            <a:br>
              <a:rPr kumimoji="0" lang="en-IL" sz="6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r>
              <a:rPr kumimoji="0" lang="en-US" sz="40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STORAGE</a:t>
            </a:r>
            <a:br>
              <a:rPr kumimoji="0" lang="en-IL" sz="6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CBD350B3-FCFB-2DDD-1E19-88F7BBFC0E3C}"/>
              </a:ext>
            </a:extLst>
          </p:cNvPr>
          <p:cNvSpPr>
            <a:spLocks noGrp="1"/>
          </p:cNvSpPr>
          <p:nvPr>
            <p:ph idx="1"/>
          </p:nvPr>
        </p:nvSpPr>
        <p:spPr>
          <a:xfrm>
            <a:off x="1141116" y="1524000"/>
            <a:ext cx="9903418" cy="4267201"/>
          </a:xfrm>
        </p:spPr>
        <p:txBody>
          <a:bodyPr>
            <a:normAutofit fontScale="62500" lnSpcReduction="20000"/>
          </a:bodyPr>
          <a:lstStyle/>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Storage refers to the components and techniques used to store and manage digital data. In computing, storage can refer to both volatile and non-volatile memory.</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Volatile memory, such as Random Access Memory (RAM), is used for storing data temporarily while a computer is running,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non-volatile memory, such as hard disk drives (HDD) or solid-state drives (SSD), stores data even when the computer is turned off.</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Storage devices can be internal or external, and can come in a variety of form factors, including 3.5-inch or 2.5-inch drives, and smaller form factors like M.2 or </a:t>
            </a:r>
            <a:r>
              <a:rPr lang="en-US" sz="2000" dirty="0" err="1">
                <a:effectLst/>
                <a:latin typeface="Calibri" panose="020F0502020204030204" pitchFamily="34" charset="0"/>
                <a:ea typeface="Calibri" panose="020F0502020204030204" pitchFamily="34" charset="0"/>
                <a:cs typeface="Arial" panose="020B0604020202020204" pitchFamily="34" charset="0"/>
              </a:rPr>
              <a:t>NVMe</a:t>
            </a:r>
            <a:r>
              <a:rPr lang="en-US" sz="2000" dirty="0">
                <a:effectLst/>
                <a:latin typeface="Calibri" panose="020F0502020204030204" pitchFamily="34" charset="0"/>
                <a:ea typeface="Calibri" panose="020F0502020204030204" pitchFamily="34" charset="0"/>
                <a:cs typeface="Arial" panose="020B0604020202020204" pitchFamily="34" charset="0"/>
              </a:rPr>
              <a:t> drives. The storage capacity of these devices can range from a few gigabytes to several terabytes.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Some common types of storage devices include: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Hard Disk Drives (HDD):</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These </a:t>
            </a:r>
            <a:r>
              <a:rPr lang="en-US" sz="2000" i="1" u="sng" dirty="0">
                <a:effectLst/>
                <a:latin typeface="Calibri" panose="020F0502020204030204" pitchFamily="34" charset="0"/>
                <a:ea typeface="Calibri" panose="020F0502020204030204" pitchFamily="34" charset="0"/>
                <a:cs typeface="Arial" panose="020B0604020202020204" pitchFamily="34" charset="0"/>
              </a:rPr>
              <a:t>use spinning disks to store data</a:t>
            </a:r>
            <a:r>
              <a:rPr lang="en-US" sz="2000" dirty="0">
                <a:effectLst/>
                <a:latin typeface="Calibri" panose="020F0502020204030204" pitchFamily="34" charset="0"/>
                <a:ea typeface="Calibri" panose="020F0502020204030204" pitchFamily="34" charset="0"/>
                <a:cs typeface="Arial" panose="020B0604020202020204" pitchFamily="34" charset="0"/>
              </a:rPr>
              <a:t>, and are commonly found in desktop and laptop computers, as well as servers and data centers.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Solid-State Drives (SSD):</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These use flash memory to store data, and</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are faster than HDDs due to the lack of moving parts. SSDs are commonly used in laptops and desktop computers, and are becoming more common in servers and data centers.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USB flash drives:</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These are small, portable devices that can be used to store and transfer data between computers.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External hard drives:</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These are standalone storage devices that are connected to a computer via a USB or Thunderbolt cable.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Cloud storage:</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This is a service that allows users to store and access data over the internet. Cloud storage can be provided by companies like Google, Amazon, or Microsoft.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Storage management involves tasks like provisioning and managing storage devices, backing up and recovering data, and monitoring storage usage and performance.</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7167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B4CD-04D0-B798-E897-550FE8DCBF72}"/>
              </a:ext>
            </a:extLst>
          </p:cNvPr>
          <p:cNvSpPr>
            <a:spLocks noGrp="1"/>
          </p:cNvSpPr>
          <p:nvPr>
            <p:ph type="title"/>
          </p:nvPr>
        </p:nvSpPr>
        <p:spPr>
          <a:xfrm>
            <a:off x="1141116" y="609600"/>
            <a:ext cx="9903418" cy="914400"/>
          </a:xfrm>
        </p:spPr>
        <p:txBody>
          <a:bodyPr>
            <a:normAutofit fontScale="90000"/>
          </a:bodyPr>
          <a:lstStyle/>
          <a:p>
            <a:pPr marL="0" marR="0" lvl="0" indent="-285664" defTabSz="457063" rtl="0" eaLnBrk="1" fontAlgn="auto" latinLnBrk="0" hangingPunct="1">
              <a:lnSpc>
                <a:spcPct val="107000"/>
              </a:lnSpc>
              <a:spcBef>
                <a:spcPts val="0"/>
              </a:spcBef>
              <a:spcAft>
                <a:spcPts val="800"/>
              </a:spcAft>
              <a:tabLst/>
              <a:defRPr/>
            </a:pPr>
            <a:r>
              <a:rPr kumimoji="0" lang="en-US" sz="24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DISK PARTITION DF /FDISK</a:t>
            </a:r>
            <a:br>
              <a:rPr kumimoji="0" lang="en-IL" sz="10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67E7C4CE-133D-FEFF-8A5B-4B7FEC34A513}"/>
              </a:ext>
            </a:extLst>
          </p:cNvPr>
          <p:cNvSpPr>
            <a:spLocks noGrp="1"/>
          </p:cNvSpPr>
          <p:nvPr>
            <p:ph idx="1"/>
          </p:nvPr>
        </p:nvSpPr>
        <p:spPr>
          <a:xfrm>
            <a:off x="1141116" y="1219200"/>
            <a:ext cx="9903418" cy="4572001"/>
          </a:xfrm>
        </p:spPr>
        <p:txBody>
          <a:bodyPr>
            <a:normAutofit fontScale="92500" lnSpcReduction="20000"/>
          </a:bodyPr>
          <a:lstStyle/>
          <a:p>
            <a:pPr marL="0" marR="0">
              <a:lnSpc>
                <a:spcPct val="107000"/>
              </a:lnSpc>
              <a:spcBef>
                <a:spcPts val="0"/>
              </a:spcBef>
              <a:spcAft>
                <a:spcPts val="800"/>
              </a:spcAft>
            </a:pPr>
            <a:r>
              <a:rPr lang="en-US" sz="2000" dirty="0" err="1">
                <a:effectLst/>
                <a:latin typeface="Calibri" panose="020F0502020204030204" pitchFamily="34" charset="0"/>
                <a:ea typeface="Calibri" panose="020F0502020204030204" pitchFamily="34" charset="0"/>
                <a:cs typeface="Arial" panose="020B0604020202020204" pitchFamily="34" charset="0"/>
              </a:rPr>
              <a:t>df</a:t>
            </a:r>
            <a:r>
              <a:rPr lang="en-US" sz="2000" dirty="0">
                <a:effectLst/>
                <a:latin typeface="Calibri" panose="020F0502020204030204" pitchFamily="34" charset="0"/>
                <a:ea typeface="Calibri" panose="020F0502020204030204" pitchFamily="34" charset="0"/>
                <a:cs typeface="Arial" panose="020B0604020202020204" pitchFamily="34" charset="0"/>
              </a:rPr>
              <a:t> and </a:t>
            </a:r>
            <a:r>
              <a:rPr lang="en-US" sz="2000" dirty="0" err="1">
                <a:effectLst/>
                <a:latin typeface="Calibri" panose="020F0502020204030204" pitchFamily="34" charset="0"/>
                <a:ea typeface="Calibri" panose="020F0502020204030204" pitchFamily="34" charset="0"/>
                <a:cs typeface="Arial" panose="020B0604020202020204" pitchFamily="34" charset="0"/>
              </a:rPr>
              <a:t>fdisk</a:t>
            </a:r>
            <a:r>
              <a:rPr lang="en-US" sz="2000" dirty="0">
                <a:effectLst/>
                <a:latin typeface="Calibri" panose="020F0502020204030204" pitchFamily="34" charset="0"/>
                <a:ea typeface="Calibri" panose="020F0502020204030204" pitchFamily="34" charset="0"/>
                <a:cs typeface="Arial" panose="020B0604020202020204" pitchFamily="34" charset="0"/>
              </a:rPr>
              <a:t> are two different tools for managing storage on a Linux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b="1" dirty="0" err="1">
                <a:effectLst/>
                <a:latin typeface="Calibri" panose="020F0502020204030204" pitchFamily="34" charset="0"/>
                <a:ea typeface="Calibri" panose="020F0502020204030204" pitchFamily="34" charset="0"/>
                <a:cs typeface="Arial" panose="020B0604020202020204" pitchFamily="34" charset="0"/>
              </a:rPr>
              <a:t>df</a:t>
            </a:r>
            <a:r>
              <a:rPr lang="en-US" sz="3200" b="1" dirty="0">
                <a:effectLst/>
                <a:latin typeface="Calibri" panose="020F0502020204030204" pitchFamily="34" charset="0"/>
                <a:ea typeface="Calibri" panose="020F0502020204030204" pitchFamily="34" charset="0"/>
                <a:cs typeface="Arial" panose="020B0604020202020204" pitchFamily="34" charset="0"/>
              </a:rPr>
              <a:t> (disk free)</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is used to </a:t>
            </a:r>
            <a:r>
              <a:rPr lang="en-US" sz="2000"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display the amount of available and used disk space on a filesystem.</a:t>
            </a:r>
            <a:r>
              <a:rPr lang="en-US" sz="2000" dirty="0">
                <a:effectLst/>
                <a:latin typeface="Calibri" panose="020F0502020204030204" pitchFamily="34" charset="0"/>
                <a:ea typeface="Calibri" panose="020F0502020204030204" pitchFamily="34" charset="0"/>
                <a:cs typeface="Arial" panose="020B0604020202020204" pitchFamily="34" charset="0"/>
              </a:rPr>
              <a:t> It is used to check the capacity and health of mounted file systems. The </a:t>
            </a:r>
            <a:r>
              <a:rPr lang="en-US" sz="2000" dirty="0" err="1">
                <a:effectLst/>
                <a:latin typeface="Calibri" panose="020F0502020204030204" pitchFamily="34" charset="0"/>
                <a:ea typeface="Calibri" panose="020F0502020204030204" pitchFamily="34" charset="0"/>
                <a:cs typeface="Arial" panose="020B0604020202020204" pitchFamily="34" charset="0"/>
              </a:rPr>
              <a:t>df</a:t>
            </a:r>
            <a:r>
              <a:rPr lang="en-US" sz="2000" dirty="0">
                <a:effectLst/>
                <a:latin typeface="Calibri" panose="020F0502020204030204" pitchFamily="34" charset="0"/>
                <a:ea typeface="Calibri" panose="020F0502020204030204" pitchFamily="34" charset="0"/>
                <a:cs typeface="Arial" panose="020B0604020202020204" pitchFamily="34" charset="0"/>
              </a:rPr>
              <a:t> command provides information such as the total size of the file system, the amount of space used and the amount of space available on a particular partition.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fdisk</a:t>
            </a:r>
            <a:r>
              <a:rPr lang="en-US" sz="2800" b="1" dirty="0">
                <a:effectLst/>
                <a:latin typeface="Calibri" panose="020F0502020204030204" pitchFamily="34" charset="0"/>
                <a:ea typeface="Calibri" panose="020F0502020204030204" pitchFamily="34" charset="0"/>
                <a:cs typeface="Arial" panose="020B0604020202020204" pitchFamily="34" charset="0"/>
              </a:rPr>
              <a:t> (fixed disk)</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is a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partitioning utility used to create, delete, and modify partitions on a hard drive. With </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fdisk</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you can create partitions of different sizes and types</a:t>
            </a:r>
            <a:r>
              <a:rPr lang="en-US" sz="2000" dirty="0">
                <a:effectLst/>
                <a:latin typeface="Calibri" panose="020F0502020204030204" pitchFamily="34" charset="0"/>
                <a:ea typeface="Calibri" panose="020F0502020204030204" pitchFamily="34" charset="0"/>
                <a:cs typeface="Arial" panose="020B0604020202020204" pitchFamily="34" charset="0"/>
              </a:rPr>
              <a:t>, and format them with different file systems, like ext4, NTFS, or FAT32. You can also change the partition table type, which determines the maximum size of the partitions and the number of partitions that can be created.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summarize, </a:t>
            </a:r>
            <a:r>
              <a:rPr lang="en-US" sz="2000" dirty="0" err="1">
                <a:effectLst/>
                <a:latin typeface="Calibri" panose="020F0502020204030204" pitchFamily="34" charset="0"/>
                <a:ea typeface="Calibri" panose="020F0502020204030204" pitchFamily="34" charset="0"/>
                <a:cs typeface="Arial" panose="020B0604020202020204" pitchFamily="34" charset="0"/>
              </a:rPr>
              <a:t>df</a:t>
            </a:r>
            <a:r>
              <a:rPr lang="en-US" sz="2000" dirty="0">
                <a:effectLst/>
                <a:latin typeface="Calibri" panose="020F0502020204030204" pitchFamily="34" charset="0"/>
                <a:ea typeface="Calibri" panose="020F0502020204030204" pitchFamily="34" charset="0"/>
                <a:cs typeface="Arial" panose="020B0604020202020204" pitchFamily="34" charset="0"/>
              </a:rPr>
              <a:t> is used to display the current usage of file systems, while </a:t>
            </a:r>
            <a:r>
              <a:rPr lang="en-US" sz="2000" dirty="0" err="1">
                <a:effectLst/>
                <a:latin typeface="Calibri" panose="020F0502020204030204" pitchFamily="34" charset="0"/>
                <a:ea typeface="Calibri" panose="020F0502020204030204" pitchFamily="34" charset="0"/>
                <a:cs typeface="Arial" panose="020B0604020202020204" pitchFamily="34" charset="0"/>
              </a:rPr>
              <a:t>fdisk</a:t>
            </a:r>
            <a:r>
              <a:rPr lang="en-US" sz="2000" dirty="0">
                <a:effectLst/>
                <a:latin typeface="Calibri" panose="020F0502020204030204" pitchFamily="34" charset="0"/>
                <a:ea typeface="Calibri" panose="020F0502020204030204" pitchFamily="34" charset="0"/>
                <a:cs typeface="Arial" panose="020B0604020202020204" pitchFamily="34" charset="0"/>
              </a:rPr>
              <a:t> is used to create, delete, and modify partitions on a hard drive.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38141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77AF-82CF-03B4-021C-B9275E7E4A71}"/>
              </a:ext>
            </a:extLst>
          </p:cNvPr>
          <p:cNvSpPr>
            <a:spLocks noGrp="1"/>
          </p:cNvSpPr>
          <p:nvPr>
            <p:ph type="title"/>
          </p:nvPr>
        </p:nvSpPr>
        <p:spPr>
          <a:xfrm>
            <a:off x="1141116" y="609600"/>
            <a:ext cx="9903418" cy="762000"/>
          </a:xfrm>
        </p:spPr>
        <p:txBody>
          <a:bodyPr>
            <a:normAutofit fontScale="90000"/>
          </a:bodyPr>
          <a:lstStyle/>
          <a:p>
            <a:br>
              <a:rPr lang="en-US" dirty="0"/>
            </a:br>
            <a:r>
              <a:rPr lang="en-US" dirty="0"/>
              <a:t>ADD DISK AND CREATE STD PARTITION.</a:t>
            </a:r>
            <a:br>
              <a:rPr lang="en-US" dirty="0"/>
            </a:br>
            <a:endParaRPr lang="en-IL" dirty="0"/>
          </a:p>
        </p:txBody>
      </p:sp>
      <p:sp>
        <p:nvSpPr>
          <p:cNvPr id="3" name="Content Placeholder 2">
            <a:extLst>
              <a:ext uri="{FF2B5EF4-FFF2-40B4-BE49-F238E27FC236}">
                <a16:creationId xmlns:a16="http://schemas.microsoft.com/office/drawing/2014/main" id="{E506F867-B93C-B944-D559-61A1EB27078B}"/>
              </a:ext>
            </a:extLst>
          </p:cNvPr>
          <p:cNvSpPr>
            <a:spLocks noGrp="1"/>
          </p:cNvSpPr>
          <p:nvPr>
            <p:ph idx="1"/>
          </p:nvPr>
        </p:nvSpPr>
        <p:spPr>
          <a:xfrm>
            <a:off x="1141116" y="1600200"/>
            <a:ext cx="9903418" cy="4191001"/>
          </a:xfrm>
        </p:spPr>
        <p:txBody>
          <a:bodyPr>
            <a:normAutofit fontScale="77500" lnSpcReduction="20000"/>
          </a:bodyPr>
          <a:lstStyle/>
          <a:p>
            <a:pPr marL="0" marR="0" indent="0">
              <a:lnSpc>
                <a:spcPct val="107000"/>
              </a:lnSpc>
              <a:spcBef>
                <a:spcPts val="0"/>
              </a:spcBef>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To add a disk and create a standard partition, you can follow these general steps: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228600" algn="l"/>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Connect the new disk to the computer, either physically or through a virtual machine interface.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228600" algn="l"/>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Check if the system recognizes the new disk by running the command </a:t>
            </a:r>
            <a:r>
              <a:rPr lang="en-IL" sz="2000" b="1" dirty="0" err="1">
                <a:effectLst/>
                <a:latin typeface="Calibri" panose="020F0502020204030204" pitchFamily="34" charset="0"/>
                <a:ea typeface="Calibri" panose="020F0502020204030204" pitchFamily="34" charset="0"/>
                <a:cs typeface="Arial" panose="020B0604020202020204" pitchFamily="34" charset="0"/>
              </a:rPr>
              <a:t>sudo</a:t>
            </a:r>
            <a:r>
              <a:rPr lang="en-IL" sz="2000" b="1" dirty="0">
                <a:effectLst/>
                <a:latin typeface="Calibri" panose="020F0502020204030204" pitchFamily="34" charset="0"/>
                <a:ea typeface="Calibri" panose="020F0502020204030204" pitchFamily="34" charset="0"/>
                <a:cs typeface="Arial" panose="020B0604020202020204" pitchFamily="34" charset="0"/>
              </a:rPr>
              <a:t> </a:t>
            </a:r>
            <a:r>
              <a:rPr lang="en-IL" sz="2000" b="1" dirty="0" err="1">
                <a:effectLst/>
                <a:latin typeface="Calibri" panose="020F0502020204030204" pitchFamily="34" charset="0"/>
                <a:ea typeface="Calibri" panose="020F0502020204030204" pitchFamily="34" charset="0"/>
                <a:cs typeface="Arial" panose="020B0604020202020204" pitchFamily="34" charset="0"/>
              </a:rPr>
              <a:t>fdisk</a:t>
            </a:r>
            <a:r>
              <a:rPr lang="en-IL" sz="2000" b="1" dirty="0">
                <a:effectLst/>
                <a:latin typeface="Calibri" panose="020F0502020204030204" pitchFamily="34" charset="0"/>
                <a:ea typeface="Calibri" panose="020F0502020204030204" pitchFamily="34" charset="0"/>
                <a:cs typeface="Arial" panose="020B0604020202020204" pitchFamily="34" charset="0"/>
              </a:rPr>
              <a:t> -l</a:t>
            </a:r>
            <a:r>
              <a:rPr lang="en-IL" sz="2000" dirty="0">
                <a:effectLst/>
                <a:latin typeface="Calibri" panose="020F0502020204030204" pitchFamily="34" charset="0"/>
                <a:ea typeface="Calibri" panose="020F0502020204030204" pitchFamily="34" charset="0"/>
                <a:cs typeface="Arial" panose="020B0604020202020204" pitchFamily="34" charset="0"/>
              </a:rPr>
              <a:t>. The new disk should be listed as an available device.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228600" algn="l"/>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Create a partition on the new disk using a partitioning tool such as </a:t>
            </a:r>
            <a:r>
              <a:rPr lang="en-IL" sz="2000" b="1" dirty="0" err="1">
                <a:effectLst/>
                <a:latin typeface="Calibri" panose="020F0502020204030204" pitchFamily="34" charset="0"/>
                <a:ea typeface="Calibri" panose="020F0502020204030204" pitchFamily="34" charset="0"/>
                <a:cs typeface="Arial" panose="020B0604020202020204" pitchFamily="34" charset="0"/>
              </a:rPr>
              <a:t>fdisk</a:t>
            </a:r>
            <a:r>
              <a:rPr lang="en-IL" sz="2000" dirty="0">
                <a:effectLst/>
                <a:latin typeface="Calibri" panose="020F0502020204030204" pitchFamily="34" charset="0"/>
                <a:ea typeface="Calibri" panose="020F0502020204030204" pitchFamily="34" charset="0"/>
                <a:cs typeface="Arial" panose="020B0604020202020204" pitchFamily="34" charset="0"/>
              </a:rPr>
              <a:t> or </a:t>
            </a:r>
            <a:r>
              <a:rPr lang="en-IL" sz="2000" b="1" dirty="0">
                <a:effectLst/>
                <a:latin typeface="Calibri" panose="020F0502020204030204" pitchFamily="34" charset="0"/>
                <a:ea typeface="Calibri" panose="020F0502020204030204" pitchFamily="34" charset="0"/>
                <a:cs typeface="Arial" panose="020B0604020202020204" pitchFamily="34" charset="0"/>
              </a:rPr>
              <a:t>parted</a:t>
            </a:r>
            <a:r>
              <a:rPr lang="en-IL" sz="2000" dirty="0">
                <a:effectLst/>
                <a:latin typeface="Calibri" panose="020F0502020204030204" pitchFamily="34" charset="0"/>
                <a:ea typeface="Calibri" panose="020F0502020204030204" pitchFamily="34" charset="0"/>
                <a:cs typeface="Arial" panose="020B0604020202020204" pitchFamily="34" charset="0"/>
              </a:rPr>
              <a:t>. Here is an example using </a:t>
            </a:r>
            <a:r>
              <a:rPr lang="en-IL" sz="2000" b="1" dirty="0" err="1">
                <a:effectLst/>
                <a:latin typeface="Calibri" panose="020F0502020204030204" pitchFamily="34" charset="0"/>
                <a:ea typeface="Calibri" panose="020F0502020204030204" pitchFamily="34" charset="0"/>
                <a:cs typeface="Arial" panose="020B0604020202020204" pitchFamily="34" charset="0"/>
              </a:rPr>
              <a:t>fdisk</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a. Run the command </a:t>
            </a:r>
            <a:r>
              <a:rPr lang="en-IL" sz="2000" b="1" dirty="0" err="1">
                <a:effectLst/>
                <a:latin typeface="Calibri" panose="020F0502020204030204" pitchFamily="34" charset="0"/>
                <a:ea typeface="Calibri" panose="020F0502020204030204" pitchFamily="34" charset="0"/>
                <a:cs typeface="Arial" panose="020B0604020202020204" pitchFamily="34" charset="0"/>
              </a:rPr>
              <a:t>sudo</a:t>
            </a:r>
            <a:r>
              <a:rPr lang="en-IL" sz="2000" b="1" dirty="0">
                <a:effectLst/>
                <a:latin typeface="Calibri" panose="020F0502020204030204" pitchFamily="34" charset="0"/>
                <a:ea typeface="Calibri" panose="020F0502020204030204" pitchFamily="34" charset="0"/>
                <a:cs typeface="Arial" panose="020B0604020202020204" pitchFamily="34" charset="0"/>
              </a:rPr>
              <a:t> </a:t>
            </a:r>
            <a:r>
              <a:rPr lang="en-IL" sz="2000" b="1" dirty="0" err="1">
                <a:effectLst/>
                <a:latin typeface="Calibri" panose="020F0502020204030204" pitchFamily="34" charset="0"/>
                <a:ea typeface="Calibri" panose="020F0502020204030204" pitchFamily="34" charset="0"/>
                <a:cs typeface="Arial" panose="020B0604020202020204" pitchFamily="34" charset="0"/>
              </a:rPr>
              <a:t>fdisk</a:t>
            </a:r>
            <a:r>
              <a:rPr lang="en-IL" sz="2000" b="1" dirty="0">
                <a:effectLst/>
                <a:latin typeface="Calibri" panose="020F0502020204030204" pitchFamily="34" charset="0"/>
                <a:ea typeface="Calibri" panose="020F0502020204030204" pitchFamily="34" charset="0"/>
                <a:cs typeface="Arial" panose="020B0604020202020204" pitchFamily="34" charset="0"/>
              </a:rPr>
              <a:t> /dev/</a:t>
            </a:r>
            <a:r>
              <a:rPr lang="en-IL" sz="2000" b="1" dirty="0" err="1">
                <a:effectLst/>
                <a:latin typeface="Calibri" panose="020F0502020204030204" pitchFamily="34" charset="0"/>
                <a:ea typeface="Calibri" panose="020F0502020204030204" pitchFamily="34" charset="0"/>
                <a:cs typeface="Arial" panose="020B0604020202020204" pitchFamily="34" charset="0"/>
              </a:rPr>
              <a:t>sdb</a:t>
            </a:r>
            <a:r>
              <a:rPr lang="en-IL" sz="2000" dirty="0">
                <a:effectLst/>
                <a:latin typeface="Calibri" panose="020F0502020204030204" pitchFamily="34" charset="0"/>
                <a:ea typeface="Calibri" panose="020F0502020204030204" pitchFamily="34" charset="0"/>
                <a:cs typeface="Arial" panose="020B0604020202020204" pitchFamily="34" charset="0"/>
              </a:rPr>
              <a:t> to start the </a:t>
            </a:r>
            <a:r>
              <a:rPr lang="en-IL" sz="2000" b="1" dirty="0" err="1">
                <a:effectLst/>
                <a:latin typeface="Calibri" panose="020F0502020204030204" pitchFamily="34" charset="0"/>
                <a:ea typeface="Calibri" panose="020F0502020204030204" pitchFamily="34" charset="0"/>
                <a:cs typeface="Arial" panose="020B0604020202020204" pitchFamily="34" charset="0"/>
              </a:rPr>
              <a:t>fdisk</a:t>
            </a:r>
            <a:r>
              <a:rPr lang="en-IL" sz="2000" dirty="0">
                <a:effectLst/>
                <a:latin typeface="Calibri" panose="020F0502020204030204" pitchFamily="34" charset="0"/>
                <a:ea typeface="Calibri" panose="020F0502020204030204" pitchFamily="34" charset="0"/>
                <a:cs typeface="Arial" panose="020B0604020202020204" pitchFamily="34" charset="0"/>
              </a:rPr>
              <a:t> utility for the new disk (</a:t>
            </a:r>
            <a:r>
              <a:rPr lang="en-IL" sz="2000" b="1" dirty="0">
                <a:effectLst/>
                <a:latin typeface="Calibri" panose="020F0502020204030204" pitchFamily="34" charset="0"/>
                <a:ea typeface="Calibri" panose="020F0502020204030204" pitchFamily="34" charset="0"/>
                <a:cs typeface="Arial" panose="020B0604020202020204" pitchFamily="34" charset="0"/>
              </a:rPr>
              <a:t>/dev/</a:t>
            </a:r>
            <a:r>
              <a:rPr lang="en-IL" sz="2000" b="1" dirty="0" err="1">
                <a:effectLst/>
                <a:latin typeface="Calibri" panose="020F0502020204030204" pitchFamily="34" charset="0"/>
                <a:ea typeface="Calibri" panose="020F0502020204030204" pitchFamily="34" charset="0"/>
                <a:cs typeface="Arial" panose="020B0604020202020204" pitchFamily="34" charset="0"/>
              </a:rPr>
              <a:t>sdb</a:t>
            </a:r>
            <a:r>
              <a:rPr lang="en-IL" sz="2000" dirty="0">
                <a:effectLst/>
                <a:latin typeface="Calibri" panose="020F0502020204030204" pitchFamily="34" charset="0"/>
                <a:ea typeface="Calibri" panose="020F0502020204030204" pitchFamily="34" charset="0"/>
                <a:cs typeface="Arial" panose="020B0604020202020204" pitchFamily="34" charset="0"/>
              </a:rPr>
              <a:t> in this example).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b. </a:t>
            </a:r>
            <a:r>
              <a:rPr lang="en-IL" sz="2400" b="1" dirty="0">
                <a:effectLst/>
                <a:latin typeface="Calibri" panose="020F0502020204030204" pitchFamily="34" charset="0"/>
                <a:ea typeface="Calibri" panose="020F0502020204030204" pitchFamily="34" charset="0"/>
                <a:cs typeface="Arial" panose="020B0604020202020204" pitchFamily="34" charset="0"/>
              </a:rPr>
              <a:t>Press n to</a:t>
            </a:r>
            <a:r>
              <a:rPr lang="en-IL" sz="2400" dirty="0">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create a new partition.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 c. Choose the partition type </a:t>
            </a:r>
            <a:r>
              <a:rPr lang="en-IL" sz="20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(primary, extended, or logical) </a:t>
            </a:r>
            <a:r>
              <a:rPr lang="en-IL" sz="2000" dirty="0">
                <a:effectLst/>
                <a:latin typeface="Calibri" panose="020F0502020204030204" pitchFamily="34" charset="0"/>
                <a:ea typeface="Calibri" panose="020F0502020204030204" pitchFamily="34" charset="0"/>
                <a:cs typeface="Arial" panose="020B0604020202020204" pitchFamily="34" charset="0"/>
              </a:rPr>
              <a:t>by pressing </a:t>
            </a:r>
            <a:r>
              <a:rPr lang="en-IL" sz="2800" b="1" dirty="0">
                <a:effectLst/>
                <a:latin typeface="Calibri" panose="020F0502020204030204" pitchFamily="34" charset="0"/>
                <a:ea typeface="Calibri" panose="020F0502020204030204" pitchFamily="34" charset="0"/>
                <a:cs typeface="Arial" panose="020B0604020202020204" pitchFamily="34" charset="0"/>
              </a:rPr>
              <a:t>p, e, or l.</a:t>
            </a:r>
            <a:r>
              <a:rPr lang="en-IL" sz="2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d. Enter the partition number (e.g. </a:t>
            </a:r>
            <a:r>
              <a:rPr lang="en-IL" sz="2000" b="1" dirty="0">
                <a:effectLst/>
                <a:latin typeface="Calibri" panose="020F0502020204030204" pitchFamily="34" charset="0"/>
                <a:ea typeface="Calibri" panose="020F0502020204030204" pitchFamily="34" charset="0"/>
                <a:cs typeface="Arial" panose="020B0604020202020204" pitchFamily="34" charset="0"/>
              </a:rPr>
              <a:t>1</a:t>
            </a: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e. Choose the starting and ending cylinder numbers for the partition, or </a:t>
            </a:r>
            <a:r>
              <a:rPr lang="en-IL"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simply press Enter to use the default values to create a partition</a:t>
            </a:r>
            <a:r>
              <a:rPr lang="en-IL"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IL" sz="2000" dirty="0">
                <a:effectLst/>
                <a:latin typeface="Calibri" panose="020F0502020204030204" pitchFamily="34" charset="0"/>
                <a:ea typeface="Calibri" panose="020F0502020204030204" pitchFamily="34" charset="0"/>
                <a:cs typeface="Arial" panose="020B0604020202020204" pitchFamily="34" charset="0"/>
              </a:rPr>
              <a:t>that spans the entire disk.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f. Write the partition table to disk by pressing </a:t>
            </a:r>
            <a:r>
              <a:rPr lang="en-IL" sz="2000" b="1" dirty="0">
                <a:effectLst/>
                <a:latin typeface="Calibri" panose="020F0502020204030204" pitchFamily="34" charset="0"/>
                <a:ea typeface="Calibri" panose="020F0502020204030204" pitchFamily="34" charset="0"/>
                <a:cs typeface="Arial" panose="020B0604020202020204" pitchFamily="34" charset="0"/>
              </a:rPr>
              <a:t>w</a:t>
            </a:r>
            <a:r>
              <a:rPr lang="en-IL"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29109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6AEC-A215-5BDB-7CBB-F3C222058B47}"/>
              </a:ext>
            </a:extLst>
          </p:cNvPr>
          <p:cNvSpPr>
            <a:spLocks noGrp="1"/>
          </p:cNvSpPr>
          <p:nvPr>
            <p:ph type="title"/>
          </p:nvPr>
        </p:nvSpPr>
        <p:spPr/>
        <p:txBody>
          <a:bodyPr/>
          <a:lstStyle/>
          <a:p>
            <a:r>
              <a:rPr lang="en-US" dirty="0"/>
              <a:t>Features:</a:t>
            </a:r>
            <a:br>
              <a:rPr lang="en-US" dirty="0"/>
            </a:br>
            <a:endParaRPr lang="en-IL" dirty="0"/>
          </a:p>
        </p:txBody>
      </p:sp>
      <p:sp>
        <p:nvSpPr>
          <p:cNvPr id="3" name="Content Placeholder 2">
            <a:extLst>
              <a:ext uri="{FF2B5EF4-FFF2-40B4-BE49-F238E27FC236}">
                <a16:creationId xmlns:a16="http://schemas.microsoft.com/office/drawing/2014/main" id="{A5FA6034-C58B-543D-4044-0474FD08375C}"/>
              </a:ext>
            </a:extLst>
          </p:cNvPr>
          <p:cNvSpPr>
            <a:spLocks noGrp="1"/>
          </p:cNvSpPr>
          <p:nvPr>
            <p:ph idx="1"/>
          </p:nvPr>
        </p:nvSpPr>
        <p:spPr/>
        <p:txBody>
          <a:bodyPr/>
          <a:lstStyle/>
          <a:p>
            <a:r>
              <a:rPr lang="en-US" dirty="0"/>
              <a:t>The key features of a hybrid cloud include the ability to take advantage of the scalability and flexibility of the public cloud while also leveraging the security and control of a private cloud. A hybrid cloud can provide organizations with the ability to seamlessly move workloads between the public and private clouds, enabling them to optimize costs and performance based on the specific needs of their applications.</a:t>
            </a:r>
            <a:endParaRPr lang="en-IL" dirty="0"/>
          </a:p>
        </p:txBody>
      </p:sp>
    </p:spTree>
    <p:extLst>
      <p:ext uri="{BB962C8B-B14F-4D97-AF65-F5344CB8AC3E}">
        <p14:creationId xmlns:p14="http://schemas.microsoft.com/office/powerpoint/2010/main" val="175932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D987F-8C45-7754-CFAF-587180FFB057}"/>
              </a:ext>
            </a:extLst>
          </p:cNvPr>
          <p:cNvSpPr>
            <a:spLocks noGrp="1"/>
          </p:cNvSpPr>
          <p:nvPr>
            <p:ph type="title"/>
          </p:nvPr>
        </p:nvSpPr>
        <p:spPr>
          <a:xfrm>
            <a:off x="1141116" y="609600"/>
            <a:ext cx="9903418" cy="533400"/>
          </a:xfrm>
        </p:spPr>
        <p:txBody>
          <a:bodyPr>
            <a:normAutofit/>
          </a:bodyPr>
          <a:lstStyle/>
          <a:p>
            <a:r>
              <a:rPr lang="en-US" sz="1400" dirty="0"/>
              <a:t>Partition …..</a:t>
            </a:r>
            <a:endParaRPr lang="en-IL" sz="1400" dirty="0"/>
          </a:p>
        </p:txBody>
      </p:sp>
      <p:sp>
        <p:nvSpPr>
          <p:cNvPr id="3" name="Content Placeholder 2">
            <a:extLst>
              <a:ext uri="{FF2B5EF4-FFF2-40B4-BE49-F238E27FC236}">
                <a16:creationId xmlns:a16="http://schemas.microsoft.com/office/drawing/2014/main" id="{1C09E7C2-F4AB-D538-B3E3-E2B2C30A235E}"/>
              </a:ext>
            </a:extLst>
          </p:cNvPr>
          <p:cNvSpPr>
            <a:spLocks noGrp="1"/>
          </p:cNvSpPr>
          <p:nvPr>
            <p:ph idx="1"/>
          </p:nvPr>
        </p:nvSpPr>
        <p:spPr>
          <a:xfrm>
            <a:off x="1141116" y="1295400"/>
            <a:ext cx="9903418" cy="4495801"/>
          </a:xfrm>
        </p:spPr>
        <p:txBody>
          <a:bodyPr>
            <a:normAutofit fontScale="85000" lnSpcReduction="10000"/>
          </a:bodyPr>
          <a:lstStyle/>
          <a:p>
            <a:pPr marL="0" marR="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2000" dirty="0">
                <a:effectLst/>
                <a:latin typeface="Calibri" panose="020F0502020204030204" pitchFamily="34" charset="0"/>
                <a:ea typeface="Calibri" panose="020F0502020204030204" pitchFamily="34" charset="0"/>
                <a:cs typeface="Arial" panose="020B0604020202020204" pitchFamily="34" charset="0"/>
              </a:rPr>
              <a:t>To make the partition visible to the operating system, run the command </a:t>
            </a:r>
            <a:r>
              <a:rPr lang="en-IL" sz="2000" b="1" dirty="0" err="1">
                <a:effectLst/>
                <a:latin typeface="Calibri" panose="020F0502020204030204" pitchFamily="34" charset="0"/>
                <a:ea typeface="Calibri" panose="020F0502020204030204" pitchFamily="34" charset="0"/>
                <a:cs typeface="Arial" panose="020B0604020202020204" pitchFamily="34" charset="0"/>
              </a:rPr>
              <a:t>sudo</a:t>
            </a:r>
            <a:r>
              <a:rPr lang="en-IL" sz="2000" b="1" dirty="0">
                <a:effectLst/>
                <a:latin typeface="Calibri" panose="020F0502020204030204" pitchFamily="34" charset="0"/>
                <a:ea typeface="Calibri" panose="020F0502020204030204" pitchFamily="34" charset="0"/>
                <a:cs typeface="Arial" panose="020B0604020202020204" pitchFamily="34" charset="0"/>
              </a:rPr>
              <a:t> </a:t>
            </a:r>
            <a:r>
              <a:rPr lang="en-IL" sz="2000" b="1" dirty="0" err="1">
                <a:effectLst/>
                <a:latin typeface="Calibri" panose="020F0502020204030204" pitchFamily="34" charset="0"/>
                <a:ea typeface="Calibri" panose="020F0502020204030204" pitchFamily="34" charset="0"/>
                <a:cs typeface="Arial" panose="020B0604020202020204" pitchFamily="34" charset="0"/>
              </a:rPr>
              <a:t>partprobe</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228600" algn="l"/>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Format the new partition with a file system of your choice. For example, to format the new partition with the ext4 file system, run the command </a:t>
            </a:r>
            <a:r>
              <a:rPr lang="en-IL" sz="2000" b="1" dirty="0" err="1">
                <a:effectLst/>
                <a:latin typeface="Calibri" panose="020F0502020204030204" pitchFamily="34" charset="0"/>
                <a:ea typeface="Calibri" panose="020F0502020204030204" pitchFamily="34" charset="0"/>
                <a:cs typeface="Arial" panose="020B0604020202020204" pitchFamily="34" charset="0"/>
              </a:rPr>
              <a:t>sudo</a:t>
            </a:r>
            <a:r>
              <a:rPr lang="en-IL" sz="2000" b="1" dirty="0">
                <a:effectLst/>
                <a:latin typeface="Calibri" panose="020F0502020204030204" pitchFamily="34" charset="0"/>
                <a:ea typeface="Calibri" panose="020F0502020204030204" pitchFamily="34" charset="0"/>
                <a:cs typeface="Arial" panose="020B0604020202020204" pitchFamily="34" charset="0"/>
              </a:rPr>
              <a:t> mkfs.ext4 /dev/sdb1</a:t>
            </a:r>
            <a:r>
              <a:rPr lang="en-IL" sz="2000" dirty="0">
                <a:effectLst/>
                <a:latin typeface="Calibri" panose="020F0502020204030204" pitchFamily="34" charset="0"/>
                <a:ea typeface="Calibri" panose="020F0502020204030204" pitchFamily="34" charset="0"/>
                <a:cs typeface="Arial" panose="020B0604020202020204" pitchFamily="34" charset="0"/>
              </a:rPr>
              <a:t>, where </a:t>
            </a:r>
            <a:r>
              <a:rPr lang="en-IL" sz="2000" b="1" dirty="0">
                <a:effectLst/>
                <a:latin typeface="Calibri" panose="020F0502020204030204" pitchFamily="34" charset="0"/>
                <a:ea typeface="Calibri" panose="020F0502020204030204" pitchFamily="34" charset="0"/>
                <a:cs typeface="Arial" panose="020B0604020202020204" pitchFamily="34" charset="0"/>
              </a:rPr>
              <a:t>/dev/sdb1</a:t>
            </a:r>
            <a:r>
              <a:rPr lang="en-IL" sz="2000" dirty="0">
                <a:effectLst/>
                <a:latin typeface="Calibri" panose="020F0502020204030204" pitchFamily="34" charset="0"/>
                <a:ea typeface="Calibri" panose="020F0502020204030204" pitchFamily="34" charset="0"/>
                <a:cs typeface="Arial" panose="020B0604020202020204" pitchFamily="34" charset="0"/>
              </a:rPr>
              <a:t> is the partition device file for the new partition.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228600" algn="l"/>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Create a mount point for the new partition by running the command </a:t>
            </a:r>
            <a:r>
              <a:rPr lang="en-IL" sz="2000" b="1" dirty="0" err="1">
                <a:effectLst/>
                <a:latin typeface="Calibri" panose="020F0502020204030204" pitchFamily="34" charset="0"/>
                <a:ea typeface="Calibri" panose="020F0502020204030204" pitchFamily="34" charset="0"/>
                <a:cs typeface="Arial" panose="020B0604020202020204" pitchFamily="34" charset="0"/>
              </a:rPr>
              <a:t>sudo</a:t>
            </a:r>
            <a:r>
              <a:rPr lang="en-IL" sz="2000" b="1" dirty="0">
                <a:effectLst/>
                <a:latin typeface="Calibri" panose="020F0502020204030204" pitchFamily="34" charset="0"/>
                <a:ea typeface="Calibri" panose="020F0502020204030204" pitchFamily="34" charset="0"/>
                <a:cs typeface="Arial" panose="020B0604020202020204" pitchFamily="34" charset="0"/>
              </a:rPr>
              <a:t> </a:t>
            </a:r>
            <a:r>
              <a:rPr lang="en-IL" sz="2000" b="1" dirty="0" err="1">
                <a:effectLst/>
                <a:latin typeface="Calibri" panose="020F0502020204030204" pitchFamily="34" charset="0"/>
                <a:ea typeface="Calibri" panose="020F0502020204030204" pitchFamily="34" charset="0"/>
                <a:cs typeface="Arial" panose="020B0604020202020204" pitchFamily="34" charset="0"/>
              </a:rPr>
              <a:t>mkdir</a:t>
            </a:r>
            <a:r>
              <a:rPr lang="en-IL" sz="2000" b="1" dirty="0">
                <a:effectLst/>
                <a:latin typeface="Calibri" panose="020F0502020204030204" pitchFamily="34" charset="0"/>
                <a:ea typeface="Calibri" panose="020F0502020204030204" pitchFamily="34" charset="0"/>
                <a:cs typeface="Arial" panose="020B0604020202020204" pitchFamily="34" charset="0"/>
              </a:rPr>
              <a:t> /</a:t>
            </a:r>
            <a:r>
              <a:rPr lang="en-IL" sz="2000" b="1" dirty="0" err="1">
                <a:effectLst/>
                <a:latin typeface="Calibri" panose="020F0502020204030204" pitchFamily="34" charset="0"/>
                <a:ea typeface="Calibri" panose="020F0502020204030204" pitchFamily="34" charset="0"/>
                <a:cs typeface="Arial" panose="020B0604020202020204" pitchFamily="34" charset="0"/>
              </a:rPr>
              <a:t>mnt</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new_partition</a:t>
            </a:r>
            <a:r>
              <a:rPr lang="en-IL" sz="2000"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228600" algn="l"/>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Mount the new partition to the mount point by running the command </a:t>
            </a:r>
            <a:r>
              <a:rPr lang="en-IL" sz="2000" b="1" dirty="0" err="1">
                <a:effectLst/>
                <a:latin typeface="Calibri" panose="020F0502020204030204" pitchFamily="34" charset="0"/>
                <a:ea typeface="Calibri" panose="020F0502020204030204" pitchFamily="34" charset="0"/>
                <a:cs typeface="Arial" panose="020B0604020202020204" pitchFamily="34" charset="0"/>
              </a:rPr>
              <a:t>sudo</a:t>
            </a:r>
            <a:r>
              <a:rPr lang="en-IL" sz="2000" b="1" dirty="0">
                <a:effectLst/>
                <a:latin typeface="Calibri" panose="020F0502020204030204" pitchFamily="34" charset="0"/>
                <a:ea typeface="Calibri" panose="020F0502020204030204" pitchFamily="34" charset="0"/>
                <a:cs typeface="Arial" panose="020B0604020202020204" pitchFamily="34" charset="0"/>
              </a:rPr>
              <a:t> mount /dev/sdb1 /</a:t>
            </a:r>
            <a:r>
              <a:rPr lang="en-IL" sz="2000" b="1" dirty="0" err="1">
                <a:effectLst/>
                <a:latin typeface="Calibri" panose="020F0502020204030204" pitchFamily="34" charset="0"/>
                <a:ea typeface="Calibri" panose="020F0502020204030204" pitchFamily="34" charset="0"/>
                <a:cs typeface="Arial" panose="020B0604020202020204" pitchFamily="34" charset="0"/>
              </a:rPr>
              <a:t>mnt</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new_partition</a:t>
            </a:r>
            <a:r>
              <a:rPr lang="en-IL" sz="2000" dirty="0">
                <a:effectLst/>
                <a:latin typeface="Calibri" panose="020F0502020204030204" pitchFamily="34" charset="0"/>
                <a:ea typeface="Calibri" panose="020F0502020204030204" pitchFamily="34" charset="0"/>
                <a:cs typeface="Arial" panose="020B0604020202020204" pitchFamily="34" charset="0"/>
              </a:rPr>
              <a:t>. Replace </a:t>
            </a:r>
            <a:r>
              <a:rPr lang="en-IL" sz="2000" b="1" dirty="0">
                <a:effectLst/>
                <a:latin typeface="Calibri" panose="020F0502020204030204" pitchFamily="34" charset="0"/>
                <a:ea typeface="Calibri" panose="020F0502020204030204" pitchFamily="34" charset="0"/>
                <a:cs typeface="Arial" panose="020B0604020202020204" pitchFamily="34" charset="0"/>
              </a:rPr>
              <a:t>/dev/sdb1</a:t>
            </a:r>
            <a:r>
              <a:rPr lang="en-IL" sz="2000" dirty="0">
                <a:effectLst/>
                <a:latin typeface="Calibri" panose="020F0502020204030204" pitchFamily="34" charset="0"/>
                <a:ea typeface="Calibri" panose="020F0502020204030204" pitchFamily="34" charset="0"/>
                <a:cs typeface="Arial" panose="020B0604020202020204" pitchFamily="34" charset="0"/>
              </a:rPr>
              <a:t> with the device file for the new partition and </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mnt</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new_partition</a:t>
            </a:r>
            <a:r>
              <a:rPr lang="en-IL" sz="2000" dirty="0">
                <a:effectLst/>
                <a:latin typeface="Calibri" panose="020F0502020204030204" pitchFamily="34" charset="0"/>
                <a:ea typeface="Calibri" panose="020F0502020204030204" pitchFamily="34" charset="0"/>
                <a:cs typeface="Arial" panose="020B0604020202020204" pitchFamily="34" charset="0"/>
              </a:rPr>
              <a:t> with the path of the mount point you created in step 5.</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228600" algn="l"/>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Add an entry to </a:t>
            </a:r>
            <a:r>
              <a:rPr lang="en-IL" sz="2000" b="1" dirty="0">
                <a:effectLst/>
                <a:latin typeface="Calibri" panose="020F0502020204030204" pitchFamily="34" charset="0"/>
                <a:ea typeface="Calibri" panose="020F0502020204030204" pitchFamily="34" charset="0"/>
                <a:cs typeface="Arial" panose="020B0604020202020204" pitchFamily="34" charset="0"/>
              </a:rPr>
              <a:t>/etc/</a:t>
            </a:r>
            <a:r>
              <a:rPr lang="en-IL" sz="2000" b="1" dirty="0" err="1">
                <a:effectLst/>
                <a:latin typeface="Calibri" panose="020F0502020204030204" pitchFamily="34" charset="0"/>
                <a:ea typeface="Calibri" panose="020F0502020204030204" pitchFamily="34" charset="0"/>
                <a:cs typeface="Arial" panose="020B0604020202020204" pitchFamily="34" charset="0"/>
              </a:rPr>
              <a:t>fstab</a:t>
            </a:r>
            <a:r>
              <a:rPr lang="en-IL" sz="2000" dirty="0">
                <a:effectLst/>
                <a:latin typeface="Calibri" panose="020F0502020204030204" pitchFamily="34" charset="0"/>
                <a:ea typeface="Calibri" panose="020F0502020204030204" pitchFamily="34" charset="0"/>
                <a:cs typeface="Arial" panose="020B0604020202020204" pitchFamily="34" charset="0"/>
              </a:rPr>
              <a:t> to mount the new partition automatically at boot time. For example, add a line like this to </a:t>
            </a:r>
            <a:r>
              <a:rPr lang="en-IL" sz="2000" b="1" dirty="0">
                <a:effectLst/>
                <a:latin typeface="Calibri" panose="020F0502020204030204" pitchFamily="34" charset="0"/>
                <a:ea typeface="Calibri" panose="020F0502020204030204" pitchFamily="34" charset="0"/>
                <a:cs typeface="Arial" panose="020B0604020202020204" pitchFamily="34" charset="0"/>
              </a:rPr>
              <a:t>/etc/</a:t>
            </a:r>
            <a:r>
              <a:rPr lang="en-IL" sz="2000" b="1" dirty="0" err="1">
                <a:effectLst/>
                <a:latin typeface="Calibri" panose="020F0502020204030204" pitchFamily="34" charset="0"/>
                <a:ea typeface="Calibri" panose="020F0502020204030204" pitchFamily="34" charset="0"/>
                <a:cs typeface="Arial" panose="020B0604020202020204" pitchFamily="34" charset="0"/>
              </a:rPr>
              <a:t>fstab</a:t>
            </a:r>
            <a:r>
              <a:rPr lang="en-IL" sz="2000" dirty="0">
                <a:effectLst/>
                <a:latin typeface="Calibri" panose="020F0502020204030204" pitchFamily="34" charset="0"/>
                <a:ea typeface="Calibri" panose="020F0502020204030204" pitchFamily="34" charset="0"/>
                <a:cs typeface="Arial" panose="020B0604020202020204" pitchFamily="34" charset="0"/>
              </a:rPr>
              <a:t>: </a:t>
            </a:r>
            <a:r>
              <a:rPr lang="en-IL" sz="2000" b="1" dirty="0">
                <a:effectLst/>
                <a:latin typeface="Calibri" panose="020F0502020204030204" pitchFamily="34" charset="0"/>
                <a:ea typeface="Calibri" panose="020F0502020204030204" pitchFamily="34" charset="0"/>
                <a:cs typeface="Arial" panose="020B0604020202020204" pitchFamily="34" charset="0"/>
              </a:rPr>
              <a:t>/dev/sdb1 /</a:t>
            </a:r>
            <a:r>
              <a:rPr lang="en-IL" sz="2000" b="1" dirty="0" err="1">
                <a:effectLst/>
                <a:latin typeface="Calibri" panose="020F0502020204030204" pitchFamily="34" charset="0"/>
                <a:ea typeface="Calibri" panose="020F0502020204030204" pitchFamily="34" charset="0"/>
                <a:cs typeface="Arial" panose="020B0604020202020204" pitchFamily="34" charset="0"/>
              </a:rPr>
              <a:t>mnt</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new_partition</a:t>
            </a:r>
            <a:r>
              <a:rPr lang="en-IL" sz="2000" b="1" dirty="0">
                <a:effectLst/>
                <a:latin typeface="Calibri" panose="020F0502020204030204" pitchFamily="34" charset="0"/>
                <a:ea typeface="Calibri" panose="020F0502020204030204" pitchFamily="34" charset="0"/>
                <a:cs typeface="Arial" panose="020B0604020202020204" pitchFamily="34" charset="0"/>
              </a:rPr>
              <a:t> ext4 defaults 0 0</a:t>
            </a:r>
            <a:r>
              <a:rPr lang="en-IL" sz="2000" dirty="0">
                <a:effectLst/>
                <a:latin typeface="Calibri" panose="020F0502020204030204" pitchFamily="34" charset="0"/>
                <a:ea typeface="Calibri" panose="020F0502020204030204" pitchFamily="34" charset="0"/>
                <a:cs typeface="Arial" panose="020B0604020202020204" pitchFamily="34" charset="0"/>
              </a:rPr>
              <a:t>. Replace </a:t>
            </a:r>
            <a:r>
              <a:rPr lang="en-IL" sz="2000" b="1" dirty="0">
                <a:effectLst/>
                <a:latin typeface="Calibri" panose="020F0502020204030204" pitchFamily="34" charset="0"/>
                <a:ea typeface="Calibri" panose="020F0502020204030204" pitchFamily="34" charset="0"/>
                <a:cs typeface="Arial" panose="020B0604020202020204" pitchFamily="34" charset="0"/>
              </a:rPr>
              <a:t>/dev/sdb1</a:t>
            </a:r>
            <a:r>
              <a:rPr lang="en-IL" sz="2000" dirty="0">
                <a:effectLst/>
                <a:latin typeface="Calibri" panose="020F0502020204030204" pitchFamily="34" charset="0"/>
                <a:ea typeface="Calibri" panose="020F0502020204030204" pitchFamily="34" charset="0"/>
                <a:cs typeface="Arial" panose="020B0604020202020204" pitchFamily="34" charset="0"/>
              </a:rPr>
              <a:t> with the device file for the new partition and </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mnt</a:t>
            </a:r>
            <a:r>
              <a:rPr lang="en-IL" sz="2000" b="1" dirty="0">
                <a:effectLst/>
                <a:latin typeface="Calibri" panose="020F0502020204030204" pitchFamily="34" charset="0"/>
                <a:ea typeface="Calibri" panose="020F0502020204030204" pitchFamily="34" charset="0"/>
                <a:cs typeface="Arial" panose="020B0604020202020204" pitchFamily="34" charset="0"/>
              </a:rPr>
              <a:t>/</a:t>
            </a:r>
            <a:r>
              <a:rPr lang="en-IL" sz="2000" b="1" dirty="0" err="1">
                <a:effectLst/>
                <a:latin typeface="Calibri" panose="020F0502020204030204" pitchFamily="34" charset="0"/>
                <a:ea typeface="Calibri" panose="020F0502020204030204" pitchFamily="34" charset="0"/>
                <a:cs typeface="Arial" panose="020B0604020202020204" pitchFamily="34" charset="0"/>
              </a:rPr>
              <a:t>new_partition</a:t>
            </a:r>
            <a:r>
              <a:rPr lang="en-IL" sz="2000" dirty="0">
                <a:effectLst/>
                <a:latin typeface="Calibri" panose="020F0502020204030204" pitchFamily="34" charset="0"/>
                <a:ea typeface="Calibri" panose="020F0502020204030204" pitchFamily="34" charset="0"/>
                <a:cs typeface="Arial" panose="020B0604020202020204" pitchFamily="34" charset="0"/>
              </a:rPr>
              <a:t> with the path of the mount point you created in step 5.</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228600" algn="l"/>
                <a:tab pos="457200" algn="l"/>
              </a:tabLst>
            </a:pPr>
            <a:r>
              <a:rPr lang="en-IL" sz="2000" dirty="0">
                <a:effectLst/>
                <a:latin typeface="Calibri" panose="020F0502020204030204" pitchFamily="34" charset="0"/>
                <a:ea typeface="Calibri" panose="020F0502020204030204" pitchFamily="34" charset="0"/>
                <a:cs typeface="Arial" panose="020B0604020202020204" pitchFamily="34" charset="0"/>
              </a:rPr>
              <a:t>Test the mount by running the command </a:t>
            </a:r>
            <a:r>
              <a:rPr lang="en-IL" sz="2000" b="1" dirty="0" err="1">
                <a:effectLst/>
                <a:latin typeface="Calibri" panose="020F0502020204030204" pitchFamily="34" charset="0"/>
                <a:ea typeface="Calibri" panose="020F0502020204030204" pitchFamily="34" charset="0"/>
                <a:cs typeface="Arial" panose="020B0604020202020204" pitchFamily="34" charset="0"/>
              </a:rPr>
              <a:t>sudo</a:t>
            </a:r>
            <a:r>
              <a:rPr lang="en-IL" sz="2000" b="1" dirty="0">
                <a:effectLst/>
                <a:latin typeface="Calibri" panose="020F0502020204030204" pitchFamily="34" charset="0"/>
                <a:ea typeface="Calibri" panose="020F0502020204030204" pitchFamily="34" charset="0"/>
                <a:cs typeface="Arial" panose="020B0604020202020204" pitchFamily="34" charset="0"/>
              </a:rPr>
              <a:t> mount -a</a:t>
            </a:r>
            <a:r>
              <a:rPr lang="en-IL" sz="2000" dirty="0">
                <a:effectLst/>
                <a:latin typeface="Calibri" panose="020F0502020204030204" pitchFamily="34" charset="0"/>
                <a:ea typeface="Calibri" panose="020F0502020204030204" pitchFamily="34" charset="0"/>
                <a:cs typeface="Arial" panose="020B0604020202020204" pitchFamily="34" charset="0"/>
              </a:rPr>
              <a:t>. If there are no errors, the new partition should be mounted and accessible at the mount point you created.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54268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CF087-7768-1F61-5C9A-5B5C76843BA0}"/>
              </a:ext>
            </a:extLst>
          </p:cNvPr>
          <p:cNvSpPr>
            <a:spLocks noGrp="1"/>
          </p:cNvSpPr>
          <p:nvPr>
            <p:ph type="title"/>
          </p:nvPr>
        </p:nvSpPr>
        <p:spPr>
          <a:xfrm>
            <a:off x="1141116" y="609600"/>
            <a:ext cx="9903418" cy="533400"/>
          </a:xfrm>
        </p:spPr>
        <p:txBody>
          <a:bodyPr>
            <a:normAutofit fontScale="90000"/>
          </a:bodyPr>
          <a:lstStyle/>
          <a:p>
            <a:br>
              <a:rPr lang="en-US" dirty="0"/>
            </a:br>
            <a:r>
              <a:rPr lang="en-US" sz="1800" dirty="0"/>
              <a:t>LOGICAL VOLUME MANAGEMENT LGM</a:t>
            </a:r>
            <a:br>
              <a:rPr lang="en-US" dirty="0"/>
            </a:br>
            <a:endParaRPr lang="en-IL" dirty="0"/>
          </a:p>
        </p:txBody>
      </p:sp>
      <p:sp>
        <p:nvSpPr>
          <p:cNvPr id="3" name="Content Placeholder 2">
            <a:extLst>
              <a:ext uri="{FF2B5EF4-FFF2-40B4-BE49-F238E27FC236}">
                <a16:creationId xmlns:a16="http://schemas.microsoft.com/office/drawing/2014/main" id="{79BF5A7D-9A6B-1193-D0F7-9E23F731D452}"/>
              </a:ext>
            </a:extLst>
          </p:cNvPr>
          <p:cNvSpPr>
            <a:spLocks noGrp="1"/>
          </p:cNvSpPr>
          <p:nvPr>
            <p:ph idx="1"/>
          </p:nvPr>
        </p:nvSpPr>
        <p:spPr>
          <a:xfrm>
            <a:off x="1141116" y="1295400"/>
            <a:ext cx="9903418" cy="4495801"/>
          </a:xfrm>
        </p:spPr>
        <p:txBody>
          <a:bodyPr>
            <a:normAutofit/>
          </a:bodyPr>
          <a:lstStyle/>
          <a:p>
            <a:pPr marL="0" marR="0">
              <a:lnSpc>
                <a:spcPct val="107000"/>
              </a:lnSpc>
              <a:spcBef>
                <a:spcPts val="0"/>
              </a:spcBef>
              <a:spcAft>
                <a:spcPts val="800"/>
              </a:spcAft>
            </a:pPr>
            <a:r>
              <a:rPr lang="en-IL" sz="1200" dirty="0">
                <a:effectLst/>
                <a:latin typeface="Calibri" panose="020F0502020204030204" pitchFamily="34" charset="0"/>
                <a:ea typeface="Calibri" panose="020F0502020204030204" pitchFamily="34" charset="0"/>
                <a:cs typeface="Arial" panose="020B0604020202020204" pitchFamily="34" charset="0"/>
              </a:rPr>
              <a:t> Logical Volume Management (LVM) is a storage management technique that allows users to create logical volumes that can span across multiple physical hard drives or partitions. It provides a layer of abstraction between the physical storage devices and the operating system, allowing for greater flexibility and easier management of storage resources.</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1200" dirty="0">
                <a:effectLst/>
                <a:latin typeface="Calibri" panose="020F0502020204030204" pitchFamily="34" charset="0"/>
                <a:ea typeface="Calibri" panose="020F0502020204030204" pitchFamily="34" charset="0"/>
                <a:cs typeface="Arial" panose="020B0604020202020204" pitchFamily="34" charset="0"/>
              </a:rPr>
              <a:t>With LVM, you can create logical volumes that are resizable, even while the system is running, and move them between physical volumes. This means that you can add or remove physical disks or partitions without needing to worry about moving data around or manually resizing partitions.</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1600" b="1"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basic components of LVM are physical volumes (PVs), volume groups (</a:t>
            </a:r>
            <a:r>
              <a:rPr lang="en-IL" sz="1600" b="1"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VGs</a:t>
            </a:r>
            <a:r>
              <a:rPr lang="en-IL" sz="1600" b="1"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and logical volumes (LVs).</a:t>
            </a:r>
            <a:r>
              <a:rPr lang="en-IL" sz="1200" dirty="0">
                <a:effectLst/>
                <a:latin typeface="Calibri" panose="020F0502020204030204" pitchFamily="34" charset="0"/>
                <a:ea typeface="Calibri" panose="020F0502020204030204" pitchFamily="34" charset="0"/>
                <a:cs typeface="Arial" panose="020B0604020202020204" pitchFamily="34" charset="0"/>
              </a:rPr>
              <a:t> A physical volume can be a disk partition or an entire disk. Volume groups are made up of one or more physical volumes, and logical volumes are made up of one or more extents, which are units of storage.</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1200" i="1" u="sng" dirty="0">
                <a:effectLst/>
                <a:latin typeface="Calibri" panose="020F0502020204030204" pitchFamily="34" charset="0"/>
                <a:ea typeface="Calibri" panose="020F0502020204030204" pitchFamily="34" charset="0"/>
                <a:cs typeface="Arial" panose="020B0604020202020204" pitchFamily="34" charset="0"/>
              </a:rPr>
              <a:t>LVM provides a set of tools that allow you to create</a:t>
            </a:r>
            <a:r>
              <a:rPr lang="en-IL" sz="1200" dirty="0">
                <a:effectLst/>
                <a:latin typeface="Calibri" panose="020F0502020204030204" pitchFamily="34" charset="0"/>
                <a:ea typeface="Calibri" panose="020F0502020204030204" pitchFamily="34" charset="0"/>
                <a:cs typeface="Arial" panose="020B0604020202020204" pitchFamily="34" charset="0"/>
              </a:rPr>
              <a:t>, </a:t>
            </a:r>
            <a:r>
              <a:rPr lang="en-IL" sz="1200" i="1" u="sng" dirty="0">
                <a:effectLst/>
                <a:latin typeface="Calibri" panose="020F0502020204030204" pitchFamily="34" charset="0"/>
                <a:ea typeface="Calibri" panose="020F0502020204030204" pitchFamily="34" charset="0"/>
                <a:cs typeface="Arial" panose="020B0604020202020204" pitchFamily="34" charset="0"/>
              </a:rPr>
              <a:t>manage, and delete logical volumes</a:t>
            </a:r>
            <a:r>
              <a:rPr lang="en-IL" sz="1200" dirty="0">
                <a:effectLst/>
                <a:latin typeface="Calibri" panose="020F0502020204030204" pitchFamily="34" charset="0"/>
                <a:ea typeface="Calibri" panose="020F0502020204030204" pitchFamily="34" charset="0"/>
                <a:cs typeface="Arial" panose="020B0604020202020204" pitchFamily="34" charset="0"/>
              </a:rPr>
              <a:t>, as well as perform other operations such as resizing and moving logical volumes between physical volumes. Some common LVM commands include:</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rabicPeriod"/>
              <a:tabLst>
                <a:tab pos="914400" algn="l"/>
              </a:tabLst>
            </a:pPr>
            <a:r>
              <a:rPr lang="en-IL" sz="1200" dirty="0" err="1">
                <a:effectLst/>
                <a:latin typeface="Calibri" panose="020F0502020204030204" pitchFamily="34" charset="0"/>
                <a:ea typeface="Calibri" panose="020F0502020204030204" pitchFamily="34" charset="0"/>
                <a:cs typeface="Arial" panose="020B0604020202020204" pitchFamily="34" charset="0"/>
              </a:rPr>
              <a:t>pvcreate</a:t>
            </a:r>
            <a:r>
              <a:rPr lang="en-IL" sz="1200" dirty="0">
                <a:effectLst/>
                <a:latin typeface="Calibri" panose="020F0502020204030204" pitchFamily="34" charset="0"/>
                <a:ea typeface="Calibri" panose="020F0502020204030204" pitchFamily="34" charset="0"/>
                <a:cs typeface="Arial" panose="020B0604020202020204" pitchFamily="34" charset="0"/>
              </a:rPr>
              <a:t>: Initializes a physical volume for use with LVM.</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rabicPeriod"/>
              <a:tabLst>
                <a:tab pos="914400" algn="l"/>
              </a:tabLst>
            </a:pPr>
            <a:r>
              <a:rPr lang="en-IL" sz="1200" dirty="0" err="1">
                <a:effectLst/>
                <a:latin typeface="Calibri" panose="020F0502020204030204" pitchFamily="34" charset="0"/>
                <a:ea typeface="Calibri" panose="020F0502020204030204" pitchFamily="34" charset="0"/>
                <a:cs typeface="Arial" panose="020B0604020202020204" pitchFamily="34" charset="0"/>
              </a:rPr>
              <a:t>vgcreate</a:t>
            </a:r>
            <a:r>
              <a:rPr lang="en-IL" sz="1200" dirty="0">
                <a:effectLst/>
                <a:latin typeface="Calibri" panose="020F0502020204030204" pitchFamily="34" charset="0"/>
                <a:ea typeface="Calibri" panose="020F0502020204030204" pitchFamily="34" charset="0"/>
                <a:cs typeface="Arial" panose="020B0604020202020204" pitchFamily="34" charset="0"/>
              </a:rPr>
              <a:t>: Creates a new volume group using one or more physical volumes.</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rabicPeriod"/>
              <a:tabLst>
                <a:tab pos="914400" algn="l"/>
              </a:tabLst>
            </a:pPr>
            <a:r>
              <a:rPr lang="en-IL" sz="1200" dirty="0" err="1">
                <a:effectLst/>
                <a:latin typeface="Calibri" panose="020F0502020204030204" pitchFamily="34" charset="0"/>
                <a:ea typeface="Calibri" panose="020F0502020204030204" pitchFamily="34" charset="0"/>
                <a:cs typeface="Arial" panose="020B0604020202020204" pitchFamily="34" charset="0"/>
              </a:rPr>
              <a:t>lvcreate</a:t>
            </a:r>
            <a:r>
              <a:rPr lang="en-IL" sz="1200" dirty="0">
                <a:effectLst/>
                <a:latin typeface="Calibri" panose="020F0502020204030204" pitchFamily="34" charset="0"/>
                <a:ea typeface="Calibri" panose="020F0502020204030204" pitchFamily="34" charset="0"/>
                <a:cs typeface="Arial" panose="020B0604020202020204" pitchFamily="34" charset="0"/>
              </a:rPr>
              <a:t>: Creates a new logical volume within a volume group.</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rabicPeriod"/>
              <a:tabLst>
                <a:tab pos="914400" algn="l"/>
              </a:tabLst>
            </a:pPr>
            <a:r>
              <a:rPr lang="en-IL" sz="1200" dirty="0" err="1">
                <a:effectLst/>
                <a:latin typeface="Calibri" panose="020F0502020204030204" pitchFamily="34" charset="0"/>
                <a:ea typeface="Calibri" panose="020F0502020204030204" pitchFamily="34" charset="0"/>
                <a:cs typeface="Arial" panose="020B0604020202020204" pitchFamily="34" charset="0"/>
              </a:rPr>
              <a:t>lvresize</a:t>
            </a:r>
            <a:r>
              <a:rPr lang="en-IL" sz="1200" dirty="0">
                <a:effectLst/>
                <a:latin typeface="Calibri" panose="020F0502020204030204" pitchFamily="34" charset="0"/>
                <a:ea typeface="Calibri" panose="020F0502020204030204" pitchFamily="34" charset="0"/>
                <a:cs typeface="Arial" panose="020B0604020202020204" pitchFamily="34" charset="0"/>
              </a:rPr>
              <a:t>: Resizes an existing logical volume.</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rabicPeriod"/>
              <a:tabLst>
                <a:tab pos="914400" algn="l"/>
              </a:tabLst>
            </a:pPr>
            <a:r>
              <a:rPr lang="en-IL" sz="1200" dirty="0" err="1">
                <a:effectLst/>
                <a:latin typeface="Calibri" panose="020F0502020204030204" pitchFamily="34" charset="0"/>
                <a:ea typeface="Calibri" panose="020F0502020204030204" pitchFamily="34" charset="0"/>
                <a:cs typeface="Arial" panose="020B0604020202020204" pitchFamily="34" charset="0"/>
              </a:rPr>
              <a:t>pvmove</a:t>
            </a:r>
            <a:r>
              <a:rPr lang="en-IL" sz="1200" dirty="0">
                <a:effectLst/>
                <a:latin typeface="Calibri" panose="020F0502020204030204" pitchFamily="34" charset="0"/>
                <a:ea typeface="Calibri" panose="020F0502020204030204" pitchFamily="34" charset="0"/>
                <a:cs typeface="Arial" panose="020B0604020202020204" pitchFamily="34" charset="0"/>
              </a:rPr>
              <a:t>: Moves data from one physical volume to another.</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rabicPeriod"/>
              <a:tabLst>
                <a:tab pos="914400" algn="l"/>
              </a:tabLst>
            </a:pPr>
            <a:r>
              <a:rPr lang="en-IL" sz="1200" dirty="0" err="1">
                <a:effectLst/>
                <a:latin typeface="Calibri" panose="020F0502020204030204" pitchFamily="34" charset="0"/>
                <a:ea typeface="Calibri" panose="020F0502020204030204" pitchFamily="34" charset="0"/>
                <a:cs typeface="Arial" panose="020B0604020202020204" pitchFamily="34" charset="0"/>
              </a:rPr>
              <a:t>vgextend</a:t>
            </a:r>
            <a:r>
              <a:rPr lang="en-IL" sz="1200" dirty="0">
                <a:effectLst/>
                <a:latin typeface="Calibri" panose="020F0502020204030204" pitchFamily="34" charset="0"/>
                <a:ea typeface="Calibri" panose="020F0502020204030204" pitchFamily="34" charset="0"/>
                <a:cs typeface="Arial" panose="020B0604020202020204" pitchFamily="34" charset="0"/>
              </a:rPr>
              <a:t> and </a:t>
            </a:r>
            <a:r>
              <a:rPr lang="en-IL" sz="1200" dirty="0" err="1">
                <a:effectLst/>
                <a:latin typeface="Calibri" panose="020F0502020204030204" pitchFamily="34" charset="0"/>
                <a:ea typeface="Calibri" panose="020F0502020204030204" pitchFamily="34" charset="0"/>
                <a:cs typeface="Arial" panose="020B0604020202020204" pitchFamily="34" charset="0"/>
              </a:rPr>
              <a:t>vgreduce</a:t>
            </a:r>
            <a:r>
              <a:rPr lang="en-IL" sz="1200" dirty="0">
                <a:effectLst/>
                <a:latin typeface="Calibri" panose="020F0502020204030204" pitchFamily="34" charset="0"/>
                <a:ea typeface="Calibri" panose="020F0502020204030204" pitchFamily="34" charset="0"/>
                <a:cs typeface="Arial" panose="020B0604020202020204" pitchFamily="34" charset="0"/>
              </a:rPr>
              <a:t>: Add or remove physical volumes to or from a volume group.</a:t>
            </a:r>
            <a:endParaRPr lang="en-IL"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L" sz="1200" dirty="0">
                <a:effectLst/>
                <a:latin typeface="Calibri" panose="020F0502020204030204" pitchFamily="34" charset="0"/>
                <a:ea typeface="Calibri" panose="020F0502020204030204" pitchFamily="34" charset="0"/>
                <a:cs typeface="Arial" panose="020B0604020202020204" pitchFamily="34" charset="0"/>
              </a:rPr>
              <a:t>LVM can be a powerful tool for managing storage resources in a flexible and efficient manner. However, it does add an extra layer of complexity, so it is important to have a good understanding of how it works and how to use its tools effectively.</a:t>
            </a:r>
            <a:endParaRPr lang="en-IL"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8345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5EEA-2879-1253-7B7C-044480BC2B66}"/>
              </a:ext>
            </a:extLst>
          </p:cNvPr>
          <p:cNvSpPr>
            <a:spLocks noGrp="1"/>
          </p:cNvSpPr>
          <p:nvPr>
            <p:ph type="title"/>
          </p:nvPr>
        </p:nvSpPr>
        <p:spPr>
          <a:xfrm>
            <a:off x="1141116" y="609600"/>
            <a:ext cx="9830096" cy="533400"/>
          </a:xfrm>
        </p:spPr>
        <p:txBody>
          <a:bodyPr>
            <a:normAutofit fontScale="90000"/>
          </a:bodyPr>
          <a:lstStyle/>
          <a:p>
            <a:br>
              <a:rPr lang="en-US" sz="2000"/>
            </a:br>
            <a:r>
              <a:rPr lang="en-US" sz="2000"/>
              <a:t>To add a new disk and create a new LVM, follow these steps:</a:t>
            </a:r>
            <a:br>
              <a:rPr lang="en-US"/>
            </a:br>
            <a:endParaRPr lang="en-IL" dirty="0"/>
          </a:p>
        </p:txBody>
      </p:sp>
      <p:sp>
        <p:nvSpPr>
          <p:cNvPr id="3" name="Content Placeholder 2">
            <a:extLst>
              <a:ext uri="{FF2B5EF4-FFF2-40B4-BE49-F238E27FC236}">
                <a16:creationId xmlns:a16="http://schemas.microsoft.com/office/drawing/2014/main" id="{E79E70F6-FBAC-46CE-D478-16021C619482}"/>
              </a:ext>
            </a:extLst>
          </p:cNvPr>
          <p:cNvSpPr>
            <a:spLocks noGrp="1"/>
          </p:cNvSpPr>
          <p:nvPr>
            <p:ph idx="1"/>
          </p:nvPr>
        </p:nvSpPr>
        <p:spPr>
          <a:xfrm>
            <a:off x="531812" y="1143000"/>
            <a:ext cx="10972800" cy="5638800"/>
          </a:xfrm>
        </p:spPr>
        <p:txBody>
          <a:bodyPr>
            <a:normAutofit fontScale="55000" lnSpcReduction="20000"/>
          </a:bodyPr>
          <a:lstStyle/>
          <a:p>
            <a:pPr marL="0" marR="0" indent="0">
              <a:lnSpc>
                <a:spcPct val="107000"/>
              </a:lnSpc>
              <a:spcBef>
                <a:spcPts val="0"/>
              </a:spcBef>
              <a:spcAft>
                <a:spcPts val="800"/>
              </a:spcAft>
              <a:buNone/>
            </a:pP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&gt;&gt;&gt;&gt;&gt;&gt;Connect the new disk to the server.</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1</a:t>
            </a:r>
            <a:r>
              <a:rPr lang="en-US" sz="2000" baseline="30000">
                <a:effectLst/>
                <a:latin typeface="Calibri" panose="020F0502020204030204" pitchFamily="34" charset="0"/>
                <a:ea typeface="Calibri" panose="020F0502020204030204" pitchFamily="34" charset="0"/>
                <a:cs typeface="Arial" panose="020B0604020202020204" pitchFamily="34" charset="0"/>
              </a:rPr>
              <a:t>st</a:t>
            </a:r>
            <a:r>
              <a:rPr lang="en-US" sz="2000">
                <a:effectLst/>
                <a:latin typeface="Calibri" panose="020F0502020204030204" pitchFamily="34" charset="0"/>
                <a:ea typeface="Calibri" panose="020F0502020204030204" pitchFamily="34" charset="0"/>
                <a:cs typeface="Arial" panose="020B0604020202020204" pitchFamily="34" charset="0"/>
              </a:rPr>
              <a:t> &gt;Use the </a:t>
            </a:r>
            <a:r>
              <a:rPr lang="en-US" sz="3200" b="1">
                <a:effectLst/>
                <a:latin typeface="Calibri" panose="020F0502020204030204" pitchFamily="34" charset="0"/>
                <a:ea typeface="Calibri" panose="020F0502020204030204" pitchFamily="34" charset="0"/>
                <a:cs typeface="Arial" panose="020B0604020202020204" pitchFamily="34" charset="0"/>
              </a:rPr>
              <a:t>fdisk</a:t>
            </a:r>
            <a:r>
              <a:rPr lang="en-US" sz="2000">
                <a:effectLst/>
                <a:latin typeface="Calibri" panose="020F0502020204030204" pitchFamily="34" charset="0"/>
                <a:ea typeface="Calibri" panose="020F0502020204030204" pitchFamily="34" charset="0"/>
                <a:cs typeface="Arial" panose="020B0604020202020204" pitchFamily="34" charset="0"/>
              </a:rPr>
              <a:t> command to create a new partition on the disk. For example:</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a:solidFill>
                  <a:srgbClr val="FF0000"/>
                </a:solidFill>
                <a:effectLst/>
                <a:latin typeface="Calibri" panose="020F0502020204030204" pitchFamily="34" charset="0"/>
                <a:ea typeface="Calibri" panose="020F0502020204030204" pitchFamily="34" charset="0"/>
                <a:cs typeface="Arial" panose="020B0604020202020204" pitchFamily="34" charset="0"/>
              </a:rPr>
              <a:t>sudo fdisk /dev/sdb</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a:solidFill>
                  <a:srgbClr val="FF0000"/>
                </a:solidFill>
                <a:effectLst/>
                <a:latin typeface="Calibri" panose="020F0502020204030204" pitchFamily="34" charset="0"/>
                <a:ea typeface="Calibri" panose="020F0502020204030204" pitchFamily="34" charset="0"/>
                <a:cs typeface="Arial" panose="020B0604020202020204" pitchFamily="34" charset="0"/>
              </a:rPr>
              <a:t>2</a:t>
            </a:r>
            <a:r>
              <a:rPr lang="en-US" sz="2000" b="1" baseline="30000">
                <a:solidFill>
                  <a:srgbClr val="FF0000"/>
                </a:solidFill>
                <a:effectLst/>
                <a:latin typeface="Calibri" panose="020F0502020204030204" pitchFamily="34" charset="0"/>
                <a:ea typeface="Calibri" panose="020F0502020204030204" pitchFamily="34" charset="0"/>
                <a:cs typeface="Arial" panose="020B0604020202020204" pitchFamily="34" charset="0"/>
              </a:rPr>
              <a:t>nd</a:t>
            </a:r>
            <a:r>
              <a:rPr lang="en-US" sz="2000" b="1">
                <a:solidFill>
                  <a:srgbClr val="FF0000"/>
                </a:solidFill>
                <a:effectLst/>
                <a:latin typeface="Calibri" panose="020F0502020204030204" pitchFamily="34" charset="0"/>
                <a:ea typeface="Calibri" panose="020F0502020204030204" pitchFamily="34" charset="0"/>
                <a:cs typeface="Arial" panose="020B0604020202020204" pitchFamily="34" charset="0"/>
              </a:rPr>
              <a:t> &gt; </a:t>
            </a:r>
            <a:r>
              <a:rPr lang="en-US" sz="2000" b="1" i="1">
                <a:solidFill>
                  <a:srgbClr val="FF0000"/>
                </a:solidFill>
                <a:effectLst/>
                <a:latin typeface="Calibri" panose="020F0502020204030204" pitchFamily="34" charset="0"/>
                <a:ea typeface="Calibri" panose="020F0502020204030204" pitchFamily="34" charset="0"/>
                <a:cs typeface="Arial" panose="020B0604020202020204" pitchFamily="34" charset="0"/>
              </a:rPr>
              <a:t>Then enter n to create a new partition</a:t>
            </a:r>
            <a:r>
              <a:rPr lang="en-US" sz="2000">
                <a:effectLst/>
                <a:latin typeface="Calibri" panose="020F0502020204030204" pitchFamily="34" charset="0"/>
                <a:ea typeface="Calibri" panose="020F0502020204030204" pitchFamily="34" charset="0"/>
                <a:cs typeface="Arial" panose="020B0604020202020204" pitchFamily="34" charset="0"/>
              </a:rPr>
              <a:t>, select the partition type </a:t>
            </a:r>
            <a:r>
              <a:rPr lang="en-US" sz="2400" i="1" u="sng">
                <a:solidFill>
                  <a:srgbClr val="FF0000"/>
                </a:solidFill>
                <a:effectLst/>
                <a:latin typeface="Calibri" panose="020F0502020204030204" pitchFamily="34" charset="0"/>
                <a:ea typeface="Calibri" panose="020F0502020204030204" pitchFamily="34" charset="0"/>
                <a:cs typeface="Arial" panose="020B0604020202020204" pitchFamily="34" charset="0"/>
              </a:rPr>
              <a:t>as Linux LVM using t command, and finally save the changes with w command.</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3</a:t>
            </a:r>
            <a:r>
              <a:rPr lang="en-US" sz="2000" baseline="30000">
                <a:effectLst/>
                <a:latin typeface="Calibri" panose="020F0502020204030204" pitchFamily="34" charset="0"/>
                <a:ea typeface="Calibri" panose="020F0502020204030204" pitchFamily="34" charset="0"/>
                <a:cs typeface="Arial" panose="020B0604020202020204" pitchFamily="34" charset="0"/>
              </a:rPr>
              <a:t>rd</a:t>
            </a:r>
            <a:r>
              <a:rPr lang="en-US" sz="2000">
                <a:effectLst/>
                <a:latin typeface="Calibri" panose="020F0502020204030204" pitchFamily="34" charset="0"/>
                <a:ea typeface="Calibri" panose="020F0502020204030204" pitchFamily="34" charset="0"/>
                <a:cs typeface="Arial" panose="020B0604020202020204" pitchFamily="34" charset="0"/>
              </a:rPr>
              <a:t> &gt; Create a new physical volume on the partition using the </a:t>
            </a:r>
            <a:r>
              <a:rPr lang="en-US" sz="2800" b="1">
                <a:effectLst/>
                <a:latin typeface="Calibri" panose="020F0502020204030204" pitchFamily="34" charset="0"/>
                <a:ea typeface="Calibri" panose="020F0502020204030204" pitchFamily="34" charset="0"/>
                <a:cs typeface="Arial" panose="020B0604020202020204" pitchFamily="34" charset="0"/>
              </a:rPr>
              <a:t>pvcreate </a:t>
            </a:r>
            <a:r>
              <a:rPr lang="en-US" sz="2000">
                <a:effectLst/>
                <a:latin typeface="Calibri" panose="020F0502020204030204" pitchFamily="34" charset="0"/>
                <a:ea typeface="Calibri" panose="020F0502020204030204" pitchFamily="34" charset="0"/>
                <a:cs typeface="Arial" panose="020B0604020202020204" pitchFamily="34" charset="0"/>
              </a:rPr>
              <a:t>command. For example:</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a:solidFill>
                  <a:srgbClr val="FF0000"/>
                </a:solidFill>
                <a:effectLst/>
                <a:latin typeface="Calibri" panose="020F0502020204030204" pitchFamily="34" charset="0"/>
                <a:ea typeface="Calibri" panose="020F0502020204030204" pitchFamily="34" charset="0"/>
                <a:cs typeface="Arial" panose="020B0604020202020204" pitchFamily="34" charset="0"/>
              </a:rPr>
              <a:t>sudo pvcreate /dev/sdb1</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4</a:t>
            </a:r>
            <a:r>
              <a:rPr lang="en-US" sz="2000" baseline="30000">
                <a:effectLst/>
                <a:latin typeface="Calibri" panose="020F0502020204030204" pitchFamily="34" charset="0"/>
                <a:ea typeface="Calibri" panose="020F0502020204030204" pitchFamily="34" charset="0"/>
                <a:cs typeface="Arial" panose="020B0604020202020204" pitchFamily="34" charset="0"/>
              </a:rPr>
              <a:t>th</a:t>
            </a:r>
            <a:r>
              <a:rPr lang="en-US" sz="2000">
                <a:effectLst/>
                <a:latin typeface="Calibri" panose="020F0502020204030204" pitchFamily="34" charset="0"/>
                <a:ea typeface="Calibri" panose="020F0502020204030204" pitchFamily="34" charset="0"/>
                <a:cs typeface="Arial" panose="020B0604020202020204" pitchFamily="34" charset="0"/>
              </a:rPr>
              <a:t> &gt; Create a new volume group using the </a:t>
            </a:r>
            <a:r>
              <a:rPr lang="en-US" sz="2800" b="1">
                <a:effectLst/>
                <a:latin typeface="Calibri" panose="020F0502020204030204" pitchFamily="34" charset="0"/>
                <a:ea typeface="Calibri" panose="020F0502020204030204" pitchFamily="34" charset="0"/>
                <a:cs typeface="Arial" panose="020B0604020202020204" pitchFamily="34" charset="0"/>
              </a:rPr>
              <a:t>vgcreate </a:t>
            </a:r>
            <a:r>
              <a:rPr lang="en-US" sz="2000">
                <a:effectLst/>
                <a:latin typeface="Calibri" panose="020F0502020204030204" pitchFamily="34" charset="0"/>
                <a:ea typeface="Calibri" panose="020F0502020204030204" pitchFamily="34" charset="0"/>
                <a:cs typeface="Arial" panose="020B0604020202020204" pitchFamily="34" charset="0"/>
              </a:rPr>
              <a:t>command. For example:</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a:solidFill>
                  <a:srgbClr val="FF0000"/>
                </a:solidFill>
                <a:effectLst/>
                <a:latin typeface="Calibri" panose="020F0502020204030204" pitchFamily="34" charset="0"/>
                <a:ea typeface="Calibri" panose="020F0502020204030204" pitchFamily="34" charset="0"/>
                <a:cs typeface="Arial" panose="020B0604020202020204" pitchFamily="34" charset="0"/>
              </a:rPr>
              <a:t>sudo vgcreate myvg /dev/sdb1</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This command creates a new volume group called myvg with the physical volume /dev/sdb1.</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5</a:t>
            </a:r>
            <a:r>
              <a:rPr lang="en-US" sz="2000" baseline="30000">
                <a:effectLst/>
                <a:latin typeface="Calibri" panose="020F0502020204030204" pitchFamily="34" charset="0"/>
                <a:ea typeface="Calibri" panose="020F0502020204030204" pitchFamily="34" charset="0"/>
                <a:cs typeface="Arial" panose="020B0604020202020204" pitchFamily="34" charset="0"/>
              </a:rPr>
              <a:t>th</a:t>
            </a:r>
            <a:r>
              <a:rPr lang="en-US" sz="2000">
                <a:effectLst/>
                <a:latin typeface="Calibri" panose="020F0502020204030204" pitchFamily="34" charset="0"/>
                <a:ea typeface="Calibri" panose="020F0502020204030204" pitchFamily="34" charset="0"/>
                <a:cs typeface="Arial" panose="020B0604020202020204" pitchFamily="34" charset="0"/>
              </a:rPr>
              <a:t> &gt; Create a new logical volume using the </a:t>
            </a:r>
            <a:r>
              <a:rPr lang="en-US" sz="2400" b="1">
                <a:effectLst/>
                <a:latin typeface="Calibri" panose="020F0502020204030204" pitchFamily="34" charset="0"/>
                <a:ea typeface="Calibri" panose="020F0502020204030204" pitchFamily="34" charset="0"/>
                <a:cs typeface="Arial" panose="020B0604020202020204" pitchFamily="34" charset="0"/>
              </a:rPr>
              <a:t>lvcreate</a:t>
            </a:r>
            <a:r>
              <a:rPr lang="en-US" sz="2000">
                <a:effectLst/>
                <a:latin typeface="Calibri" panose="020F0502020204030204" pitchFamily="34" charset="0"/>
                <a:ea typeface="Calibri" panose="020F0502020204030204" pitchFamily="34" charset="0"/>
                <a:cs typeface="Arial" panose="020B0604020202020204" pitchFamily="34" charset="0"/>
              </a:rPr>
              <a:t> command. For example:</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a:solidFill>
                  <a:srgbClr val="FF0000"/>
                </a:solidFill>
                <a:effectLst/>
                <a:latin typeface="Calibri" panose="020F0502020204030204" pitchFamily="34" charset="0"/>
                <a:ea typeface="Calibri" panose="020F0502020204030204" pitchFamily="34" charset="0"/>
                <a:cs typeface="Arial" panose="020B0604020202020204" pitchFamily="34" charset="0"/>
              </a:rPr>
              <a:t>sudo lvcreate -L 10G -n mylv myvg</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This command creates a new logical volume called mylv with a size of 10 GB in the volume group myvg.</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6</a:t>
            </a:r>
            <a:r>
              <a:rPr lang="en-US" sz="2000" baseline="30000">
                <a:effectLst/>
                <a:latin typeface="Calibri" panose="020F0502020204030204" pitchFamily="34" charset="0"/>
                <a:ea typeface="Calibri" panose="020F0502020204030204" pitchFamily="34" charset="0"/>
                <a:cs typeface="Arial" panose="020B0604020202020204" pitchFamily="34" charset="0"/>
              </a:rPr>
              <a:t>th</a:t>
            </a:r>
            <a:r>
              <a:rPr lang="en-US" sz="2000">
                <a:effectLst/>
                <a:latin typeface="Calibri" panose="020F0502020204030204" pitchFamily="34" charset="0"/>
                <a:ea typeface="Calibri" panose="020F0502020204030204" pitchFamily="34" charset="0"/>
                <a:cs typeface="Arial" panose="020B0604020202020204" pitchFamily="34" charset="0"/>
              </a:rPr>
              <a:t> &gt; Create a file system on the logical volume using the appropriate command for the file system you want to use. For example, for an ext4 file system:</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Arial" panose="020B0604020202020204" pitchFamily="34" charset="0"/>
              </a:rPr>
              <a:t>sudo mkfs.ext4 /dev/myvg/mylv</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7</a:t>
            </a:r>
            <a:r>
              <a:rPr lang="en-US" sz="2000" baseline="30000">
                <a:effectLst/>
                <a:latin typeface="Calibri" panose="020F0502020204030204" pitchFamily="34" charset="0"/>
                <a:ea typeface="Calibri" panose="020F0502020204030204" pitchFamily="34" charset="0"/>
                <a:cs typeface="Arial" panose="020B0604020202020204" pitchFamily="34" charset="0"/>
              </a:rPr>
              <a:t>th</a:t>
            </a:r>
            <a:r>
              <a:rPr lang="en-US" sz="2000">
                <a:effectLst/>
                <a:latin typeface="Calibri" panose="020F0502020204030204" pitchFamily="34" charset="0"/>
                <a:ea typeface="Calibri" panose="020F0502020204030204" pitchFamily="34" charset="0"/>
                <a:cs typeface="Arial" panose="020B0604020202020204" pitchFamily="34" charset="0"/>
              </a:rPr>
              <a:t> &gt; Create a mount point for the logical volume and mount it. For example:</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a:solidFill>
                  <a:srgbClr val="FF0000"/>
                </a:solidFill>
                <a:effectLst/>
                <a:latin typeface="Calibri" panose="020F0502020204030204" pitchFamily="34" charset="0"/>
                <a:ea typeface="Calibri" panose="020F0502020204030204" pitchFamily="34" charset="0"/>
                <a:cs typeface="Arial" panose="020B0604020202020204" pitchFamily="34" charset="0"/>
              </a:rPr>
              <a:t>sudo mkdir /mnt/mylv</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Arial" panose="020B0604020202020204" pitchFamily="34" charset="0"/>
              </a:rPr>
              <a:t>sudo mount /dev/myvg/mylv /mnt/mylv</a:t>
            </a:r>
            <a:endParaRPr lang="en-IL"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You can now use the logical volume /dev/myvg/mylv as a regular file system, and any data you write to it will be stored on the new disk.</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814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B8AF-1C3B-D7B7-DD48-6CB8C9B0462C}"/>
              </a:ext>
            </a:extLst>
          </p:cNvPr>
          <p:cNvSpPr>
            <a:spLocks noGrp="1"/>
          </p:cNvSpPr>
          <p:nvPr>
            <p:ph type="title"/>
          </p:nvPr>
        </p:nvSpPr>
        <p:spPr>
          <a:xfrm>
            <a:off x="1141116" y="609600"/>
            <a:ext cx="9903418" cy="762000"/>
          </a:xfrm>
        </p:spPr>
        <p:txBody>
          <a:bodyPr>
            <a:normAutofit fontScale="90000"/>
          </a:bodyPr>
          <a:lstStyle/>
          <a:p>
            <a:r>
              <a:rPr lang="en-US" dirty="0"/>
              <a:t> </a:t>
            </a:r>
            <a:br>
              <a:rPr lang="en-US" dirty="0"/>
            </a:br>
            <a:r>
              <a:rPr lang="en-US" dirty="0"/>
              <a:t> </a:t>
            </a:r>
            <a:r>
              <a:rPr lang="en-US" sz="1800" dirty="0"/>
              <a:t>extend a disk using LVM in the following steps:</a:t>
            </a:r>
            <a:br>
              <a:rPr lang="en-US" dirty="0"/>
            </a:br>
            <a:endParaRPr lang="en-IL" dirty="0"/>
          </a:p>
        </p:txBody>
      </p:sp>
      <p:sp>
        <p:nvSpPr>
          <p:cNvPr id="3" name="Content Placeholder 2">
            <a:extLst>
              <a:ext uri="{FF2B5EF4-FFF2-40B4-BE49-F238E27FC236}">
                <a16:creationId xmlns:a16="http://schemas.microsoft.com/office/drawing/2014/main" id="{E6B71266-E260-2D61-AA45-7952AA731B3F}"/>
              </a:ext>
            </a:extLst>
          </p:cNvPr>
          <p:cNvSpPr>
            <a:spLocks noGrp="1"/>
          </p:cNvSpPr>
          <p:nvPr>
            <p:ph idx="1"/>
          </p:nvPr>
        </p:nvSpPr>
        <p:spPr>
          <a:xfrm>
            <a:off x="1141116" y="1371600"/>
            <a:ext cx="9903418" cy="4419601"/>
          </a:xfrm>
        </p:spPr>
        <p:txBody>
          <a:bodyPr>
            <a:normAutofit fontScale="62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First, add the new disk to the system and partition it. You can use tools like </a:t>
            </a:r>
            <a:r>
              <a:rPr lang="en-US" sz="2000" dirty="0" err="1">
                <a:effectLst/>
                <a:latin typeface="Calibri" panose="020F0502020204030204" pitchFamily="34" charset="0"/>
                <a:ea typeface="Calibri" panose="020F0502020204030204" pitchFamily="34" charset="0"/>
                <a:cs typeface="Arial" panose="020B0604020202020204" pitchFamily="34" charset="0"/>
              </a:rPr>
              <a:t>fdisk</a:t>
            </a:r>
            <a:r>
              <a:rPr lang="en-US" sz="2000" dirty="0">
                <a:effectLst/>
                <a:latin typeface="Calibri" panose="020F0502020204030204" pitchFamily="34" charset="0"/>
                <a:ea typeface="Calibri" panose="020F0502020204030204" pitchFamily="34" charset="0"/>
                <a:cs typeface="Arial" panose="020B0604020202020204" pitchFamily="34" charset="0"/>
              </a:rPr>
              <a:t> or parted to do this. Make sure to mark the partition as a Linux LVM type.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Initialize the partition as an LVM physical volume using the </a:t>
            </a:r>
            <a:r>
              <a:rPr lang="en-US" sz="2800" b="1" dirty="0" err="1">
                <a:effectLst/>
                <a:latin typeface="Calibri" panose="020F0502020204030204" pitchFamily="34" charset="0"/>
                <a:ea typeface="Calibri" panose="020F0502020204030204" pitchFamily="34" charset="0"/>
                <a:cs typeface="Arial" panose="020B0604020202020204" pitchFamily="34" charset="0"/>
              </a:rPr>
              <a:t>pvcreate</a:t>
            </a:r>
            <a:r>
              <a:rPr lang="en-US" sz="2000" dirty="0">
                <a:effectLst/>
                <a:latin typeface="Calibri" panose="020F0502020204030204" pitchFamily="34" charset="0"/>
                <a:ea typeface="Calibri" panose="020F0502020204030204" pitchFamily="34" charset="0"/>
                <a:cs typeface="Arial" panose="020B0604020202020204" pitchFamily="34" charset="0"/>
              </a:rPr>
              <a:t> command. For example, if the new partition is /dev/sdb1, you can run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pvcreate</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/dev/sdb1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Add the new physical volume to the existing volume group using the </a:t>
            </a:r>
            <a:r>
              <a:rPr lang="en-US" sz="2000" dirty="0" err="1">
                <a:effectLst/>
                <a:latin typeface="Calibri" panose="020F0502020204030204" pitchFamily="34" charset="0"/>
                <a:ea typeface="Calibri" panose="020F0502020204030204" pitchFamily="34" charset="0"/>
                <a:cs typeface="Arial" panose="020B0604020202020204" pitchFamily="34" charset="0"/>
              </a:rPr>
              <a:t>vgextend</a:t>
            </a:r>
            <a:r>
              <a:rPr lang="en-US" sz="2000" dirty="0">
                <a:effectLst/>
                <a:latin typeface="Calibri" panose="020F0502020204030204" pitchFamily="34" charset="0"/>
                <a:ea typeface="Calibri" panose="020F0502020204030204" pitchFamily="34" charset="0"/>
                <a:cs typeface="Arial" panose="020B0604020202020204" pitchFamily="34" charset="0"/>
              </a:rPr>
              <a:t> command. For example, if the volume group is named "vg1", you can run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vgextend</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vg1 /dev/sdb1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Finally, extend the logical volume to use the new space using the </a:t>
            </a:r>
            <a:r>
              <a:rPr lang="en-US" sz="2000" dirty="0" err="1">
                <a:effectLst/>
                <a:latin typeface="Calibri" panose="020F0502020204030204" pitchFamily="34" charset="0"/>
                <a:ea typeface="Calibri" panose="020F0502020204030204" pitchFamily="34" charset="0"/>
                <a:cs typeface="Arial" panose="020B0604020202020204" pitchFamily="34" charset="0"/>
              </a:rPr>
              <a:t>lvextend</a:t>
            </a:r>
            <a:r>
              <a:rPr lang="en-US" sz="2000" dirty="0">
                <a:effectLst/>
                <a:latin typeface="Calibri" panose="020F0502020204030204" pitchFamily="34" charset="0"/>
                <a:ea typeface="Calibri" panose="020F0502020204030204" pitchFamily="34" charset="0"/>
                <a:cs typeface="Arial" panose="020B0604020202020204" pitchFamily="34" charset="0"/>
              </a:rPr>
              <a:t> command. For example, if the logical volume is named "lv1" and you want to add 10 GB of space, you can run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lvextend</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-L +10G /dev/mapper/vg1-lv1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extend the logical volume by 10 GB.</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Finally, resize the filesystem to use the new space. The command to do this will depend on the filesystem type. For example, if the filesystem is ext4, you can run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resize2fs /dev/mapper/vg1-lv1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resize the filesystem to use all available space in the logical volume.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After these steps, your logical volume should have been extended to use the new disk space.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30106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B5EC-854B-4FFB-DF6B-D8B814388C7C}"/>
              </a:ext>
            </a:extLst>
          </p:cNvPr>
          <p:cNvSpPr>
            <a:spLocks noGrp="1"/>
          </p:cNvSpPr>
          <p:nvPr>
            <p:ph type="title"/>
          </p:nvPr>
        </p:nvSpPr>
        <p:spPr>
          <a:xfrm>
            <a:off x="1141116" y="609600"/>
            <a:ext cx="9903418" cy="381000"/>
          </a:xfrm>
        </p:spPr>
        <p:txBody>
          <a:bodyPr>
            <a:normAutofit fontScale="90000"/>
          </a:bodyPr>
          <a:lstStyle/>
          <a:p>
            <a:r>
              <a:rPr kumimoji="0" lang="en-US" sz="28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t>Adding swap space</a:t>
            </a:r>
            <a:endParaRPr lang="en-IL" sz="13800" dirty="0"/>
          </a:p>
        </p:txBody>
      </p:sp>
      <p:sp>
        <p:nvSpPr>
          <p:cNvPr id="3" name="Content Placeholder 2">
            <a:extLst>
              <a:ext uri="{FF2B5EF4-FFF2-40B4-BE49-F238E27FC236}">
                <a16:creationId xmlns:a16="http://schemas.microsoft.com/office/drawing/2014/main" id="{77283EB8-EBAE-3C84-F366-860312614FD9}"/>
              </a:ext>
            </a:extLst>
          </p:cNvPr>
          <p:cNvSpPr>
            <a:spLocks noGrp="1"/>
          </p:cNvSpPr>
          <p:nvPr>
            <p:ph idx="1"/>
          </p:nvPr>
        </p:nvSpPr>
        <p:spPr>
          <a:xfrm>
            <a:off x="1141116" y="1066800"/>
            <a:ext cx="9903418" cy="4724401"/>
          </a:xfrm>
        </p:spPr>
        <p:txBody>
          <a:bodyPr>
            <a:normAutofit fontScale="55000" lnSpcReduction="20000"/>
          </a:bodyPr>
          <a:lstStyle/>
          <a:p>
            <a:pPr marL="0" marR="0">
              <a:lnSpc>
                <a:spcPct val="107000"/>
              </a:lnSpc>
              <a:spcBef>
                <a:spcPts val="0"/>
              </a:spcBef>
              <a:spcAft>
                <a:spcPts val="800"/>
              </a:spcAft>
            </a:pP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involves creating a special file or partition that the operating system uses as additional virtual memory when the physical memory is full.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are the steps to add swap space in Linux:</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Check if you have any swap space: </a:t>
            </a:r>
            <a:r>
              <a:rPr lang="en-US" sz="2800" b="1" dirty="0" err="1">
                <a:effectLst/>
                <a:latin typeface="Calibri" panose="020F0502020204030204" pitchFamily="34" charset="0"/>
                <a:ea typeface="Calibri" panose="020F0502020204030204" pitchFamily="34" charset="0"/>
                <a:cs typeface="Arial" panose="020B0604020202020204" pitchFamily="34" charset="0"/>
              </a:rPr>
              <a:t>sudo</a:t>
            </a:r>
            <a:r>
              <a:rPr lang="en-US" sz="2800" b="1" dirty="0">
                <a:effectLst/>
                <a:latin typeface="Calibri" panose="020F0502020204030204" pitchFamily="34" charset="0"/>
                <a:ea typeface="Calibri" panose="020F0502020204030204" pitchFamily="34" charset="0"/>
                <a:cs typeface="Arial" panose="020B0604020202020204" pitchFamily="34" charset="0"/>
              </a:rPr>
              <a:t> </a:t>
            </a:r>
            <a:r>
              <a:rPr lang="en-US" sz="2800" b="1" dirty="0" err="1">
                <a:effectLst/>
                <a:latin typeface="Calibri" panose="020F0502020204030204" pitchFamily="34" charset="0"/>
                <a:ea typeface="Calibri" panose="020F0502020204030204" pitchFamily="34" charset="0"/>
                <a:cs typeface="Arial" panose="020B0604020202020204" pitchFamily="34" charset="0"/>
              </a:rPr>
              <a:t>swapon</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--show.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If there is no output, it means that there is no active swap space.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Create a new file or partition to use as swap space. For example, to create a 1 GB swap file, run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fallocate</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-l 1G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swapfile</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Secure the swap file by running</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chmod</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600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swapfile</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This sets the file permissions so that only the root user can read and write to the file.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Turn the file into swap space with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mkswap</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swapfile</a:t>
            </a:r>
            <a:r>
              <a:rPr lang="en-US" sz="2800" b="1"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Activate the swap file with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effectLst/>
                <a:latin typeface="Calibri" panose="020F0502020204030204" pitchFamily="34" charset="0"/>
                <a:ea typeface="Calibri" panose="020F0502020204030204" pitchFamily="34" charset="0"/>
                <a:cs typeface="Arial" panose="020B0604020202020204" pitchFamily="34" charset="0"/>
              </a:rPr>
              <a:t>sudo</a:t>
            </a:r>
            <a:r>
              <a:rPr lang="en-US" sz="2800" b="1" dirty="0">
                <a:effectLst/>
                <a:latin typeface="Calibri" panose="020F0502020204030204" pitchFamily="34" charset="0"/>
                <a:ea typeface="Calibri" panose="020F0502020204030204" pitchFamily="34" charset="0"/>
                <a:cs typeface="Arial" panose="020B0604020202020204" pitchFamily="34" charset="0"/>
              </a:rPr>
              <a:t> </a:t>
            </a:r>
            <a:r>
              <a:rPr lang="en-US" sz="2800" b="1" dirty="0" err="1">
                <a:effectLst/>
                <a:latin typeface="Calibri" panose="020F0502020204030204" pitchFamily="34" charset="0"/>
                <a:ea typeface="Calibri" panose="020F0502020204030204" pitchFamily="34" charset="0"/>
                <a:cs typeface="Arial" panose="020B0604020202020204" pitchFamily="34" charset="0"/>
              </a:rPr>
              <a:t>swapon</a:t>
            </a:r>
            <a:r>
              <a:rPr lang="en-US" sz="2800" b="1" dirty="0">
                <a:effectLst/>
                <a:latin typeface="Calibri" panose="020F0502020204030204" pitchFamily="34" charset="0"/>
                <a:ea typeface="Calibri" panose="020F0502020204030204" pitchFamily="34" charset="0"/>
                <a:cs typeface="Arial" panose="020B0604020202020204" pitchFamily="34" charset="0"/>
              </a:rPr>
              <a:t> /</a:t>
            </a:r>
            <a:r>
              <a:rPr lang="en-US" sz="2800" b="1" dirty="0" err="1">
                <a:effectLst/>
                <a:latin typeface="Calibri" panose="020F0502020204030204" pitchFamily="34" charset="0"/>
                <a:ea typeface="Calibri" panose="020F0502020204030204" pitchFamily="34" charset="0"/>
                <a:cs typeface="Arial" panose="020B0604020202020204" pitchFamily="34" charset="0"/>
              </a:rPr>
              <a:t>swapfile</a:t>
            </a:r>
            <a:r>
              <a:rPr lang="en-US" sz="2800" b="1"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Verify that the new swap space is active with </a:t>
            </a:r>
            <a:r>
              <a:rPr lang="en-US" sz="2000" dirty="0" err="1">
                <a:effectLst/>
                <a:latin typeface="Calibri" panose="020F0502020204030204" pitchFamily="34" charset="0"/>
                <a:ea typeface="Calibri" panose="020F0502020204030204" pitchFamily="34" charset="0"/>
                <a:cs typeface="Arial" panose="020B0604020202020204" pitchFamily="34" charset="0"/>
              </a:rPr>
              <a:t>sudo</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swapon</a:t>
            </a:r>
            <a:r>
              <a:rPr lang="en-US" sz="2000" dirty="0">
                <a:effectLst/>
                <a:latin typeface="Calibri" panose="020F0502020204030204" pitchFamily="34" charset="0"/>
                <a:ea typeface="Calibri" panose="020F0502020204030204" pitchFamily="34" charset="0"/>
                <a:cs typeface="Arial" panose="020B0604020202020204" pitchFamily="34" charset="0"/>
              </a:rPr>
              <a:t> --show.</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To make the changes permanent, add the following entry to your /</a:t>
            </a:r>
            <a:r>
              <a:rPr lang="en-US" sz="2000" dirty="0" err="1">
                <a:effectLst/>
                <a:latin typeface="Calibri" panose="020F0502020204030204" pitchFamily="34" charset="0"/>
                <a:ea typeface="Calibri" panose="020F0502020204030204" pitchFamily="34" charset="0"/>
                <a:cs typeface="Arial" panose="020B0604020202020204" pitchFamily="34" charset="0"/>
              </a:rPr>
              <a:t>etc</a:t>
            </a:r>
            <a:r>
              <a:rPr lang="en-US" sz="2000" dirty="0">
                <a:effectLst/>
                <a:latin typeface="Calibri" panose="020F0502020204030204" pitchFamily="34" charset="0"/>
                <a:ea typeface="Calibri" panose="020F0502020204030204" pitchFamily="34" charset="0"/>
                <a:cs typeface="Arial" panose="020B0604020202020204" pitchFamily="34" charset="0"/>
              </a:rPr>
              <a:t>/</a:t>
            </a:r>
            <a:r>
              <a:rPr lang="en-US" sz="2000" dirty="0" err="1">
                <a:effectLst/>
                <a:latin typeface="Calibri" panose="020F0502020204030204" pitchFamily="34" charset="0"/>
                <a:ea typeface="Calibri" panose="020F0502020204030204" pitchFamily="34" charset="0"/>
                <a:cs typeface="Arial" panose="020B0604020202020204" pitchFamily="34" charset="0"/>
              </a:rPr>
              <a:t>fstab</a:t>
            </a:r>
            <a:r>
              <a:rPr lang="en-US" sz="2000" dirty="0">
                <a:effectLst/>
                <a:latin typeface="Calibri" panose="020F0502020204030204" pitchFamily="34" charset="0"/>
                <a:ea typeface="Calibri" panose="020F0502020204030204" pitchFamily="34" charset="0"/>
                <a:cs typeface="Arial" panose="020B0604020202020204" pitchFamily="34" charset="0"/>
              </a:rPr>
              <a:t> file: /</a:t>
            </a:r>
            <a:r>
              <a:rPr lang="en-US" sz="2000" dirty="0" err="1">
                <a:effectLst/>
                <a:latin typeface="Calibri" panose="020F0502020204030204" pitchFamily="34" charset="0"/>
                <a:ea typeface="Calibri" panose="020F0502020204030204" pitchFamily="34" charset="0"/>
                <a:cs typeface="Arial" panose="020B0604020202020204" pitchFamily="34" charset="0"/>
              </a:rPr>
              <a:t>swapfile</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800" b="1" dirty="0">
                <a:effectLst/>
                <a:latin typeface="Calibri" panose="020F0502020204030204" pitchFamily="34" charset="0"/>
                <a:ea typeface="Calibri" panose="020F0502020204030204" pitchFamily="34" charset="0"/>
                <a:cs typeface="Arial" panose="020B0604020202020204" pitchFamily="34" charset="0"/>
              </a:rPr>
              <a:t>swap </a:t>
            </a:r>
            <a:r>
              <a:rPr lang="en-US" sz="2800" b="1" dirty="0" err="1">
                <a:effectLst/>
                <a:latin typeface="Calibri" panose="020F0502020204030204" pitchFamily="34" charset="0"/>
                <a:ea typeface="Calibri" panose="020F0502020204030204" pitchFamily="34" charset="0"/>
                <a:cs typeface="Arial" panose="020B0604020202020204" pitchFamily="34" charset="0"/>
              </a:rPr>
              <a:t>swap</a:t>
            </a:r>
            <a:r>
              <a:rPr lang="en-US" sz="2800" b="1" dirty="0">
                <a:effectLst/>
                <a:latin typeface="Calibri" panose="020F0502020204030204" pitchFamily="34" charset="0"/>
                <a:ea typeface="Calibri" panose="020F0502020204030204" pitchFamily="34" charset="0"/>
                <a:cs typeface="Arial" panose="020B0604020202020204" pitchFamily="34" charset="0"/>
              </a:rPr>
              <a:t> defaults 0 0</a:t>
            </a:r>
            <a:r>
              <a:rPr lang="en-US" sz="2000" dirty="0">
                <a:effectLst/>
                <a:latin typeface="Calibri" panose="020F0502020204030204" pitchFamily="34" charset="0"/>
                <a:ea typeface="Calibri" panose="020F0502020204030204" pitchFamily="34" charset="0"/>
                <a:cs typeface="Arial" panose="020B0604020202020204" pitchFamily="34" charset="0"/>
              </a:rPr>
              <a:t>. This will ensure that the swap file is activated automatically at boot time.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It's important to note that adding too much swap space can actually decrease performance. As a rule of thumb, the size of the swap space should be equal to the amount of physical memory or slightly more.</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474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D97C-C28F-BB96-FF4C-8901EE856C46}"/>
              </a:ext>
            </a:extLst>
          </p:cNvPr>
          <p:cNvSpPr>
            <a:spLocks noGrp="1"/>
          </p:cNvSpPr>
          <p:nvPr>
            <p:ph type="title"/>
          </p:nvPr>
        </p:nvSpPr>
        <p:spPr>
          <a:xfrm>
            <a:off x="1141116" y="609600"/>
            <a:ext cx="9903418" cy="762000"/>
          </a:xfrm>
        </p:spPr>
        <p:txBody>
          <a:bodyPr>
            <a:normAutofit/>
          </a:bodyPr>
          <a:lstStyle/>
          <a:p>
            <a:r>
              <a:rPr lang="en-US" sz="1800" dirty="0" err="1"/>
              <a:t>Stratis</a:t>
            </a:r>
            <a:r>
              <a:rPr lang="en-US" sz="1800" dirty="0"/>
              <a:t> storage management system, which </a:t>
            </a:r>
            <a:endParaRPr lang="en-IL" sz="1800" dirty="0"/>
          </a:p>
        </p:txBody>
      </p:sp>
      <p:sp>
        <p:nvSpPr>
          <p:cNvPr id="3" name="Content Placeholder 2">
            <a:extLst>
              <a:ext uri="{FF2B5EF4-FFF2-40B4-BE49-F238E27FC236}">
                <a16:creationId xmlns:a16="http://schemas.microsoft.com/office/drawing/2014/main" id="{72B2CA6C-AC83-52E2-E33E-308B80A4573A}"/>
              </a:ext>
            </a:extLst>
          </p:cNvPr>
          <p:cNvSpPr>
            <a:spLocks noGrp="1"/>
          </p:cNvSpPr>
          <p:nvPr>
            <p:ph idx="1"/>
          </p:nvPr>
        </p:nvSpPr>
        <p:spPr>
          <a:xfrm>
            <a:off x="1141116" y="1219200"/>
            <a:ext cx="9903418" cy="4572001"/>
          </a:xfrm>
        </p:spPr>
        <p:txBody>
          <a:bodyPr>
            <a:normAutofit fontScale="77500" lnSpcReduction="20000"/>
          </a:bodyPr>
          <a:lstStyle/>
          <a:p>
            <a:pPr marL="0" marR="0" indent="0">
              <a:lnSpc>
                <a:spcPct val="107000"/>
              </a:lnSpc>
              <a:spcBef>
                <a:spcPts val="0"/>
              </a:spcBef>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provides an advanced toolset for managing storage on Linux systems. </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provides an easy-to-use command-line interface for creating and managing pools, file systems, snapshots, and more. Here's a brief overview of how to use </a:t>
            </a:r>
            <a:r>
              <a:rPr lang="en-US" sz="20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1</a:t>
            </a:r>
            <a:r>
              <a:rPr lang="en-US" sz="2000" baseline="30000" dirty="0">
                <a:effectLst/>
                <a:latin typeface="Calibri" panose="020F0502020204030204" pitchFamily="34" charset="0"/>
                <a:ea typeface="Calibri" panose="020F0502020204030204" pitchFamily="34" charset="0"/>
                <a:cs typeface="Arial" panose="020B0604020202020204" pitchFamily="34" charset="0"/>
              </a:rPr>
              <a:t>st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400" b="1" dirty="0">
                <a:effectLst/>
                <a:latin typeface="Calibri" panose="020F0502020204030204" pitchFamily="34" charset="0"/>
                <a:ea typeface="Calibri" panose="020F0502020204030204" pitchFamily="34" charset="0"/>
                <a:cs typeface="Arial" panose="020B0604020202020204" pitchFamily="34" charset="0"/>
              </a:rPr>
              <a:t>Install </a:t>
            </a:r>
            <a:r>
              <a:rPr lang="en-US" sz="2400" b="1" dirty="0" err="1">
                <a:effectLst/>
                <a:latin typeface="Calibri" panose="020F0502020204030204" pitchFamily="34" charset="0"/>
                <a:ea typeface="Calibri" panose="020F0502020204030204" pitchFamily="34" charset="0"/>
                <a:cs typeface="Arial" panose="020B0604020202020204" pitchFamily="34" charset="0"/>
              </a:rPr>
              <a:t>Stratis</a:t>
            </a:r>
            <a:r>
              <a:rPr lang="en-US" sz="2400" b="1" dirty="0">
                <a:effectLst/>
                <a:latin typeface="Calibri" panose="020F0502020204030204" pitchFamily="34" charset="0"/>
                <a:ea typeface="Calibri" panose="020F0502020204030204" pitchFamily="34" charset="0"/>
                <a:cs typeface="Arial" panose="020B0604020202020204" pitchFamily="34" charset="0"/>
              </a:rPr>
              <a:t>:</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package is available in many Linux distributions, so you can install it through the package manager of your distribution. For example, in Ubuntu, you can install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with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apt-get install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-cli</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Create a pool:</a:t>
            </a:r>
            <a:r>
              <a:rPr lang="en-US" sz="28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Once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is installed, you can create a pool with the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pool create command. For example, the following command creates a pool named </a:t>
            </a:r>
            <a:r>
              <a:rPr lang="en-US" sz="2000" dirty="0" err="1">
                <a:effectLst/>
                <a:latin typeface="Calibri" panose="020F0502020204030204" pitchFamily="34" charset="0"/>
                <a:ea typeface="Calibri" panose="020F0502020204030204" pitchFamily="34" charset="0"/>
                <a:cs typeface="Arial" panose="020B0604020202020204" pitchFamily="34" charset="0"/>
              </a:rPr>
              <a:t>mypool</a:t>
            </a:r>
            <a:r>
              <a:rPr lang="en-US" sz="2000" dirty="0">
                <a:effectLst/>
                <a:latin typeface="Calibri" panose="020F0502020204030204" pitchFamily="34" charset="0"/>
                <a:ea typeface="Calibri" panose="020F0502020204030204" pitchFamily="34" charset="0"/>
                <a:cs typeface="Arial" panose="020B0604020202020204" pitchFamily="34" charset="0"/>
              </a:rPr>
              <a:t> on the /dev/</a:t>
            </a:r>
            <a:r>
              <a:rPr lang="en-US" sz="2000" dirty="0" err="1">
                <a:effectLst/>
                <a:latin typeface="Calibri" panose="020F0502020204030204" pitchFamily="34" charset="0"/>
                <a:ea typeface="Calibri" panose="020F0502020204030204" pitchFamily="34" charset="0"/>
                <a:cs typeface="Arial" panose="020B0604020202020204" pitchFamily="34" charset="0"/>
              </a:rPr>
              <a:t>sdb</a:t>
            </a:r>
            <a:r>
              <a:rPr lang="en-US" sz="2000" dirty="0">
                <a:effectLst/>
                <a:latin typeface="Calibri" panose="020F0502020204030204" pitchFamily="34" charset="0"/>
                <a:ea typeface="Calibri" panose="020F0502020204030204" pitchFamily="34" charset="0"/>
                <a:cs typeface="Arial" panose="020B0604020202020204" pitchFamily="34" charset="0"/>
              </a:rPr>
              <a:t> device: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pool create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mypool</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/dev/</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sdb</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Create a file system:</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After creating the pool, you can create a file system with the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filesystem create command. For example, the following command creates a file system named </a:t>
            </a:r>
            <a:r>
              <a:rPr lang="en-US" sz="2000" dirty="0" err="1">
                <a:effectLst/>
                <a:latin typeface="Calibri" panose="020F0502020204030204" pitchFamily="34" charset="0"/>
                <a:ea typeface="Calibri" panose="020F0502020204030204" pitchFamily="34" charset="0"/>
                <a:cs typeface="Arial" panose="020B0604020202020204" pitchFamily="34" charset="0"/>
              </a:rPr>
              <a:t>myfs</a:t>
            </a:r>
            <a:r>
              <a:rPr lang="en-US" sz="2000" dirty="0">
                <a:effectLst/>
                <a:latin typeface="Calibri" panose="020F0502020204030204" pitchFamily="34" charset="0"/>
                <a:ea typeface="Calibri" panose="020F0502020204030204" pitchFamily="34" charset="0"/>
                <a:cs typeface="Arial" panose="020B0604020202020204" pitchFamily="34" charset="0"/>
              </a:rPr>
              <a:t> on the </a:t>
            </a:r>
            <a:r>
              <a:rPr lang="en-US" sz="2000" dirty="0" err="1">
                <a:effectLst/>
                <a:latin typeface="Calibri" panose="020F0502020204030204" pitchFamily="34" charset="0"/>
                <a:ea typeface="Calibri" panose="020F0502020204030204" pitchFamily="34" charset="0"/>
                <a:cs typeface="Arial" panose="020B0604020202020204" pitchFamily="34" charset="0"/>
              </a:rPr>
              <a:t>mypool</a:t>
            </a:r>
            <a:r>
              <a:rPr lang="en-US" sz="2000" dirty="0">
                <a:effectLst/>
                <a:latin typeface="Calibri" panose="020F0502020204030204" pitchFamily="34" charset="0"/>
                <a:ea typeface="Calibri" panose="020F0502020204030204" pitchFamily="34" charset="0"/>
                <a:cs typeface="Arial" panose="020B0604020202020204" pitchFamily="34" charset="0"/>
              </a:rPr>
              <a:t> pool: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filesystem create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mypool</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myfs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93725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5E4A-A9EF-8136-82D4-C217F3241F7C}"/>
              </a:ext>
            </a:extLst>
          </p:cNvPr>
          <p:cNvSpPr>
            <a:spLocks noGrp="1"/>
          </p:cNvSpPr>
          <p:nvPr>
            <p:ph type="title"/>
          </p:nvPr>
        </p:nvSpPr>
        <p:spPr>
          <a:xfrm>
            <a:off x="1141116" y="609600"/>
            <a:ext cx="9903418" cy="533400"/>
          </a:xfrm>
        </p:spPr>
        <p:txBody>
          <a:bodyPr>
            <a:normAutofit fontScale="90000"/>
          </a:bodyPr>
          <a:lstStyle/>
          <a:p>
            <a:r>
              <a:rPr lang="en-US" dirty="0" err="1"/>
              <a:t>Stratis</a:t>
            </a:r>
            <a:r>
              <a:rPr lang="en-US" dirty="0"/>
              <a:t> ….</a:t>
            </a:r>
            <a:endParaRPr lang="en-IL" dirty="0"/>
          </a:p>
        </p:txBody>
      </p:sp>
      <p:sp>
        <p:nvSpPr>
          <p:cNvPr id="3" name="Content Placeholder 2">
            <a:extLst>
              <a:ext uri="{FF2B5EF4-FFF2-40B4-BE49-F238E27FC236}">
                <a16:creationId xmlns:a16="http://schemas.microsoft.com/office/drawing/2014/main" id="{D1338598-7472-6B2D-B17D-52450E2888E3}"/>
              </a:ext>
            </a:extLst>
          </p:cNvPr>
          <p:cNvSpPr>
            <a:spLocks noGrp="1"/>
          </p:cNvSpPr>
          <p:nvPr>
            <p:ph idx="1"/>
          </p:nvPr>
        </p:nvSpPr>
        <p:spPr>
          <a:xfrm>
            <a:off x="1141116" y="1295400"/>
            <a:ext cx="9903418" cy="4495801"/>
          </a:xfrm>
        </p:spPr>
        <p:txBody>
          <a:bodyPr>
            <a:normAutofit fontScale="77500" lnSpcReduction="20000"/>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Mount the file system:</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Once the file system is created, you can mount it with the mount command. For example, the following command mounts the </a:t>
            </a:r>
            <a:r>
              <a:rPr lang="en-US" sz="2000" dirty="0" err="1">
                <a:effectLst/>
                <a:latin typeface="Calibri" panose="020F0502020204030204" pitchFamily="34" charset="0"/>
                <a:ea typeface="Calibri" panose="020F0502020204030204" pitchFamily="34" charset="0"/>
                <a:cs typeface="Arial" panose="020B0604020202020204" pitchFamily="34" charset="0"/>
              </a:rPr>
              <a:t>myfs</a:t>
            </a:r>
            <a:r>
              <a:rPr lang="en-US" sz="2000" dirty="0">
                <a:effectLst/>
                <a:latin typeface="Calibri" panose="020F0502020204030204" pitchFamily="34" charset="0"/>
                <a:ea typeface="Calibri" panose="020F0502020204030204" pitchFamily="34" charset="0"/>
                <a:cs typeface="Arial" panose="020B0604020202020204" pitchFamily="34" charset="0"/>
              </a:rPr>
              <a:t> file system on the /</a:t>
            </a:r>
            <a:r>
              <a:rPr lang="en-US" sz="2000" dirty="0" err="1">
                <a:effectLst/>
                <a:latin typeface="Calibri" panose="020F0502020204030204" pitchFamily="34" charset="0"/>
                <a:ea typeface="Calibri" panose="020F0502020204030204" pitchFamily="34" charset="0"/>
                <a:cs typeface="Arial" panose="020B0604020202020204" pitchFamily="34" charset="0"/>
              </a:rPr>
              <a:t>mnt</a:t>
            </a:r>
            <a:r>
              <a:rPr lang="en-US" sz="2000" dirty="0">
                <a:effectLst/>
                <a:latin typeface="Calibri" panose="020F0502020204030204" pitchFamily="34" charset="0"/>
                <a:ea typeface="Calibri" panose="020F0502020204030204" pitchFamily="34" charset="0"/>
                <a:cs typeface="Arial" panose="020B0604020202020204" pitchFamily="34" charset="0"/>
              </a:rPr>
              <a:t>/</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directory: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mount /dev/</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mypool</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myfs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mnt</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Add a snapshot: </a:t>
            </a:r>
            <a:r>
              <a:rPr lang="en-US" sz="2400" b="1" dirty="0" err="1">
                <a:effectLst/>
                <a:latin typeface="Calibri" panose="020F0502020204030204" pitchFamily="34" charset="0"/>
                <a:ea typeface="Calibri" panose="020F0502020204030204" pitchFamily="34" charset="0"/>
                <a:cs typeface="Arial" panose="020B0604020202020204" pitchFamily="34" charset="0"/>
              </a:rPr>
              <a:t>Stratis</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allows you to create snapshots of file systems with the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filesystem snapshot command. For example, the following command creates a snapshot of the </a:t>
            </a:r>
            <a:r>
              <a:rPr lang="en-US" sz="2000" dirty="0" err="1">
                <a:effectLst/>
                <a:latin typeface="Calibri" panose="020F0502020204030204" pitchFamily="34" charset="0"/>
                <a:ea typeface="Calibri" panose="020F0502020204030204" pitchFamily="34" charset="0"/>
                <a:cs typeface="Arial" panose="020B0604020202020204" pitchFamily="34" charset="0"/>
              </a:rPr>
              <a:t>myfs</a:t>
            </a:r>
            <a:r>
              <a:rPr lang="en-US" sz="2000" dirty="0">
                <a:effectLst/>
                <a:latin typeface="Calibri" panose="020F0502020204030204" pitchFamily="34" charset="0"/>
                <a:ea typeface="Calibri" panose="020F0502020204030204" pitchFamily="34" charset="0"/>
                <a:cs typeface="Arial" panose="020B0604020202020204" pitchFamily="34" charset="0"/>
              </a:rPr>
              <a:t> file system named myfs-snap1: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filesystem snapshot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mypool</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myfs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myfs-snap1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Expand a file system:</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If you need more space for your file system, you can expand it with the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filesystem resize command. For example, the following command expands the </a:t>
            </a:r>
            <a:r>
              <a:rPr lang="en-US" sz="2000" dirty="0" err="1">
                <a:effectLst/>
                <a:latin typeface="Calibri" panose="020F0502020204030204" pitchFamily="34" charset="0"/>
                <a:ea typeface="Calibri" panose="020F0502020204030204" pitchFamily="34" charset="0"/>
                <a:cs typeface="Arial" panose="020B0604020202020204" pitchFamily="34" charset="0"/>
              </a:rPr>
              <a:t>myfs</a:t>
            </a:r>
            <a:r>
              <a:rPr lang="en-US" sz="2000" dirty="0">
                <a:effectLst/>
                <a:latin typeface="Calibri" panose="020F0502020204030204" pitchFamily="34" charset="0"/>
                <a:ea typeface="Calibri" panose="020F0502020204030204" pitchFamily="34" charset="0"/>
                <a:cs typeface="Arial" panose="020B0604020202020204" pitchFamily="34" charset="0"/>
              </a:rPr>
              <a:t> file system by 10GB:</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filesystem resize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mypool</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myfs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+10G</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Remove a file system:</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You can remove a file system with the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filesystem destroy command. For example, the following command removes the </a:t>
            </a:r>
            <a:r>
              <a:rPr lang="en-US" sz="2000" dirty="0" err="1">
                <a:effectLst/>
                <a:latin typeface="Calibri" panose="020F0502020204030204" pitchFamily="34" charset="0"/>
                <a:ea typeface="Calibri" panose="020F0502020204030204" pitchFamily="34" charset="0"/>
                <a:cs typeface="Arial" panose="020B0604020202020204" pitchFamily="34" charset="0"/>
              </a:rPr>
              <a:t>myfs</a:t>
            </a:r>
            <a:r>
              <a:rPr lang="en-US" sz="2000" dirty="0">
                <a:effectLst/>
                <a:latin typeface="Calibri" panose="020F0502020204030204" pitchFamily="34" charset="0"/>
                <a:ea typeface="Calibri" panose="020F0502020204030204" pitchFamily="34" charset="0"/>
                <a:cs typeface="Arial" panose="020B0604020202020204" pitchFamily="34" charset="0"/>
              </a:rPr>
              <a:t> file system from the </a:t>
            </a:r>
            <a:r>
              <a:rPr lang="en-US" sz="2000" dirty="0" err="1">
                <a:effectLst/>
                <a:latin typeface="Calibri" panose="020F0502020204030204" pitchFamily="34" charset="0"/>
                <a:ea typeface="Calibri" panose="020F0502020204030204" pitchFamily="34" charset="0"/>
                <a:cs typeface="Arial" panose="020B0604020202020204" pitchFamily="34" charset="0"/>
              </a:rPr>
              <a:t>mypool</a:t>
            </a:r>
            <a:r>
              <a:rPr lang="en-US" sz="2000" dirty="0">
                <a:effectLst/>
                <a:latin typeface="Calibri" panose="020F0502020204030204" pitchFamily="34" charset="0"/>
                <a:ea typeface="Calibri" panose="020F0502020204030204" pitchFamily="34" charset="0"/>
                <a:cs typeface="Arial" panose="020B0604020202020204" pitchFamily="34" charset="0"/>
              </a:rPr>
              <a:t> pool: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stratis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filesystem destroy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mypool</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myfs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r>
              <a:rPr lang="en-US" sz="2000" dirty="0">
                <a:effectLst/>
                <a:latin typeface="Calibri" panose="020F0502020204030204" pitchFamily="34" charset="0"/>
                <a:ea typeface="Calibri" panose="020F0502020204030204" pitchFamily="34" charset="0"/>
                <a:cs typeface="Arial" panose="020B0604020202020204" pitchFamily="34" charset="0"/>
              </a:rPr>
              <a:t>These are just some of the basic commands for managing storage with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provides many other features, such as encryption, thin provisioning, and quotas, which you can explore by referring to the </a:t>
            </a:r>
            <a:r>
              <a:rPr lang="en-US" sz="2000" dirty="0" err="1">
                <a:effectLst/>
                <a:latin typeface="Calibri" panose="020F0502020204030204" pitchFamily="34" charset="0"/>
                <a:ea typeface="Calibri" panose="020F0502020204030204" pitchFamily="34" charset="0"/>
                <a:cs typeface="Arial" panose="020B0604020202020204" pitchFamily="34" charset="0"/>
              </a:rPr>
              <a:t>Stratis</a:t>
            </a:r>
            <a:r>
              <a:rPr lang="en-US" sz="2000" dirty="0">
                <a:effectLst/>
                <a:latin typeface="Calibri" panose="020F0502020204030204" pitchFamily="34" charset="0"/>
                <a:ea typeface="Calibri" panose="020F0502020204030204" pitchFamily="34" charset="0"/>
                <a:cs typeface="Arial" panose="020B0604020202020204" pitchFamily="34" charset="0"/>
              </a:rPr>
              <a:t> documentation</a:t>
            </a:r>
            <a:endParaRPr lang="en-IL" dirty="0"/>
          </a:p>
        </p:txBody>
      </p:sp>
    </p:spTree>
    <p:extLst>
      <p:ext uri="{BB962C8B-B14F-4D97-AF65-F5344CB8AC3E}">
        <p14:creationId xmlns:p14="http://schemas.microsoft.com/office/powerpoint/2010/main" val="313778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0D0D-C7BA-F95E-DC27-B61DABE51BE3}"/>
              </a:ext>
            </a:extLst>
          </p:cNvPr>
          <p:cNvSpPr>
            <a:spLocks noGrp="1"/>
          </p:cNvSpPr>
          <p:nvPr>
            <p:ph type="title"/>
          </p:nvPr>
        </p:nvSpPr>
        <p:spPr>
          <a:xfrm>
            <a:off x="1141116" y="609600"/>
            <a:ext cx="9903418" cy="609600"/>
          </a:xfrm>
        </p:spPr>
        <p:txBody>
          <a:bodyPr>
            <a:normAutofit fontScale="90000"/>
          </a:bodyPr>
          <a:lstStyle/>
          <a:p>
            <a:br>
              <a:rPr lang="en-US" dirty="0"/>
            </a:br>
            <a:r>
              <a:rPr lang="en-US" sz="2000" dirty="0"/>
              <a:t>RAID (redundant array of independent disks</a:t>
            </a:r>
            <a:br>
              <a:rPr lang="en-US" dirty="0"/>
            </a:br>
            <a:endParaRPr lang="en-IL" dirty="0"/>
          </a:p>
        </p:txBody>
      </p:sp>
      <p:sp>
        <p:nvSpPr>
          <p:cNvPr id="3" name="Content Placeholder 2">
            <a:extLst>
              <a:ext uri="{FF2B5EF4-FFF2-40B4-BE49-F238E27FC236}">
                <a16:creationId xmlns:a16="http://schemas.microsoft.com/office/drawing/2014/main" id="{A9E6BAA5-D8CA-6EBF-1D63-D49D40164D32}"/>
              </a:ext>
            </a:extLst>
          </p:cNvPr>
          <p:cNvSpPr>
            <a:spLocks noGrp="1"/>
          </p:cNvSpPr>
          <p:nvPr>
            <p:ph idx="1"/>
          </p:nvPr>
        </p:nvSpPr>
        <p:spPr>
          <a:xfrm>
            <a:off x="1141116" y="1447800"/>
            <a:ext cx="9903418" cy="4343401"/>
          </a:xfrm>
        </p:spPr>
        <p:txBody>
          <a:bodyPr>
            <a:normAutofit fontScale="77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is a technology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to combine multiple physical disk drives into a single logical unit</a:t>
            </a:r>
            <a:r>
              <a:rPr lang="en-US" sz="2000" dirty="0">
                <a:effectLst/>
                <a:latin typeface="Calibri" panose="020F0502020204030204" pitchFamily="34" charset="0"/>
                <a:ea typeface="Calibri" panose="020F0502020204030204" pitchFamily="34" charset="0"/>
                <a:cs typeface="Arial" panose="020B0604020202020204" pitchFamily="34" charset="0"/>
              </a:rPr>
              <a:t>. The purpose of RAID is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 provide improved performance, reliability, and capacity compared to a single hard drive. T</a:t>
            </a:r>
            <a:r>
              <a:rPr lang="en-US" sz="2000" dirty="0">
                <a:effectLst/>
                <a:latin typeface="Calibri" panose="020F0502020204030204" pitchFamily="34" charset="0"/>
                <a:ea typeface="Calibri" panose="020F0502020204030204" pitchFamily="34" charset="0"/>
                <a:cs typeface="Arial" panose="020B0604020202020204" pitchFamily="34" charset="0"/>
              </a:rPr>
              <a:t>here are several different RAID levels, each with its own set of benefits and drawbacks. The most commonly used RAID levels include: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RAID 0:</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Also known as striping, RAID 0 uses multiple drives to create a single logical drive. Data is divided into blocks and written across all drives in the array, which can improve performance but offers no redundancy.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RAID 1:</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Also known as mirroring, RAID 1 creates an exact duplicate of the data on one drive onto another drive. This provides redundancy, so if one drive fails, the data is still available on the other drive.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RAID 5:</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RAID 5 uses block-level striping and adds parity information to each block. This provides both improved performance and redundancy, but requires a minimum of three drives.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RAID 6</a:t>
            </a:r>
            <a:r>
              <a:rPr lang="en-US" sz="2000" dirty="0">
                <a:effectLst/>
                <a:latin typeface="Calibri" panose="020F0502020204030204" pitchFamily="34" charset="0"/>
                <a:ea typeface="Calibri" panose="020F0502020204030204" pitchFamily="34" charset="0"/>
                <a:cs typeface="Arial" panose="020B0604020202020204" pitchFamily="34" charset="0"/>
              </a:rPr>
              <a:t>: Similar to RAID 5, RAID 6 adds an additional parity block to each stripe, providing additional redundancy. This allows for up to two drives to fail simultaneously without data loss.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Arial" panose="020B0604020202020204" pitchFamily="34" charset="0"/>
              </a:rPr>
              <a:t>RAID 10:</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Also known as RAID 1+0, RAID 10 combines RAID 1 and RAID 0 to provide both redundancy and improved performance. Data is mirrored across two sets of striped drives.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There are other less common RAID levels as well, but the ones listed above are the most widely used. RAID can be implemented using software or hardware, with hardware RAID typically offering better performance but at a higher cost.</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9737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441D-D913-298A-CFEF-4F9087AD8B50}"/>
              </a:ext>
            </a:extLst>
          </p:cNvPr>
          <p:cNvSpPr>
            <a:spLocks noGrp="1"/>
          </p:cNvSpPr>
          <p:nvPr>
            <p:ph type="title"/>
          </p:nvPr>
        </p:nvSpPr>
        <p:spPr>
          <a:xfrm>
            <a:off x="1141116" y="609600"/>
            <a:ext cx="9903418" cy="685800"/>
          </a:xfrm>
        </p:spPr>
        <p:txBody>
          <a:bodyPr>
            <a:normAutofit fontScale="90000"/>
          </a:bodyPr>
          <a:lstStyle/>
          <a:p>
            <a:br>
              <a:rPr lang="en-US" sz="2000" dirty="0"/>
            </a:br>
            <a:r>
              <a:rPr lang="en-US" sz="2000" dirty="0"/>
              <a:t>FILE SYSTEM CHECK FSCK AND XFS REPAIR</a:t>
            </a:r>
            <a:br>
              <a:rPr lang="en-US" dirty="0"/>
            </a:br>
            <a:endParaRPr lang="en-IL" dirty="0"/>
          </a:p>
        </p:txBody>
      </p:sp>
      <p:sp>
        <p:nvSpPr>
          <p:cNvPr id="3" name="Content Placeholder 2">
            <a:extLst>
              <a:ext uri="{FF2B5EF4-FFF2-40B4-BE49-F238E27FC236}">
                <a16:creationId xmlns:a16="http://schemas.microsoft.com/office/drawing/2014/main" id="{9EE5848A-AC5B-0061-40CB-0F70CE993268}"/>
              </a:ext>
            </a:extLst>
          </p:cNvPr>
          <p:cNvSpPr>
            <a:spLocks noGrp="1"/>
          </p:cNvSpPr>
          <p:nvPr>
            <p:ph idx="1"/>
          </p:nvPr>
        </p:nvSpPr>
        <p:spPr>
          <a:xfrm>
            <a:off x="1141116" y="1143000"/>
            <a:ext cx="9903418" cy="4648201"/>
          </a:xfrm>
        </p:spPr>
        <p:txBody>
          <a:bodyPr>
            <a:normAutofit fontScale="92500" lnSpcReduction="10000"/>
          </a:bodyPr>
          <a:lstStyle/>
          <a:p>
            <a:pPr marL="0" marR="0">
              <a:lnSpc>
                <a:spcPct val="107000"/>
              </a:lnSpc>
              <a:spcBef>
                <a:spcPts val="0"/>
              </a:spcBef>
              <a:spcAft>
                <a:spcPts val="800"/>
              </a:spcAft>
            </a:pP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a:t>
            </a:r>
            <a:r>
              <a:rPr lang="en-US" sz="2400" b="1"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fsck</a:t>
            </a:r>
            <a:r>
              <a:rPr lang="en-US" sz="2400" b="1"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command</a:t>
            </a:r>
            <a:r>
              <a:rPr lang="en-US" sz="24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used to check and repair file systems.</a:t>
            </a:r>
            <a:r>
              <a:rPr lang="en-US" sz="2000" dirty="0">
                <a:effectLst/>
                <a:latin typeface="Calibri" panose="020F0502020204030204" pitchFamily="34" charset="0"/>
                <a:ea typeface="Calibri" panose="020F0502020204030204" pitchFamily="34" charset="0"/>
                <a:cs typeface="Arial" panose="020B0604020202020204" pitchFamily="34" charset="0"/>
              </a:rPr>
              <a:t> It is commonly used on Linux and other Unix-like operating systems to check and repair the integrity of file systems. </a:t>
            </a:r>
            <a:r>
              <a:rPr lang="en-US" sz="2400"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xfs_repair</a:t>
            </a:r>
            <a:r>
              <a:rPr lang="en-US" sz="24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 is a specific tool for repairing XFS file systems.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The </a:t>
            </a:r>
            <a:r>
              <a:rPr lang="en-US" sz="2000" dirty="0" err="1">
                <a:effectLst/>
                <a:latin typeface="Calibri" panose="020F0502020204030204" pitchFamily="34" charset="0"/>
                <a:ea typeface="Calibri" panose="020F0502020204030204" pitchFamily="34" charset="0"/>
                <a:cs typeface="Arial" panose="020B0604020202020204" pitchFamily="34" charset="0"/>
              </a:rPr>
              <a:t>fsck</a:t>
            </a:r>
            <a:r>
              <a:rPr lang="en-US" sz="2000" dirty="0">
                <a:effectLst/>
                <a:latin typeface="Calibri" panose="020F0502020204030204" pitchFamily="34" charset="0"/>
                <a:ea typeface="Calibri" panose="020F0502020204030204" pitchFamily="34" charset="0"/>
                <a:cs typeface="Arial" panose="020B0604020202020204" pitchFamily="34" charset="0"/>
              </a:rPr>
              <a:t> command is used to check and repair file systems. If you want to check and repair an XFS file system, you need to use the </a:t>
            </a:r>
            <a:r>
              <a:rPr lang="en-US" sz="2000" dirty="0" err="1">
                <a:effectLst/>
                <a:latin typeface="Calibri" panose="020F0502020204030204" pitchFamily="34" charset="0"/>
                <a:ea typeface="Calibri" panose="020F0502020204030204" pitchFamily="34" charset="0"/>
                <a:cs typeface="Arial" panose="020B0604020202020204" pitchFamily="34" charset="0"/>
              </a:rPr>
              <a:t>xfs_repair</a:t>
            </a:r>
            <a:r>
              <a:rPr lang="en-US" sz="2000" dirty="0">
                <a:effectLst/>
                <a:latin typeface="Calibri" panose="020F0502020204030204" pitchFamily="34" charset="0"/>
                <a:ea typeface="Calibri" panose="020F0502020204030204" pitchFamily="34" charset="0"/>
                <a:cs typeface="Arial" panose="020B0604020202020204" pitchFamily="34" charset="0"/>
              </a:rPr>
              <a:t> command instead.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is an example of how to use </a:t>
            </a:r>
            <a:r>
              <a:rPr lang="en-US" sz="2000" dirty="0" err="1">
                <a:effectLst/>
                <a:latin typeface="Calibri" panose="020F0502020204030204" pitchFamily="34" charset="0"/>
                <a:ea typeface="Calibri" panose="020F0502020204030204" pitchFamily="34" charset="0"/>
                <a:cs typeface="Arial" panose="020B0604020202020204" pitchFamily="34" charset="0"/>
              </a:rPr>
              <a:t>fsck</a:t>
            </a:r>
            <a:r>
              <a:rPr lang="en-US" sz="2000" dirty="0">
                <a:effectLst/>
                <a:latin typeface="Calibri" panose="020F0502020204030204" pitchFamily="34" charset="0"/>
                <a:ea typeface="Calibri" panose="020F0502020204030204" pitchFamily="34" charset="0"/>
                <a:cs typeface="Arial" panose="020B0604020202020204" pitchFamily="34" charset="0"/>
              </a:rPr>
              <a:t> to check and repair a file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fsck</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/dev/sda1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is an example of how to use </a:t>
            </a:r>
            <a:r>
              <a:rPr lang="en-US" sz="2000" dirty="0" err="1">
                <a:effectLst/>
                <a:latin typeface="Calibri" panose="020F0502020204030204" pitchFamily="34" charset="0"/>
                <a:ea typeface="Calibri" panose="020F0502020204030204" pitchFamily="34" charset="0"/>
                <a:cs typeface="Arial" panose="020B0604020202020204" pitchFamily="34" charset="0"/>
              </a:rPr>
              <a:t>xfs_repair</a:t>
            </a:r>
            <a:r>
              <a:rPr lang="en-US" sz="2000" dirty="0">
                <a:effectLst/>
                <a:latin typeface="Calibri" panose="020F0502020204030204" pitchFamily="34" charset="0"/>
                <a:ea typeface="Calibri" panose="020F0502020204030204" pitchFamily="34" charset="0"/>
                <a:cs typeface="Arial" panose="020B0604020202020204" pitchFamily="34" charset="0"/>
              </a:rPr>
              <a:t> to check and repair an XFS file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xfs_repair</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/dev/sda1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Note that you should replace /dev/sda1 with the actual device name of the file system that you want to check and repair. It is important to unmount the file system before running </a:t>
            </a:r>
            <a:r>
              <a:rPr lang="en-US" sz="2000" dirty="0" err="1">
                <a:effectLst/>
                <a:latin typeface="Calibri" panose="020F0502020204030204" pitchFamily="34" charset="0"/>
                <a:ea typeface="Calibri" panose="020F0502020204030204" pitchFamily="34" charset="0"/>
                <a:cs typeface="Arial" panose="020B0604020202020204" pitchFamily="34" charset="0"/>
              </a:rPr>
              <a:t>fsck</a:t>
            </a:r>
            <a:r>
              <a:rPr lang="en-US" sz="2000" dirty="0">
                <a:effectLst/>
                <a:latin typeface="Calibri" panose="020F0502020204030204" pitchFamily="34" charset="0"/>
                <a:ea typeface="Calibri" panose="020F0502020204030204" pitchFamily="34" charset="0"/>
                <a:cs typeface="Arial" panose="020B0604020202020204" pitchFamily="34" charset="0"/>
              </a:rPr>
              <a:t> or </a:t>
            </a:r>
            <a:r>
              <a:rPr lang="en-US" sz="2000" dirty="0" err="1">
                <a:effectLst/>
                <a:latin typeface="Calibri" panose="020F0502020204030204" pitchFamily="34" charset="0"/>
                <a:ea typeface="Calibri" panose="020F0502020204030204" pitchFamily="34" charset="0"/>
                <a:cs typeface="Arial" panose="020B0604020202020204" pitchFamily="34" charset="0"/>
              </a:rPr>
              <a:t>xfs_repair</a:t>
            </a:r>
            <a:r>
              <a:rPr lang="en-US" sz="2000" dirty="0">
                <a:effectLst/>
                <a:latin typeface="Calibri" panose="020F0502020204030204" pitchFamily="34" charset="0"/>
                <a:ea typeface="Calibri" panose="020F0502020204030204" pitchFamily="34" charset="0"/>
                <a:cs typeface="Arial" panose="020B0604020202020204" pitchFamily="34" charset="0"/>
              </a:rPr>
              <a:t> to avoid potential data corruption.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84092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C509-415F-0E8E-3FF0-D7E673352819}"/>
              </a:ext>
            </a:extLst>
          </p:cNvPr>
          <p:cNvSpPr>
            <a:spLocks noGrp="1"/>
          </p:cNvSpPr>
          <p:nvPr>
            <p:ph type="title"/>
          </p:nvPr>
        </p:nvSpPr>
        <p:spPr>
          <a:xfrm>
            <a:off x="1141116" y="609600"/>
            <a:ext cx="9903418" cy="685800"/>
          </a:xfrm>
        </p:spPr>
        <p:txBody>
          <a:bodyPr>
            <a:normAutofit fontScale="90000"/>
          </a:bodyPr>
          <a:lstStyle/>
          <a:p>
            <a:br>
              <a:rPr lang="en-US" dirty="0"/>
            </a:br>
            <a:r>
              <a:rPr lang="en-US" sz="1600" dirty="0"/>
              <a:t>SYSTEM BACKUP DD COMMAND</a:t>
            </a:r>
            <a:br>
              <a:rPr lang="en-US" dirty="0"/>
            </a:br>
            <a:endParaRPr lang="en-IL" dirty="0"/>
          </a:p>
        </p:txBody>
      </p:sp>
      <p:sp>
        <p:nvSpPr>
          <p:cNvPr id="3" name="Content Placeholder 2">
            <a:extLst>
              <a:ext uri="{FF2B5EF4-FFF2-40B4-BE49-F238E27FC236}">
                <a16:creationId xmlns:a16="http://schemas.microsoft.com/office/drawing/2014/main" id="{EE1E4600-A5E4-7E8C-E024-68F0FBDEAA91}"/>
              </a:ext>
            </a:extLst>
          </p:cNvPr>
          <p:cNvSpPr>
            <a:spLocks noGrp="1"/>
          </p:cNvSpPr>
          <p:nvPr>
            <p:ph idx="1"/>
          </p:nvPr>
        </p:nvSpPr>
        <p:spPr>
          <a:xfrm>
            <a:off x="1141116" y="1371600"/>
            <a:ext cx="9903418" cy="4419601"/>
          </a:xfrm>
        </p:spPr>
        <p:txBody>
          <a:bodyPr>
            <a:normAutofit fontScale="47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The </a:t>
            </a:r>
            <a:r>
              <a:rPr lang="en-US" sz="3200" b="1" dirty="0">
                <a:effectLst/>
                <a:latin typeface="Calibri" panose="020F0502020204030204" pitchFamily="34" charset="0"/>
                <a:ea typeface="Calibri" panose="020F0502020204030204" pitchFamily="34" charset="0"/>
                <a:cs typeface="Arial" panose="020B0604020202020204" pitchFamily="34" charset="0"/>
              </a:rPr>
              <a:t>dd </a:t>
            </a:r>
            <a:r>
              <a:rPr lang="en-US" sz="2000" dirty="0">
                <a:effectLst/>
                <a:latin typeface="Calibri" panose="020F0502020204030204" pitchFamily="34" charset="0"/>
                <a:ea typeface="Calibri" panose="020F0502020204030204" pitchFamily="34" charset="0"/>
                <a:cs typeface="Arial" panose="020B0604020202020204" pitchFamily="34" charset="0"/>
              </a:rPr>
              <a:t>command is a popular tool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used for making bit-by-bit copies of disks or partitions</a:t>
            </a:r>
            <a:r>
              <a:rPr lang="en-US" sz="2000" dirty="0">
                <a:effectLst/>
                <a:latin typeface="Calibri" panose="020F0502020204030204" pitchFamily="34" charset="0"/>
                <a:ea typeface="Calibri" panose="020F0502020204030204" pitchFamily="34" charset="0"/>
                <a:cs typeface="Arial" panose="020B0604020202020204" pitchFamily="34" charset="0"/>
              </a:rPr>
              <a:t>. It can be used for creating backups, cloning disks, or restoring data.</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Here's an example of how to use dd to make a backup of a disk:</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First, determine the device name of the disk you want to back up. You can use the </a:t>
            </a:r>
            <a:r>
              <a:rPr lang="en-US" sz="2000" dirty="0" err="1">
                <a:effectLst/>
                <a:latin typeface="Calibri" panose="020F0502020204030204" pitchFamily="34" charset="0"/>
                <a:ea typeface="Calibri" panose="020F0502020204030204" pitchFamily="34" charset="0"/>
                <a:cs typeface="Arial" panose="020B0604020202020204" pitchFamily="34" charset="0"/>
              </a:rPr>
              <a:t>lsblk</a:t>
            </a:r>
            <a:r>
              <a:rPr lang="en-US" sz="2000" dirty="0">
                <a:effectLst/>
                <a:latin typeface="Calibri" panose="020F0502020204030204" pitchFamily="34" charset="0"/>
                <a:ea typeface="Calibri" panose="020F0502020204030204" pitchFamily="34" charset="0"/>
                <a:cs typeface="Arial" panose="020B0604020202020204" pitchFamily="34" charset="0"/>
              </a:rPr>
              <a:t> command to get a list of attached devices and their device names: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lsblk</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Next, create a backup image of the entire disk using the dd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dd if=/dev/</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sda</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of=/path/to/backup/</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image.img</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bs=4M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if is the input file (the disk you want to back up), and of is the output file (the backup image). The bs option sets the block size to 4MB, which can improve performance.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i="1" u="sng" dirty="0">
                <a:effectLst/>
                <a:latin typeface="Calibri" panose="020F0502020204030204" pitchFamily="34" charset="0"/>
                <a:ea typeface="Calibri" panose="020F0502020204030204" pitchFamily="34" charset="0"/>
                <a:cs typeface="Arial" panose="020B0604020202020204" pitchFamily="34" charset="0"/>
              </a:rPr>
              <a:t>Note that dd will create an image of the entire disk, including any empty space. If you only want to back up the used space on the disk, you can use a tool </a:t>
            </a:r>
            <a:r>
              <a:rPr lang="en-US" sz="2000" b="1"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like </a:t>
            </a:r>
            <a:r>
              <a:rPr lang="en-US" sz="2000" b="1" i="1" u="sng"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partclone</a:t>
            </a:r>
            <a:r>
              <a:rPr lang="en-US" sz="2000" i="1" u="sng"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Wait for the dd command to complete. Depending on the size of the disk, this can take a while.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Once the backup is complete, you can verify that the image was created successfully using the file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file /path/to/backup/</a:t>
            </a:r>
            <a:r>
              <a:rPr lang="en-US"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image.img</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/path/to/backup/</a:t>
            </a:r>
            <a:r>
              <a:rPr lang="en-US" sz="2000" dirty="0" err="1">
                <a:effectLst/>
                <a:latin typeface="Calibri" panose="020F0502020204030204" pitchFamily="34" charset="0"/>
                <a:ea typeface="Calibri" panose="020F0502020204030204" pitchFamily="34" charset="0"/>
                <a:cs typeface="Arial" panose="020B0604020202020204" pitchFamily="34" charset="0"/>
              </a:rPr>
              <a:t>image.img</a:t>
            </a:r>
            <a:r>
              <a:rPr lang="en-US" sz="2000" dirty="0">
                <a:effectLst/>
                <a:latin typeface="Calibri" panose="020F0502020204030204" pitchFamily="34" charset="0"/>
                <a:ea typeface="Calibri" panose="020F0502020204030204" pitchFamily="34" charset="0"/>
                <a:cs typeface="Arial" panose="020B0604020202020204" pitchFamily="34" charset="0"/>
              </a:rPr>
              <a:t>: DOS/MBR boot sector, code offset 0x3c+2, OEM-ID "</a:t>
            </a:r>
            <a:r>
              <a:rPr lang="en-US" sz="2000" dirty="0" err="1">
                <a:effectLst/>
                <a:latin typeface="Calibri" panose="020F0502020204030204" pitchFamily="34" charset="0"/>
                <a:ea typeface="Calibri" panose="020F0502020204030204" pitchFamily="34" charset="0"/>
                <a:cs typeface="Arial" panose="020B0604020202020204" pitchFamily="34" charset="0"/>
              </a:rPr>
              <a:t>mkfs.fat</a:t>
            </a:r>
            <a:r>
              <a:rPr lang="en-US" sz="2000" dirty="0">
                <a:effectLst/>
                <a:latin typeface="Calibri" panose="020F0502020204030204" pitchFamily="34" charset="0"/>
                <a:ea typeface="Calibri" panose="020F0502020204030204" pitchFamily="34" charset="0"/>
                <a:cs typeface="Arial" panose="020B0604020202020204" pitchFamily="34" charset="0"/>
              </a:rPr>
              <a:t>", sectors/cluster 4, reserved sectors 4, root entries 512, sectors 102400 (volumes &lt;=32 MB), Media descriptor 0xf8, sectors/FAT 100, heads 64, serial number 0x12345678, label: "MY_DISK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Here, file is reporting that the backup image is a DOS/MBR boot sector.</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You can also use dd to restore a backup image to a new disk or partition. Simply reverse the if and of parameters: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dd if=/path/to/backup/</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image.img</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of=/dev/</a:t>
            </a: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sda</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bs=4M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will restore the backup image to the disk /dev/</a:t>
            </a:r>
            <a:r>
              <a:rPr lang="en-US" sz="2000" dirty="0" err="1">
                <a:effectLst/>
                <a:latin typeface="Calibri" panose="020F0502020204030204" pitchFamily="34" charset="0"/>
                <a:ea typeface="Calibri" panose="020F0502020204030204" pitchFamily="34" charset="0"/>
                <a:cs typeface="Arial" panose="020B0604020202020204" pitchFamily="34" charset="0"/>
              </a:rPr>
              <a:t>sda</a:t>
            </a:r>
            <a:r>
              <a:rPr lang="en-US" sz="2000" dirty="0">
                <a:effectLst/>
                <a:latin typeface="Calibri" panose="020F0502020204030204" pitchFamily="34" charset="0"/>
                <a:ea typeface="Calibri" panose="020F0502020204030204" pitchFamily="34" charset="0"/>
                <a:cs typeface="Arial" panose="020B0604020202020204" pitchFamily="34" charset="0"/>
              </a:rPr>
              <a:t>. Be careful when using dd for restoring data, as it can overwrite existing data and cause permanent data loss if used incorrectly.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92661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0BDE-260A-C55B-C3BA-F7922B68881F}"/>
              </a:ext>
            </a:extLst>
          </p:cNvPr>
          <p:cNvSpPr>
            <a:spLocks noGrp="1"/>
          </p:cNvSpPr>
          <p:nvPr>
            <p:ph type="title"/>
          </p:nvPr>
        </p:nvSpPr>
        <p:spPr/>
        <p:txBody>
          <a:bodyPr/>
          <a:lstStyle/>
          <a:p>
            <a:r>
              <a:rPr lang="en-US" dirty="0"/>
              <a:t>Technical details:</a:t>
            </a:r>
            <a:br>
              <a:rPr lang="en-US" dirty="0"/>
            </a:br>
            <a:endParaRPr lang="en-IL" dirty="0"/>
          </a:p>
        </p:txBody>
      </p:sp>
      <p:sp>
        <p:nvSpPr>
          <p:cNvPr id="3" name="Content Placeholder 2">
            <a:extLst>
              <a:ext uri="{FF2B5EF4-FFF2-40B4-BE49-F238E27FC236}">
                <a16:creationId xmlns:a16="http://schemas.microsoft.com/office/drawing/2014/main" id="{5FD2A66F-8D37-2EC7-1ADE-D7C3E2DB515A}"/>
              </a:ext>
            </a:extLst>
          </p:cNvPr>
          <p:cNvSpPr>
            <a:spLocks noGrp="1"/>
          </p:cNvSpPr>
          <p:nvPr>
            <p:ph idx="1"/>
          </p:nvPr>
        </p:nvSpPr>
        <p:spPr/>
        <p:txBody>
          <a:bodyPr/>
          <a:lstStyle/>
          <a:p>
            <a:r>
              <a:rPr lang="en-US" dirty="0"/>
              <a:t>Hybrid clouds typically use a combination of virtualization technologies, such as VMware or OpenStack, to create a virtualization layer across the public and private clouds. This layer enables workloads to be migrated between the clouds while maintaining compatibility and interoperability. Other technical details include the use of APIs, automation tools, and orchestration platforms to manage and monitor the hybrid cloud environment.</a:t>
            </a:r>
            <a:endParaRPr lang="en-IL" dirty="0"/>
          </a:p>
        </p:txBody>
      </p:sp>
    </p:spTree>
    <p:extLst>
      <p:ext uri="{BB962C8B-B14F-4D97-AF65-F5344CB8AC3E}">
        <p14:creationId xmlns:p14="http://schemas.microsoft.com/office/powerpoint/2010/main" val="247946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95FA-9E20-BD0D-400B-EC47220D7892}"/>
              </a:ext>
            </a:extLst>
          </p:cNvPr>
          <p:cNvSpPr>
            <a:spLocks noGrp="1"/>
          </p:cNvSpPr>
          <p:nvPr>
            <p:ph type="title"/>
          </p:nvPr>
        </p:nvSpPr>
        <p:spPr>
          <a:xfrm>
            <a:off x="1141116" y="609600"/>
            <a:ext cx="9903418" cy="838200"/>
          </a:xfrm>
        </p:spPr>
        <p:txBody>
          <a:bodyPr>
            <a:normAutofit fontScale="90000"/>
          </a:bodyPr>
          <a:lstStyle/>
          <a:p>
            <a:r>
              <a:rPr lang="en-US" dirty="0"/>
              <a:t>Network File System (NFS)</a:t>
            </a:r>
            <a:br>
              <a:rPr lang="en-US" dirty="0"/>
            </a:br>
            <a:endParaRPr lang="en-IL" dirty="0"/>
          </a:p>
        </p:txBody>
      </p:sp>
      <p:sp>
        <p:nvSpPr>
          <p:cNvPr id="3" name="Content Placeholder 2">
            <a:extLst>
              <a:ext uri="{FF2B5EF4-FFF2-40B4-BE49-F238E27FC236}">
                <a16:creationId xmlns:a16="http://schemas.microsoft.com/office/drawing/2014/main" id="{5C17A6EE-7958-EE42-6ACB-A90B65E7896E}"/>
              </a:ext>
            </a:extLst>
          </p:cNvPr>
          <p:cNvSpPr>
            <a:spLocks noGrp="1"/>
          </p:cNvSpPr>
          <p:nvPr>
            <p:ph idx="1"/>
          </p:nvPr>
        </p:nvSpPr>
        <p:spPr>
          <a:xfrm>
            <a:off x="1141116" y="1524000"/>
            <a:ext cx="9903418" cy="4267201"/>
          </a:xfrm>
        </p:spPr>
        <p:txBody>
          <a:bodyPr>
            <a:normAutofit fontScale="92500" lnSpcReduction="20000"/>
          </a:bodyPr>
          <a:lstStyle/>
          <a:p>
            <a:pPr marL="0" marR="0" indent="0">
              <a:lnSpc>
                <a:spcPct val="107000"/>
              </a:lnSpc>
              <a:spcBef>
                <a:spcPts val="0"/>
              </a:spcBef>
              <a:spcAft>
                <a:spcPts val="800"/>
              </a:spcAft>
              <a:buNone/>
            </a:pPr>
            <a:r>
              <a:rPr lang="en-US" sz="2000" b="1"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is a distributed file system protocol that allows clients to access and use files over a network as if the files were on their local computer</a:t>
            </a:r>
            <a:r>
              <a:rPr lang="en-US" sz="2000" dirty="0">
                <a:effectLst/>
                <a:latin typeface="Calibri" panose="020F0502020204030204" pitchFamily="34" charset="0"/>
                <a:ea typeface="Calibri" panose="020F0502020204030204" pitchFamily="34" charset="0"/>
                <a:cs typeface="Arial" panose="020B0604020202020204" pitchFamily="34" charset="0"/>
              </a:rPr>
              <a:t>. NFS is commonly used on Unix and Linux systems, but is available on other platforms as well.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With NFS, a server exports directories and files to clients, which can then mount the exported directories and files to access them as if they were part of their local file system.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NFS supports both read and write access to files, and multiple clients can access the same files simultaneously.</a:t>
            </a:r>
            <a:r>
              <a:rPr lang="en-US" sz="2000" dirty="0">
                <a:effectLst/>
                <a:latin typeface="Calibri" panose="020F0502020204030204" pitchFamily="34" charset="0"/>
                <a:ea typeface="Calibri" panose="020F0502020204030204" pitchFamily="34" charset="0"/>
                <a:cs typeface="Arial" panose="020B0604020202020204" pitchFamily="34" charset="0"/>
              </a:rPr>
              <a:t> NFS provides a way for users to share files and data across a network, making it a popular choice for many organizations.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 use NFS, you need to have an NFS server and one or more NFS clients</a:t>
            </a:r>
            <a:r>
              <a:rPr lang="en-US" sz="2000" dirty="0">
                <a:effectLst/>
                <a:latin typeface="Calibri" panose="020F0502020204030204" pitchFamily="34" charset="0"/>
                <a:ea typeface="Calibri" panose="020F0502020204030204" pitchFamily="34" charset="0"/>
                <a:cs typeface="Arial" panose="020B0604020202020204" pitchFamily="34" charset="0"/>
              </a:rPr>
              <a:t>. The NFS server exports the directories that are to be shared with the clients, and the clients mount those directories to access the shared files.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NFS supports various security mechanisms, including host-based authentication and the use of the Network Information Service (NIS) or the Lightweight Directory Access Protocol (LDAP) for user authentication</a:t>
            </a:r>
            <a:r>
              <a:rPr lang="en-US" sz="2000"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Overall, NFS provides a way to easily share files and data across a network, making it a popular choice for organizations that need to collaborate on data and information.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8708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B31E-CF99-1CBD-BFB3-9417D26F446A}"/>
              </a:ext>
            </a:extLst>
          </p:cNvPr>
          <p:cNvSpPr>
            <a:spLocks noGrp="1"/>
          </p:cNvSpPr>
          <p:nvPr>
            <p:ph type="title"/>
          </p:nvPr>
        </p:nvSpPr>
        <p:spPr>
          <a:xfrm>
            <a:off x="1141116" y="609600"/>
            <a:ext cx="9903418" cy="990600"/>
          </a:xfrm>
        </p:spPr>
        <p:txBody>
          <a:bodyPr>
            <a:normAutofit fontScale="90000"/>
          </a:bodyPr>
          <a:lstStyle/>
          <a:p>
            <a:r>
              <a:rPr lang="en-US" dirty="0"/>
              <a:t>Samba</a:t>
            </a:r>
            <a:br>
              <a:rPr lang="en-US" dirty="0"/>
            </a:br>
            <a:endParaRPr lang="en-IL" dirty="0"/>
          </a:p>
        </p:txBody>
      </p:sp>
      <p:sp>
        <p:nvSpPr>
          <p:cNvPr id="3" name="Content Placeholder 2">
            <a:extLst>
              <a:ext uri="{FF2B5EF4-FFF2-40B4-BE49-F238E27FC236}">
                <a16:creationId xmlns:a16="http://schemas.microsoft.com/office/drawing/2014/main" id="{13F1B932-6860-BD01-6B32-94A2AAFA8408}"/>
              </a:ext>
            </a:extLst>
          </p:cNvPr>
          <p:cNvSpPr>
            <a:spLocks noGrp="1"/>
          </p:cNvSpPr>
          <p:nvPr>
            <p:ph idx="1"/>
          </p:nvPr>
        </p:nvSpPr>
        <p:spPr>
          <a:xfrm>
            <a:off x="1141116" y="1752600"/>
            <a:ext cx="9903418" cy="4038601"/>
          </a:xfrm>
        </p:spPr>
        <p:txBody>
          <a:bodyPr>
            <a:normAutofit fontScale="85000" lnSpcReduction="20000"/>
          </a:bodyPr>
          <a:lstStyle/>
          <a:p>
            <a:pPr marL="0" marR="0" indent="0">
              <a:lnSpc>
                <a:spcPct val="107000"/>
              </a:lnSpc>
              <a:spcBef>
                <a:spcPts val="0"/>
              </a:spcBef>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is a popular open-source software suite that allows Linux/Unix systems to share files and printers with Windows-based systems. Here's how to install and configure Samba on a Linux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Installation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Open the terminal on your Linux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&gt;&gt;Update the package index by running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apt-get update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&gt;&gt; Install Samba by running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sudo</a:t>
            </a:r>
            <a:r>
              <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apt-get install samba</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command installs the Samba software package and its dependencies.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49237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BD53-0EC9-48FF-9FE8-766FEADFC00E}"/>
              </a:ext>
            </a:extLst>
          </p:cNvPr>
          <p:cNvSpPr>
            <a:spLocks noGrp="1"/>
          </p:cNvSpPr>
          <p:nvPr>
            <p:ph type="title"/>
          </p:nvPr>
        </p:nvSpPr>
        <p:spPr>
          <a:xfrm>
            <a:off x="1141116" y="609600"/>
            <a:ext cx="9903418" cy="685800"/>
          </a:xfrm>
        </p:spPr>
        <p:txBody>
          <a:bodyPr>
            <a:normAutofit fontScale="90000"/>
          </a:bodyPr>
          <a:lstStyle/>
          <a:p>
            <a:br>
              <a:rPr lang="en-US" sz="2000" dirty="0"/>
            </a:br>
            <a:r>
              <a:rPr lang="en-US" sz="2000" dirty="0"/>
              <a:t>Configuration</a:t>
            </a:r>
            <a:br>
              <a:rPr lang="en-US" dirty="0"/>
            </a:br>
            <a:endParaRPr lang="en-IL" dirty="0"/>
          </a:p>
        </p:txBody>
      </p:sp>
      <p:sp>
        <p:nvSpPr>
          <p:cNvPr id="3" name="Content Placeholder 2">
            <a:extLst>
              <a:ext uri="{FF2B5EF4-FFF2-40B4-BE49-F238E27FC236}">
                <a16:creationId xmlns:a16="http://schemas.microsoft.com/office/drawing/2014/main" id="{2032DCEB-6E1A-FE6D-D6D2-B1A19A1ADFFB}"/>
              </a:ext>
            </a:extLst>
          </p:cNvPr>
          <p:cNvSpPr>
            <a:spLocks noGrp="1"/>
          </p:cNvSpPr>
          <p:nvPr>
            <p:ph idx="1"/>
          </p:nvPr>
        </p:nvSpPr>
        <p:spPr>
          <a:xfrm>
            <a:off x="1141116" y="1295400"/>
            <a:ext cx="9903418" cy="4495801"/>
          </a:xfrm>
        </p:spPr>
        <p:txBody>
          <a:bodyPr>
            <a:normAutofit fontScale="92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&gt;&gt; Open the Samba configuration file for editing by running the following command: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it-IT"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sudo nano /</a:t>
            </a:r>
            <a:r>
              <a:rPr lang="it-IT"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etc</a:t>
            </a:r>
            <a:r>
              <a:rPr lang="it-IT"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/samba/</a:t>
            </a:r>
            <a:r>
              <a:rPr lang="it-IT" sz="20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smb.conf</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In the configuration file, add a new section for the folder you want to share. For example, if you want to share the folder /home/username/shared, you can add the following section: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[shared]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path = /home/username/shared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writeable = yes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guest ok = yes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create mask = 0644</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directory mask = 0755</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This section defines the name of the share (shared), the path to the shared folder (/home/username/shared), and various permissions settings.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&gt;&gt; Save the configuration file and exit the editor.</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55195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BB36A-132E-D291-32F4-E46E2EEAF8C1}"/>
              </a:ext>
            </a:extLst>
          </p:cNvPr>
          <p:cNvSpPr>
            <a:spLocks noGrp="1"/>
          </p:cNvSpPr>
          <p:nvPr>
            <p:ph type="title"/>
          </p:nvPr>
        </p:nvSpPr>
        <p:spPr>
          <a:xfrm>
            <a:off x="1141116" y="609600"/>
            <a:ext cx="9903418" cy="2286000"/>
          </a:xfrm>
        </p:spPr>
        <p:txBody>
          <a:bodyPr>
            <a:normAutofit fontScale="90000"/>
          </a:bodyPr>
          <a:lstStyle/>
          <a:p>
            <a:r>
              <a:rPr lang="en-US" sz="1600" dirty="0"/>
              <a:t>&gt;&gt;Restart the Samba service by running the </a:t>
            </a:r>
            <a:br>
              <a:rPr lang="en-US" sz="2200" dirty="0"/>
            </a:br>
            <a:r>
              <a:rPr lang="en-US" sz="1200" dirty="0"/>
              <a:t>following command:</a:t>
            </a:r>
            <a:br>
              <a:rPr lang="en-US" sz="1200" dirty="0"/>
            </a:br>
            <a:r>
              <a:rPr lang="en-US" sz="1200" b="1" dirty="0" err="1">
                <a:solidFill>
                  <a:srgbClr val="FF0000"/>
                </a:solidFill>
              </a:rPr>
              <a:t>sudo</a:t>
            </a:r>
            <a:r>
              <a:rPr lang="en-US" sz="1200" b="1" dirty="0">
                <a:solidFill>
                  <a:srgbClr val="FF0000"/>
                </a:solidFill>
              </a:rPr>
              <a:t> </a:t>
            </a:r>
            <a:r>
              <a:rPr lang="en-US" sz="1200" b="1" dirty="0" err="1">
                <a:solidFill>
                  <a:srgbClr val="FF0000"/>
                </a:solidFill>
              </a:rPr>
              <a:t>systemctl</a:t>
            </a:r>
            <a:r>
              <a:rPr lang="en-US" sz="1200" b="1" dirty="0">
                <a:solidFill>
                  <a:srgbClr val="FF0000"/>
                </a:solidFill>
              </a:rPr>
              <a:t> restart </a:t>
            </a:r>
            <a:r>
              <a:rPr lang="en-US" sz="1200" b="1" dirty="0" err="1">
                <a:solidFill>
                  <a:srgbClr val="FF0000"/>
                </a:solidFill>
              </a:rPr>
              <a:t>smbd</a:t>
            </a:r>
            <a:br>
              <a:rPr lang="en-US" sz="1200" b="1" dirty="0">
                <a:solidFill>
                  <a:srgbClr val="FF0000"/>
                </a:solidFill>
              </a:rPr>
            </a:br>
            <a:br>
              <a:rPr lang="en-US" sz="1200" dirty="0"/>
            </a:br>
            <a:r>
              <a:rPr lang="en-US" sz="1200" dirty="0"/>
              <a:t>&gt;&gt; Open the firewall to allow Samba traffic by running the following command:</a:t>
            </a:r>
            <a:br>
              <a:rPr lang="en-US" sz="1200" dirty="0"/>
            </a:br>
            <a:r>
              <a:rPr lang="en-US" sz="1200" b="1" dirty="0" err="1">
                <a:solidFill>
                  <a:srgbClr val="FF0000"/>
                </a:solidFill>
              </a:rPr>
              <a:t>sudo</a:t>
            </a:r>
            <a:r>
              <a:rPr lang="en-US" sz="1200" b="1" dirty="0">
                <a:solidFill>
                  <a:srgbClr val="FF0000"/>
                </a:solidFill>
              </a:rPr>
              <a:t> </a:t>
            </a:r>
            <a:r>
              <a:rPr lang="en-US" sz="1200" b="1" dirty="0" err="1">
                <a:solidFill>
                  <a:srgbClr val="FF0000"/>
                </a:solidFill>
              </a:rPr>
              <a:t>ufw</a:t>
            </a:r>
            <a:r>
              <a:rPr lang="en-US" sz="1200" b="1" dirty="0">
                <a:solidFill>
                  <a:srgbClr val="FF0000"/>
                </a:solidFill>
              </a:rPr>
              <a:t> allow samba</a:t>
            </a:r>
            <a:br>
              <a:rPr lang="en-US" sz="1200" b="1" dirty="0">
                <a:solidFill>
                  <a:srgbClr val="FF0000"/>
                </a:solidFill>
              </a:rPr>
            </a:br>
            <a:br>
              <a:rPr lang="en-US" sz="1200" dirty="0"/>
            </a:br>
            <a:r>
              <a:rPr lang="en-US" sz="1200" dirty="0"/>
              <a:t>&gt;&gt; If you want to set a password for the Samba share, run the following command:</a:t>
            </a:r>
            <a:br>
              <a:rPr lang="en-US" sz="1200" dirty="0"/>
            </a:br>
            <a:r>
              <a:rPr lang="en-US" sz="1200" b="1" dirty="0" err="1">
                <a:solidFill>
                  <a:srgbClr val="FF0000"/>
                </a:solidFill>
              </a:rPr>
              <a:t>sudo</a:t>
            </a:r>
            <a:r>
              <a:rPr lang="en-US" sz="1200" b="1" dirty="0">
                <a:solidFill>
                  <a:srgbClr val="FF0000"/>
                </a:solidFill>
              </a:rPr>
              <a:t> </a:t>
            </a:r>
            <a:r>
              <a:rPr lang="en-US" sz="1200" b="1" dirty="0" err="1">
                <a:solidFill>
                  <a:srgbClr val="FF0000"/>
                </a:solidFill>
              </a:rPr>
              <a:t>smbpasswd</a:t>
            </a:r>
            <a:r>
              <a:rPr lang="en-US" sz="1200" b="1" dirty="0">
                <a:solidFill>
                  <a:srgbClr val="FF0000"/>
                </a:solidFill>
              </a:rPr>
              <a:t> -a username</a:t>
            </a:r>
            <a:br>
              <a:rPr lang="en-US" sz="1200" dirty="0"/>
            </a:br>
            <a:r>
              <a:rPr lang="en-US" sz="1200" dirty="0"/>
              <a:t>Replace username with the name of the user who should have access to the share.</a:t>
            </a:r>
            <a:br>
              <a:rPr lang="en-US" sz="3100" dirty="0"/>
            </a:br>
            <a:endParaRPr lang="en-IL" dirty="0"/>
          </a:p>
        </p:txBody>
      </p:sp>
      <p:sp>
        <p:nvSpPr>
          <p:cNvPr id="3" name="Content Placeholder 2">
            <a:extLst>
              <a:ext uri="{FF2B5EF4-FFF2-40B4-BE49-F238E27FC236}">
                <a16:creationId xmlns:a16="http://schemas.microsoft.com/office/drawing/2014/main" id="{54F22436-947F-21E1-36CC-D562686FCD95}"/>
              </a:ext>
            </a:extLst>
          </p:cNvPr>
          <p:cNvSpPr>
            <a:spLocks noGrp="1"/>
          </p:cNvSpPr>
          <p:nvPr>
            <p:ph idx="1"/>
          </p:nvPr>
        </p:nvSpPr>
        <p:spPr>
          <a:xfrm>
            <a:off x="1065212" y="3048000"/>
            <a:ext cx="9903418" cy="3124201"/>
          </a:xfrm>
        </p:spPr>
        <p:txBody>
          <a:bodyPr>
            <a:normAutofit fontScale="850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800" b="1" dirty="0">
                <a:effectLst/>
                <a:latin typeface="Calibri" panose="020F0502020204030204" pitchFamily="34" charset="0"/>
                <a:ea typeface="Calibri" panose="020F0502020204030204" pitchFamily="34" charset="0"/>
                <a:cs typeface="Arial" panose="020B0604020202020204" pitchFamily="34" charset="0"/>
              </a:rPr>
              <a:t>&gt;&gt; Accessing the Samba Share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Once Samba is installed and configured, you can access the shared folder from a Windows-based system by following these steps: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&gt;&gt;Open Windows Explorer.</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&gt;&gt;In the address bar, enter the IP address or hostname of the Linux system.</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&gt;&gt;&gt;Press Enter.</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You should see the name of the Samba share you created in the Linux system's </a:t>
            </a:r>
            <a:r>
              <a:rPr lang="en-US" sz="2000" dirty="0" err="1">
                <a:effectLst/>
                <a:latin typeface="Calibri" panose="020F0502020204030204" pitchFamily="34" charset="0"/>
                <a:ea typeface="Calibri" panose="020F0502020204030204" pitchFamily="34" charset="0"/>
                <a:cs typeface="Arial" panose="020B0604020202020204" pitchFamily="34" charset="0"/>
              </a:rPr>
              <a:t>smb.conf</a:t>
            </a:r>
            <a:r>
              <a:rPr lang="en-US" sz="2000" dirty="0">
                <a:effectLst/>
                <a:latin typeface="Calibri" panose="020F0502020204030204" pitchFamily="34" charset="0"/>
                <a:ea typeface="Calibri" panose="020F0502020204030204" pitchFamily="34" charset="0"/>
                <a:cs typeface="Arial" panose="020B0604020202020204" pitchFamily="34" charset="0"/>
              </a:rPr>
              <a:t> file. Double-click the share to access its contents.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If you set a password for the Samba share, you will be prompted to enter it.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51686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24CE-D9DF-E6E6-16CD-5868521E01E0}"/>
              </a:ext>
            </a:extLst>
          </p:cNvPr>
          <p:cNvSpPr>
            <a:spLocks noGrp="1"/>
          </p:cNvSpPr>
          <p:nvPr>
            <p:ph type="title"/>
          </p:nvPr>
        </p:nvSpPr>
        <p:spPr>
          <a:xfrm>
            <a:off x="1141116" y="609600"/>
            <a:ext cx="9903418" cy="990600"/>
          </a:xfrm>
        </p:spPr>
        <p:txBody>
          <a:bodyPr>
            <a:normAutofit/>
          </a:bodyPr>
          <a:lstStyle/>
          <a:p>
            <a:r>
              <a:rPr lang="en-US" sz="2000" dirty="0"/>
              <a:t>A NAS (Network Attached Storage) </a:t>
            </a:r>
            <a:endParaRPr lang="en-IL" sz="2000" dirty="0"/>
          </a:p>
        </p:txBody>
      </p:sp>
      <p:sp>
        <p:nvSpPr>
          <p:cNvPr id="3" name="Content Placeholder 2">
            <a:extLst>
              <a:ext uri="{FF2B5EF4-FFF2-40B4-BE49-F238E27FC236}">
                <a16:creationId xmlns:a16="http://schemas.microsoft.com/office/drawing/2014/main" id="{9C6B6B43-2F8B-D065-8A05-15FB7CF26CE1}"/>
              </a:ext>
            </a:extLst>
          </p:cNvPr>
          <p:cNvSpPr>
            <a:spLocks noGrp="1"/>
          </p:cNvSpPr>
          <p:nvPr>
            <p:ph idx="1"/>
          </p:nvPr>
        </p:nvSpPr>
        <p:spPr>
          <a:xfrm>
            <a:off x="1141116" y="1828800"/>
            <a:ext cx="9903418" cy="3962401"/>
          </a:xfrm>
        </p:spPr>
        <p:txBody>
          <a:bodyPr>
            <a:normAutofit/>
          </a:bodyPr>
          <a:lstStyle/>
          <a:p>
            <a:r>
              <a:rPr lang="en-US" dirty="0"/>
              <a:t>drive can support both NFS (Network File System) and Samba. It would depend on the specific NAS drive and its capabilities. Some NAS drives have support for both protocols, while others may only support one or the other.</a:t>
            </a:r>
          </a:p>
          <a:p>
            <a:endParaRPr lang="en-US" dirty="0"/>
          </a:p>
          <a:p>
            <a:r>
              <a:rPr lang="en-US" dirty="0"/>
              <a:t>NFS is a protocol commonly used on Unix-based systems, while Samba is a protocol that allows Windows-based systems to share files and printers with Unix/Linux systems. If you have a mix of Windows and Unix/Linux systems in your network, then having a NAS drive that supports both NFS and Samba can be useful for sharing files and resources between different systems.</a:t>
            </a:r>
            <a:endParaRPr lang="en-IL" dirty="0"/>
          </a:p>
        </p:txBody>
      </p:sp>
    </p:spTree>
    <p:extLst>
      <p:ext uri="{BB962C8B-B14F-4D97-AF65-F5344CB8AC3E}">
        <p14:creationId xmlns:p14="http://schemas.microsoft.com/office/powerpoint/2010/main" val="39833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866D-3F1A-22FA-FCE6-985EF8966CE4}"/>
              </a:ext>
            </a:extLst>
          </p:cNvPr>
          <p:cNvSpPr>
            <a:spLocks noGrp="1"/>
          </p:cNvSpPr>
          <p:nvPr>
            <p:ph type="title"/>
          </p:nvPr>
        </p:nvSpPr>
        <p:spPr>
          <a:xfrm>
            <a:off x="1141116" y="609600"/>
            <a:ext cx="9903418" cy="990600"/>
          </a:xfrm>
        </p:spPr>
        <p:txBody>
          <a:bodyPr>
            <a:normAutofit fontScale="90000"/>
          </a:bodyPr>
          <a:lstStyle/>
          <a:p>
            <a:br>
              <a:rPr lang="en-US" dirty="0"/>
            </a:br>
            <a:r>
              <a:rPr lang="en-US" sz="2200" dirty="0"/>
              <a:t>SAS (Serial Attached SCSI) and SATA (Serial ATA) are two different types of computer storage interfaces.</a:t>
            </a:r>
            <a:br>
              <a:rPr lang="en-US" dirty="0"/>
            </a:br>
            <a:endParaRPr lang="en-IL" dirty="0"/>
          </a:p>
        </p:txBody>
      </p:sp>
      <p:sp>
        <p:nvSpPr>
          <p:cNvPr id="3" name="Content Placeholder 2">
            <a:extLst>
              <a:ext uri="{FF2B5EF4-FFF2-40B4-BE49-F238E27FC236}">
                <a16:creationId xmlns:a16="http://schemas.microsoft.com/office/drawing/2014/main" id="{918DB85E-349C-A365-95E1-764AA811F0D7}"/>
              </a:ext>
            </a:extLst>
          </p:cNvPr>
          <p:cNvSpPr>
            <a:spLocks noGrp="1"/>
          </p:cNvSpPr>
          <p:nvPr>
            <p:ph idx="1"/>
          </p:nvPr>
        </p:nvSpPr>
        <p:spPr>
          <a:xfrm>
            <a:off x="1141116" y="1828800"/>
            <a:ext cx="9903418" cy="3962401"/>
          </a:xfrm>
        </p:spPr>
        <p:txBody>
          <a:bodyPr>
            <a:normAutofit fontScale="850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800" b="1" dirty="0">
                <a:effectLst/>
                <a:latin typeface="Calibri" panose="020F0502020204030204" pitchFamily="34" charset="0"/>
                <a:ea typeface="Calibri" panose="020F0502020204030204" pitchFamily="34" charset="0"/>
                <a:cs typeface="Arial" panose="020B0604020202020204" pitchFamily="34" charset="0"/>
              </a:rPr>
              <a:t>SAS </a:t>
            </a:r>
            <a:r>
              <a:rPr lang="en-US" sz="2000" dirty="0">
                <a:effectLst/>
                <a:latin typeface="Calibri" panose="020F0502020204030204" pitchFamily="34" charset="0"/>
                <a:ea typeface="Calibri" panose="020F0502020204030204" pitchFamily="34" charset="0"/>
                <a:cs typeface="Arial" panose="020B0604020202020204" pitchFamily="34" charset="0"/>
              </a:rPr>
              <a:t>is </a:t>
            </a: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a high-performance interface used to connect high-speed hard disk drives</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(HDDs) and solid-state drives (SSDs) to a computer's motherboard or a RAID controller. </a:t>
            </a:r>
            <a:r>
              <a:rPr lang="en-US" sz="20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SAS drives are typically used in servers and other enterprise-grade applications</a:t>
            </a:r>
            <a:r>
              <a:rPr lang="en-US" sz="2000" dirty="0">
                <a:effectLst/>
                <a:latin typeface="Calibri" panose="020F0502020204030204" pitchFamily="34" charset="0"/>
                <a:ea typeface="Calibri" panose="020F0502020204030204" pitchFamily="34" charset="0"/>
                <a:cs typeface="Arial" panose="020B0604020202020204" pitchFamily="34" charset="0"/>
              </a:rPr>
              <a:t>, where speed, reliability, and high data throughput are critical.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SATA</a:t>
            </a:r>
            <a:r>
              <a:rPr lang="en-US" sz="2000" dirty="0">
                <a:effectLst/>
                <a:latin typeface="Calibri" panose="020F0502020204030204" pitchFamily="34" charset="0"/>
                <a:ea typeface="Calibri" panose="020F0502020204030204" pitchFamily="34" charset="0"/>
                <a:cs typeface="Arial" panose="020B0604020202020204" pitchFamily="34" charset="0"/>
              </a:rPr>
              <a:t>, on the other hand, </a:t>
            </a:r>
            <a:r>
              <a:rPr lang="en-US" sz="2000" i="1" u="sng" dirty="0">
                <a:effectLst/>
                <a:latin typeface="Calibri" panose="020F0502020204030204" pitchFamily="34" charset="0"/>
                <a:ea typeface="Calibri" panose="020F0502020204030204" pitchFamily="34" charset="0"/>
                <a:cs typeface="Arial" panose="020B0604020202020204" pitchFamily="34" charset="0"/>
              </a:rPr>
              <a:t>is a lower-speed interface that is commonly used in consumer-grade devices s</a:t>
            </a:r>
            <a:r>
              <a:rPr lang="en-US" sz="2000" dirty="0">
                <a:effectLst/>
                <a:latin typeface="Calibri" panose="020F0502020204030204" pitchFamily="34" charset="0"/>
                <a:ea typeface="Calibri" panose="020F0502020204030204" pitchFamily="34" charset="0"/>
                <a:cs typeface="Arial" panose="020B0604020202020204" pitchFamily="34" charset="0"/>
              </a:rPr>
              <a:t>uch as desktop and laptop computers, and in some cases, in smaller server applications. SATA drives are less expensive and have lower data throughput than SAS drives, but they are still capable of delivering reliable and consistent performance for many use cases.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i="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Both SAS and SATA drives are used in network-attached storage (NAS) devices, and the choice between the two depends on the specific needs and requirements</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of the user or organization. SAS drives are typically used for high-performance applications such as large databases, while SATA drives are used for more general-purpose applications such as file storage and backup.</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20463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ntique cash register keys">
            <a:extLst>
              <a:ext uri="{FF2B5EF4-FFF2-40B4-BE49-F238E27FC236}">
                <a16:creationId xmlns:a16="http://schemas.microsoft.com/office/drawing/2014/main" id="{C954523B-BD94-9642-705E-64500F8970F3}"/>
              </a:ext>
            </a:extLst>
          </p:cNvPr>
          <p:cNvPicPr>
            <a:picLocks noChangeAspect="1"/>
          </p:cNvPicPr>
          <p:nvPr/>
        </p:nvPicPr>
        <p:blipFill rotWithShape="1">
          <a:blip r:embed="rId3">
            <a:alphaModFix amt="15000"/>
          </a:blip>
          <a:srcRect t="9644" b="5747"/>
          <a:stretch/>
        </p:blipFill>
        <p:spPr>
          <a:xfrm>
            <a:off x="20" y="10"/>
            <a:ext cx="12188805" cy="6857990"/>
          </a:xfrm>
          <a:prstGeom prst="rect">
            <a:avLst/>
          </a:prstGeom>
        </p:spPr>
      </p:pic>
      <p:sp>
        <p:nvSpPr>
          <p:cNvPr id="2" name="Title 1">
            <a:extLst>
              <a:ext uri="{FF2B5EF4-FFF2-40B4-BE49-F238E27FC236}">
                <a16:creationId xmlns:a16="http://schemas.microsoft.com/office/drawing/2014/main" id="{7413A595-665A-26EA-D3AD-AC1B5803980C}"/>
              </a:ext>
            </a:extLst>
          </p:cNvPr>
          <p:cNvSpPr>
            <a:spLocks noGrp="1"/>
          </p:cNvSpPr>
          <p:nvPr>
            <p:ph type="title"/>
          </p:nvPr>
        </p:nvSpPr>
        <p:spPr>
          <a:xfrm>
            <a:off x="1141115" y="609600"/>
            <a:ext cx="9903419" cy="1905000"/>
          </a:xfrm>
        </p:spPr>
        <p:txBody>
          <a:bodyPr>
            <a:normAutofit/>
          </a:bodyPr>
          <a:lstStyle/>
          <a:p>
            <a:r>
              <a:rPr lang="en-US" dirty="0"/>
              <a:t>DIFFERENCE BETWEEN CENTOS REDHAT 5 ,6 7 AND 8</a:t>
            </a:r>
            <a:endParaRPr lang="en-IL" dirty="0"/>
          </a:p>
        </p:txBody>
      </p:sp>
      <p:sp>
        <p:nvSpPr>
          <p:cNvPr id="3" name="Content Placeholder 2">
            <a:extLst>
              <a:ext uri="{FF2B5EF4-FFF2-40B4-BE49-F238E27FC236}">
                <a16:creationId xmlns:a16="http://schemas.microsoft.com/office/drawing/2014/main" id="{9F97BA65-31F8-0F94-5F29-A9D543D95042}"/>
              </a:ext>
            </a:extLst>
          </p:cNvPr>
          <p:cNvSpPr>
            <a:spLocks noGrp="1"/>
          </p:cNvSpPr>
          <p:nvPr>
            <p:ph idx="1"/>
          </p:nvPr>
        </p:nvSpPr>
        <p:spPr>
          <a:xfrm>
            <a:off x="1141115" y="2666999"/>
            <a:ext cx="9903419" cy="3124201"/>
          </a:xfrm>
        </p:spPr>
        <p:txBody>
          <a:bodyPr>
            <a:normAutofit/>
          </a:bodyPr>
          <a:lstStyle/>
          <a:p>
            <a:pPr marL="0" marR="0" indent="0">
              <a:lnSpc>
                <a:spcPct val="90000"/>
              </a:lnSpc>
              <a:spcBef>
                <a:spcPts val="0"/>
              </a:spcBef>
              <a:spcAft>
                <a:spcPts val="800"/>
              </a:spcAft>
              <a:buNone/>
            </a:pPr>
            <a:r>
              <a:rPr lang="en-IL" sz="1700">
                <a:effectLst/>
                <a:latin typeface="Calibri" panose="020F0502020204030204" pitchFamily="34" charset="0"/>
                <a:ea typeface="Calibri" panose="020F0502020204030204" pitchFamily="34" charset="0"/>
                <a:cs typeface="Arial" panose="020B0604020202020204" pitchFamily="34" charset="0"/>
              </a:rPr>
              <a:t>CentOS and Red Hat are both Linux distributions based on the source code of the Red Hat Enterprise Linux (RHEL) operating system. CentOS and Red Hat are very similar, but there are some differences between them:</a:t>
            </a:r>
          </a:p>
          <a:p>
            <a:pPr marL="342900" marR="0" lvl="0" indent="-342900">
              <a:lnSpc>
                <a:spcPct val="90000"/>
              </a:lnSpc>
              <a:spcBef>
                <a:spcPts val="0"/>
              </a:spcBef>
              <a:spcAft>
                <a:spcPts val="800"/>
              </a:spcAft>
              <a:buFont typeface="+mj-lt"/>
              <a:buAutoNum type="arabicPeriod"/>
              <a:tabLst>
                <a:tab pos="457200" algn="l"/>
              </a:tabLst>
            </a:pPr>
            <a:r>
              <a:rPr lang="en-IL" sz="1700">
                <a:effectLst/>
                <a:latin typeface="Calibri" panose="020F0502020204030204" pitchFamily="34" charset="0"/>
                <a:ea typeface="Calibri" panose="020F0502020204030204" pitchFamily="34" charset="0"/>
                <a:cs typeface="Arial" panose="020B0604020202020204" pitchFamily="34" charset="0"/>
              </a:rPr>
              <a:t>Version Numbers: CentOS and Red Hat have different version numbers, but they are based on the same source code. CentOS versions are numbered based on the release of the corresponding RHEL version, for example CentOS 7 is based on RHEL 7. Red Hat versions have their own numbering system, such as Red Hat Enterprise Linux 7.5.</a:t>
            </a:r>
          </a:p>
          <a:p>
            <a:pPr marL="342900" marR="0" lvl="0" indent="-342900">
              <a:lnSpc>
                <a:spcPct val="90000"/>
              </a:lnSpc>
              <a:spcBef>
                <a:spcPts val="0"/>
              </a:spcBef>
              <a:spcAft>
                <a:spcPts val="800"/>
              </a:spcAft>
              <a:buFont typeface="+mj-lt"/>
              <a:buAutoNum type="arabicPeriod"/>
              <a:tabLst>
                <a:tab pos="457200" algn="l"/>
              </a:tabLst>
            </a:pPr>
            <a:r>
              <a:rPr lang="en-IL" sz="1700">
                <a:effectLst/>
                <a:latin typeface="Calibri" panose="020F0502020204030204" pitchFamily="34" charset="0"/>
                <a:ea typeface="Calibri" panose="020F0502020204030204" pitchFamily="34" charset="0"/>
                <a:cs typeface="Arial" panose="020B0604020202020204" pitchFamily="34" charset="0"/>
              </a:rPr>
              <a:t>Licensing: CentOS is released under the GPL, which allows for free and open-source distribution. Red Hat Enterprise Linux is a commercial product, and users must pay for a subscription to receive updates and support.</a:t>
            </a:r>
          </a:p>
          <a:p>
            <a:pPr marL="342900" marR="0" lvl="0" indent="-342900">
              <a:lnSpc>
                <a:spcPct val="90000"/>
              </a:lnSpc>
              <a:spcBef>
                <a:spcPts val="0"/>
              </a:spcBef>
              <a:spcAft>
                <a:spcPts val="800"/>
              </a:spcAft>
              <a:buFont typeface="+mj-lt"/>
              <a:buAutoNum type="arabicPeriod"/>
              <a:tabLst>
                <a:tab pos="457200" algn="l"/>
              </a:tabLst>
            </a:pPr>
            <a:r>
              <a:rPr lang="en-IL" sz="1700">
                <a:effectLst/>
                <a:latin typeface="Calibri" panose="020F0502020204030204" pitchFamily="34" charset="0"/>
                <a:ea typeface="Calibri" panose="020F0502020204030204" pitchFamily="34" charset="0"/>
                <a:cs typeface="Arial" panose="020B0604020202020204" pitchFamily="34" charset="0"/>
              </a:rPr>
              <a:t>Support: Red Hat Enterprise Linux has official support from Red Hat, including security updates and bug fixes. CentOS is community-driven, and updates are provided by the community.</a:t>
            </a:r>
          </a:p>
          <a:p>
            <a:pPr>
              <a:lnSpc>
                <a:spcPct val="90000"/>
              </a:lnSpc>
            </a:pPr>
            <a:endParaRPr lang="en-IL" sz="1700"/>
          </a:p>
        </p:txBody>
      </p:sp>
    </p:spTree>
    <p:extLst>
      <p:ext uri="{BB962C8B-B14F-4D97-AF65-F5344CB8AC3E}">
        <p14:creationId xmlns:p14="http://schemas.microsoft.com/office/powerpoint/2010/main" val="334482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EEDB-301A-0311-A30E-A25A7418DA60}"/>
              </a:ext>
            </a:extLst>
          </p:cNvPr>
          <p:cNvSpPr>
            <a:spLocks noGrp="1"/>
          </p:cNvSpPr>
          <p:nvPr>
            <p:ph type="title"/>
          </p:nvPr>
        </p:nvSpPr>
        <p:spPr>
          <a:xfrm>
            <a:off x="1141116" y="609600"/>
            <a:ext cx="9903418" cy="838200"/>
          </a:xfrm>
        </p:spPr>
        <p:txBody>
          <a:bodyPr>
            <a:normAutofit/>
          </a:bodyPr>
          <a:lstStyle/>
          <a:p>
            <a:r>
              <a:rPr lang="en-US" sz="2000" dirty="0"/>
              <a:t>DIFFERENCE BETWEEN CENTOS REDHAT 5 ,6 7 AND 8</a:t>
            </a:r>
            <a:endParaRPr lang="en-IL" sz="2000" dirty="0"/>
          </a:p>
        </p:txBody>
      </p:sp>
      <p:graphicFrame>
        <p:nvGraphicFramePr>
          <p:cNvPr id="5" name="Content Placeholder 2">
            <a:extLst>
              <a:ext uri="{FF2B5EF4-FFF2-40B4-BE49-F238E27FC236}">
                <a16:creationId xmlns:a16="http://schemas.microsoft.com/office/drawing/2014/main" id="{D811CFEF-6741-7332-7803-627FDA1B34CD}"/>
              </a:ext>
            </a:extLst>
          </p:cNvPr>
          <p:cNvGraphicFramePr>
            <a:graphicFrameLocks noGrp="1"/>
          </p:cNvGraphicFramePr>
          <p:nvPr>
            <p:ph idx="1"/>
          </p:nvPr>
        </p:nvGraphicFramePr>
        <p:xfrm>
          <a:off x="1141116" y="1371600"/>
          <a:ext cx="9903418" cy="4419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520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7514BC-3FBE-B381-9B6D-F12A41D2FE5B}"/>
              </a:ext>
            </a:extLst>
          </p:cNvPr>
          <p:cNvPicPr>
            <a:picLocks noChangeAspect="1"/>
          </p:cNvPicPr>
          <p:nvPr/>
        </p:nvPicPr>
        <p:blipFill rotWithShape="1">
          <a:blip r:embed="rId3">
            <a:alphaModFix amt="15000"/>
          </a:blip>
          <a:srcRect t="4221" b="11171"/>
          <a:stretch/>
        </p:blipFill>
        <p:spPr>
          <a:xfrm>
            <a:off x="20" y="10"/>
            <a:ext cx="12188805" cy="6857990"/>
          </a:xfrm>
          <a:prstGeom prst="rect">
            <a:avLst/>
          </a:prstGeom>
        </p:spPr>
      </p:pic>
      <p:sp>
        <p:nvSpPr>
          <p:cNvPr id="4" name="Title 3">
            <a:extLst>
              <a:ext uri="{FF2B5EF4-FFF2-40B4-BE49-F238E27FC236}">
                <a16:creationId xmlns:a16="http://schemas.microsoft.com/office/drawing/2014/main" id="{E7F8AD41-F6DD-EA37-E23D-2756DCD555E6}"/>
              </a:ext>
            </a:extLst>
          </p:cNvPr>
          <p:cNvSpPr>
            <a:spLocks noGrp="1"/>
          </p:cNvSpPr>
          <p:nvPr>
            <p:ph type="ctrTitle"/>
          </p:nvPr>
        </p:nvSpPr>
        <p:spPr>
          <a:xfrm>
            <a:off x="1750556" y="609601"/>
            <a:ext cx="8673962" cy="1295399"/>
          </a:xfrm>
        </p:spPr>
        <p:txBody>
          <a:bodyPr>
            <a:normAutofit/>
          </a:bodyPr>
          <a:lstStyle/>
          <a:p>
            <a:r>
              <a:rPr lang="en-US" dirty="0">
                <a:solidFill>
                  <a:srgbClr val="002060"/>
                </a:solidFill>
              </a:rPr>
              <a:t>About the “ops” </a:t>
            </a:r>
            <a:endParaRPr lang="en-IL" dirty="0">
              <a:solidFill>
                <a:srgbClr val="002060"/>
              </a:solidFill>
            </a:endParaRPr>
          </a:p>
        </p:txBody>
      </p:sp>
      <p:sp>
        <p:nvSpPr>
          <p:cNvPr id="5" name="Subtitle 4">
            <a:extLst>
              <a:ext uri="{FF2B5EF4-FFF2-40B4-BE49-F238E27FC236}">
                <a16:creationId xmlns:a16="http://schemas.microsoft.com/office/drawing/2014/main" id="{59E73DB1-DBDB-88E5-373F-13102D108530}"/>
              </a:ext>
            </a:extLst>
          </p:cNvPr>
          <p:cNvSpPr>
            <a:spLocks noGrp="1"/>
          </p:cNvSpPr>
          <p:nvPr>
            <p:ph type="subTitle" idx="1"/>
          </p:nvPr>
        </p:nvSpPr>
        <p:spPr>
          <a:xfrm>
            <a:off x="4799012" y="1828800"/>
            <a:ext cx="6400800" cy="4114800"/>
          </a:xfrm>
        </p:spPr>
        <p:txBody>
          <a:bodyPr>
            <a:normAutofit/>
          </a:bodyPr>
          <a:lstStyle/>
          <a:p>
            <a:pPr marL="0" marR="0" algn="just">
              <a:lnSpc>
                <a:spcPct val="90000"/>
              </a:lnSpc>
              <a:spcBef>
                <a:spcPts val="0"/>
              </a:spcBef>
              <a:spcAft>
                <a:spcPts val="800"/>
              </a:spcAft>
            </a:pPr>
            <a:r>
              <a:rPr lang="en-US" sz="20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a:t>
            </a:r>
            <a:endParaRPr lang="en-IL" sz="20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90000"/>
              </a:lnSpc>
              <a:spcBef>
                <a:spcPts val="0"/>
              </a:spcBef>
              <a:spcAft>
                <a:spcPts val="800"/>
              </a:spcAft>
            </a:pPr>
            <a:r>
              <a:rPr lang="en-IL" sz="2000" b="1" dirty="0">
                <a:solidFill>
                  <a:srgbClr val="002060"/>
                </a:solidFill>
                <a:effectLst/>
                <a:latin typeface="Calibri Light" panose="020F0302020204030204" pitchFamily="34" charset="0"/>
                <a:ea typeface="Calibri" panose="020F0502020204030204" pitchFamily="34" charset="0"/>
                <a:cs typeface="Arial" panose="020B0604020202020204" pitchFamily="34" charset="0"/>
              </a:rPr>
              <a:t>"Ops" is a term that </a:t>
            </a:r>
            <a:r>
              <a:rPr lang="en-IL" sz="2000" b="1" i="1" u="sng" dirty="0">
                <a:solidFill>
                  <a:srgbClr val="002060"/>
                </a:solidFill>
                <a:effectLst/>
                <a:latin typeface="Calibri Light" panose="020F0302020204030204" pitchFamily="34" charset="0"/>
                <a:ea typeface="Calibri" panose="020F0502020204030204" pitchFamily="34" charset="0"/>
                <a:cs typeface="Arial" panose="020B0604020202020204" pitchFamily="34" charset="0"/>
              </a:rPr>
              <a:t>refers to the operations part of a software development process</a:t>
            </a:r>
            <a:r>
              <a:rPr lang="en-IL" sz="2000" b="1" dirty="0">
                <a:solidFill>
                  <a:srgbClr val="002060"/>
                </a:solidFill>
                <a:effectLst/>
                <a:latin typeface="Calibri Light" panose="020F0302020204030204" pitchFamily="34" charset="0"/>
                <a:ea typeface="Calibri" panose="020F0502020204030204" pitchFamily="34" charset="0"/>
                <a:cs typeface="Arial" panose="020B0604020202020204" pitchFamily="34" charset="0"/>
              </a:rPr>
              <a:t>. Ops includes all the activities required to keep an application running and performing well in a production environment, such as deploying, monitoring, maintaining, and troubleshooting the application. </a:t>
            </a:r>
            <a:r>
              <a:rPr lang="en-IL" sz="2000" b="1" i="1" u="sng" dirty="0">
                <a:solidFill>
                  <a:srgbClr val="002060"/>
                </a:solidFill>
                <a:effectLst/>
                <a:latin typeface="Calibri Light" panose="020F0302020204030204" pitchFamily="34" charset="0"/>
                <a:ea typeface="Calibri" panose="020F0502020204030204" pitchFamily="34" charset="0"/>
                <a:cs typeface="Arial" panose="020B0604020202020204" pitchFamily="34" charset="0"/>
              </a:rPr>
              <a:t>The term "Ops" comes from the practice of combining development and operations teams to ensure a seamless software delivery process.</a:t>
            </a:r>
            <a:endParaRPr lang="en-IL" sz="2000" b="1"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90000"/>
              </a:lnSpc>
            </a:pPr>
            <a:r>
              <a:rPr lang="en-US" sz="2000" b="1" dirty="0">
                <a:solidFill>
                  <a:srgbClr val="002060"/>
                </a:solidFill>
              </a:rPr>
              <a:t>  </a:t>
            </a:r>
            <a:endParaRPr lang="en-IL" sz="2000" b="1" dirty="0">
              <a:solidFill>
                <a:srgbClr val="002060"/>
              </a:solidFill>
            </a:endParaRPr>
          </a:p>
        </p:txBody>
      </p:sp>
    </p:spTree>
    <p:extLst>
      <p:ext uri="{BB962C8B-B14F-4D97-AF65-F5344CB8AC3E}">
        <p14:creationId xmlns:p14="http://schemas.microsoft.com/office/powerpoint/2010/main" val="24883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808D5-2B0B-C803-183B-74FAB622D9FE}"/>
              </a:ext>
            </a:extLst>
          </p:cNvPr>
          <p:cNvSpPr>
            <a:spLocks noGrp="1"/>
          </p:cNvSpPr>
          <p:nvPr>
            <p:ph type="title"/>
          </p:nvPr>
        </p:nvSpPr>
        <p:spPr>
          <a:xfrm>
            <a:off x="1141116" y="609600"/>
            <a:ext cx="9903418" cy="1066800"/>
          </a:xfrm>
        </p:spPr>
        <p:txBody>
          <a:bodyPr/>
          <a:lstStyle/>
          <a:p>
            <a:pPr marL="228600" marR="0" lvl="0" indent="-285664" defTabSz="457063" rtl="0" eaLnBrk="1" fontAlgn="auto" latinLnBrk="0" hangingPunct="1">
              <a:lnSpc>
                <a:spcPct val="107000"/>
              </a:lnSpc>
              <a:spcBef>
                <a:spcPts val="0"/>
              </a:spcBef>
              <a:spcAft>
                <a:spcPts val="800"/>
              </a:spcAft>
              <a:tabLst/>
              <a:defRPr/>
            </a:pPr>
            <a:r>
              <a:rPr kumimoji="0" lang="en-IL" sz="27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Light" panose="020F0302020204030204" pitchFamily="34" charset="0"/>
                <a:ea typeface="Calibri" panose="020F0502020204030204" pitchFamily="34" charset="0"/>
                <a:cs typeface="Arial" panose="020B0604020202020204" pitchFamily="34" charset="0"/>
              </a:rPr>
              <a:t>DevOps:</a:t>
            </a:r>
            <a:br>
              <a:rPr kumimoji="0" lang="en-IL" sz="12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E216CB5F-9E90-C1E1-DFB0-7C6E4B8E6DA0}"/>
              </a:ext>
            </a:extLst>
          </p:cNvPr>
          <p:cNvSpPr>
            <a:spLocks noGrp="1"/>
          </p:cNvSpPr>
          <p:nvPr>
            <p:ph idx="1"/>
          </p:nvPr>
        </p:nvSpPr>
        <p:spPr>
          <a:xfrm>
            <a:off x="1141116" y="1905000"/>
            <a:ext cx="9903418" cy="3886201"/>
          </a:xfrm>
        </p:spPr>
        <p:txBody>
          <a:bodyPr>
            <a:normAutofit lnSpcReduction="10000"/>
          </a:bodyPr>
          <a:lstStyle/>
          <a:p>
            <a:pPr marL="228600" marR="0">
              <a:lnSpc>
                <a:spcPct val="107000"/>
              </a:lnSpc>
              <a:spcBef>
                <a:spcPts val="0"/>
              </a:spcBef>
              <a:spcAft>
                <a:spcPts val="800"/>
              </a:spcAft>
            </a:pPr>
            <a:r>
              <a:rPr lang="en-IL" sz="1800" i="1" u="sng" dirty="0">
                <a:solidFill>
                  <a:srgbClr val="00B0F0"/>
                </a:solidFill>
                <a:effectLst/>
                <a:latin typeface="Calibri Light" panose="020F0302020204030204" pitchFamily="34" charset="0"/>
                <a:ea typeface="Calibri" panose="020F0502020204030204" pitchFamily="34" charset="0"/>
                <a:cs typeface="Arial" panose="020B0604020202020204" pitchFamily="34" charset="0"/>
              </a:rPr>
              <a:t>is a software development approach that aims to improve collaboration and communication between software developers and IT operations teams (hence the name "DevOps"). The goal is to streamline the software development process and improve the quality of software delivery by bringing together teams that traditionally work in silos.</a:t>
            </a:r>
            <a:endParaRPr lang="en-IL" sz="14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Light" panose="020F0302020204030204" pitchFamily="34" charset="0"/>
                <a:ea typeface="Calibri" panose="020F0502020204030204" pitchFamily="34" charset="0"/>
                <a:cs typeface="Arial" panose="020B0604020202020204" pitchFamily="34" charset="0"/>
              </a:rPr>
              <a:t>DevOps is not a specific technology or tool but </a:t>
            </a:r>
            <a:r>
              <a:rPr lang="en-IL" sz="2000"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rather a philosophy and cultural shift that emphasizes collaboration, communication, and automation</a:t>
            </a:r>
            <a:r>
              <a:rPr lang="en-IL" sz="2000" dirty="0">
                <a:effectLst/>
                <a:latin typeface="Calibri Light" panose="020F0302020204030204" pitchFamily="34" charset="0"/>
                <a:ea typeface="Calibri" panose="020F0502020204030204" pitchFamily="34" charset="0"/>
                <a:cs typeface="Arial" panose="020B0604020202020204" pitchFamily="34" charset="0"/>
              </a:rPr>
              <a:t>. It involves continuous integration and delivery, agile development practices, infrastructure as code, and monitoring and feedback loops.</a:t>
            </a:r>
            <a:endParaRPr lang="en-IL" sz="14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Light" panose="020F0302020204030204" pitchFamily="34" charset="0"/>
                <a:ea typeface="Calibri" panose="020F0502020204030204" pitchFamily="34" charset="0"/>
                <a:cs typeface="Arial" panose="020B0604020202020204" pitchFamily="34" charset="0"/>
              </a:rPr>
              <a:t>DevOps can </a:t>
            </a:r>
            <a:r>
              <a:rPr lang="en-IL" sz="2000"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help organizations to release software faster</a:t>
            </a:r>
            <a:r>
              <a:rPr lang="en-IL" sz="2000" dirty="0">
                <a:effectLst/>
                <a:latin typeface="Calibri Light" panose="020F0302020204030204" pitchFamily="34" charset="0"/>
                <a:ea typeface="Calibri" panose="020F0502020204030204" pitchFamily="34" charset="0"/>
                <a:cs typeface="Arial" panose="020B0604020202020204" pitchFamily="34" charset="0"/>
              </a:rPr>
              <a:t>, with higher quality and reliability, and at a lower cost. By breaking down barriers between development and operations teams, DevOps can reduce time-to-market, improve deployment frequency, and minimize errors and downtime.</a:t>
            </a:r>
            <a:endParaRPr lang="en-IL" sz="14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117052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E217-9168-FCFB-8790-128107AB4741}"/>
              </a:ext>
            </a:extLst>
          </p:cNvPr>
          <p:cNvSpPr>
            <a:spLocks noGrp="1"/>
          </p:cNvSpPr>
          <p:nvPr>
            <p:ph type="title"/>
          </p:nvPr>
        </p:nvSpPr>
        <p:spPr/>
        <p:txBody>
          <a:bodyPr/>
          <a:lstStyle/>
          <a:p>
            <a:r>
              <a:rPr lang="en-US" dirty="0"/>
              <a:t>Use specifications:</a:t>
            </a:r>
            <a:br>
              <a:rPr lang="en-US" dirty="0"/>
            </a:br>
            <a:endParaRPr lang="en-IL" dirty="0"/>
          </a:p>
        </p:txBody>
      </p:sp>
      <p:sp>
        <p:nvSpPr>
          <p:cNvPr id="3" name="Content Placeholder 2">
            <a:extLst>
              <a:ext uri="{FF2B5EF4-FFF2-40B4-BE49-F238E27FC236}">
                <a16:creationId xmlns:a16="http://schemas.microsoft.com/office/drawing/2014/main" id="{F30838DA-2B88-B67B-D36C-4A025396BA7D}"/>
              </a:ext>
            </a:extLst>
          </p:cNvPr>
          <p:cNvSpPr>
            <a:spLocks noGrp="1"/>
          </p:cNvSpPr>
          <p:nvPr>
            <p:ph idx="1"/>
          </p:nvPr>
        </p:nvSpPr>
        <p:spPr/>
        <p:txBody>
          <a:bodyPr>
            <a:normAutofit fontScale="77500" lnSpcReduction="20000"/>
          </a:bodyPr>
          <a:lstStyle/>
          <a:p>
            <a:r>
              <a:rPr lang="en-US" dirty="0"/>
              <a:t>Hybrid clouds are particularly useful for organizations that have specific requirements for data privacy, security, or compliance, or for those that need to maintain control over their data and applications. Hybrid clouds are also beneficial for organizations that have fluctuating workloads, as they can take advantage of the scalability of the public cloud during peak usage periods while relying on the private cloud for more predictable workloads.</a:t>
            </a:r>
          </a:p>
          <a:p>
            <a:r>
              <a:rPr lang="en-US" dirty="0"/>
              <a:t>Many large organizations use a hybrid cloud model to take advantage of the benefits of both public and private clouds. One example is Netflix, which uses a combination of Amazon Web Services (AWS) and its own data centers to deliver its streaming video service. Netflix uses AWS for its public-facing website, customer account management, and content delivery network, while its proprietary data centers handle the core video streaming technology and back-end data processing.</a:t>
            </a:r>
          </a:p>
          <a:p>
            <a:r>
              <a:rPr lang="en-US" dirty="0"/>
              <a:t>Another example is Siemens, a global industrial conglomerate that uses a hybrid cloud model to run its various businesses. Siemens has a large on-premises data center infrastructure, but it also uses public cloud services from AWS, Microsoft Azure, and Google Cloud for various applications and workloads. The hybrid cloud model allows Siemens to balance the cost, scalability, and security requirements of its different business units and applications.</a:t>
            </a:r>
            <a:endParaRPr lang="en-IL" dirty="0"/>
          </a:p>
        </p:txBody>
      </p:sp>
    </p:spTree>
    <p:extLst>
      <p:ext uri="{BB962C8B-B14F-4D97-AF65-F5344CB8AC3E}">
        <p14:creationId xmlns:p14="http://schemas.microsoft.com/office/powerpoint/2010/main" val="390525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53A7-175A-C6FD-5920-326D2DB0A2B3}"/>
              </a:ext>
            </a:extLst>
          </p:cNvPr>
          <p:cNvSpPr>
            <a:spLocks noGrp="1"/>
          </p:cNvSpPr>
          <p:nvPr>
            <p:ph type="title"/>
          </p:nvPr>
        </p:nvSpPr>
        <p:spPr>
          <a:xfrm>
            <a:off x="1141116" y="609600"/>
            <a:ext cx="9903418" cy="762000"/>
          </a:xfrm>
        </p:spPr>
        <p:txBody>
          <a:bodyPr/>
          <a:lstStyle/>
          <a:p>
            <a:r>
              <a:rPr lang="en-IL" sz="3200" i="1" u="sng" dirty="0">
                <a:effectLst/>
                <a:latin typeface="Calibri Light" panose="020F0302020204030204" pitchFamily="34" charset="0"/>
                <a:ea typeface="Calibri" panose="020F0502020204030204" pitchFamily="34" charset="0"/>
                <a:cs typeface="Arial" panose="020B0604020202020204" pitchFamily="34" charset="0"/>
              </a:rPr>
              <a:t>DevOps</a:t>
            </a:r>
            <a:r>
              <a:rPr lang="en-US" sz="3200" i="1" u="sng" dirty="0">
                <a:effectLst/>
                <a:latin typeface="Calibri Light" panose="020F0302020204030204" pitchFamily="34" charset="0"/>
                <a:ea typeface="Calibri" panose="020F0502020204030204" pitchFamily="34" charset="0"/>
                <a:cs typeface="Arial" panose="020B0604020202020204" pitchFamily="34" charset="0"/>
              </a:rPr>
              <a:t>……</a:t>
            </a:r>
            <a:endParaRPr lang="en-IL" dirty="0"/>
          </a:p>
        </p:txBody>
      </p:sp>
      <p:sp>
        <p:nvSpPr>
          <p:cNvPr id="3" name="Content Placeholder 2">
            <a:extLst>
              <a:ext uri="{FF2B5EF4-FFF2-40B4-BE49-F238E27FC236}">
                <a16:creationId xmlns:a16="http://schemas.microsoft.com/office/drawing/2014/main" id="{1E8F26FE-866B-8159-5EF8-F363D589D219}"/>
              </a:ext>
            </a:extLst>
          </p:cNvPr>
          <p:cNvSpPr>
            <a:spLocks noGrp="1"/>
          </p:cNvSpPr>
          <p:nvPr>
            <p:ph idx="1"/>
          </p:nvPr>
        </p:nvSpPr>
        <p:spPr>
          <a:xfrm>
            <a:off x="1141116" y="1600200"/>
            <a:ext cx="9903418" cy="4191001"/>
          </a:xfrm>
        </p:spPr>
        <p:txBody>
          <a:bodyPr/>
          <a:lstStyle/>
          <a:p>
            <a:pPr marL="457200" marR="0">
              <a:lnSpc>
                <a:spcPct val="107000"/>
              </a:lnSpc>
              <a:spcBef>
                <a:spcPts val="0"/>
              </a:spcBef>
              <a:spcAft>
                <a:spcPts val="800"/>
              </a:spcAft>
            </a:pPr>
            <a:r>
              <a:rPr lang="en-IL" sz="2000" i="1" u="sng" dirty="0">
                <a:effectLst/>
                <a:latin typeface="Calibri Light" panose="020F0302020204030204" pitchFamily="34" charset="0"/>
                <a:ea typeface="Calibri" panose="020F0502020204030204" pitchFamily="34" charset="0"/>
                <a:cs typeface="Arial" panose="020B0604020202020204" pitchFamily="34" charset="0"/>
              </a:rPr>
              <a:t>also emphasizes automation and self-service, which can help teams to reduce manual work, increase efficiency, and minimize errors</a:t>
            </a:r>
            <a:r>
              <a:rPr lang="en-IL" sz="2000" dirty="0">
                <a:effectLst/>
                <a:latin typeface="Calibri Light" panose="020F0302020204030204" pitchFamily="34" charset="0"/>
                <a:ea typeface="Calibri" panose="020F0502020204030204" pitchFamily="34" charset="0"/>
                <a:cs typeface="Arial" panose="020B0604020202020204" pitchFamily="34" charset="0"/>
              </a:rPr>
              <a:t>. DevOps teams typically use a range of tools and technologies to support their work, including continuous integration and delivery tools, configuration management tools, infrastructure as code frameworks, and monitoring and analytics tools.</a:t>
            </a:r>
            <a:endParaRPr lang="en-IL"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In summery it is a </a:t>
            </a:r>
            <a:r>
              <a:rPr lang="en-IL" sz="2000" b="1"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practice that aims to break down barriers between development and operations teams, with the goal of designing, developing, deploying, and supporting software applications within organizations.</a:t>
            </a:r>
            <a:endParaRPr lang="en-IL" sz="14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19768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A8C6-FAEA-04C3-AAF1-F11C7088EC58}"/>
              </a:ext>
            </a:extLst>
          </p:cNvPr>
          <p:cNvSpPr>
            <a:spLocks noGrp="1"/>
          </p:cNvSpPr>
          <p:nvPr>
            <p:ph type="title"/>
          </p:nvPr>
        </p:nvSpPr>
        <p:spPr>
          <a:xfrm>
            <a:off x="1141116" y="609600"/>
            <a:ext cx="9903418" cy="990600"/>
          </a:xfrm>
        </p:spPr>
        <p:txBody>
          <a:bodyPr>
            <a:normAutofit fontScale="90000"/>
          </a:bodyPr>
          <a:lstStyle/>
          <a:p>
            <a:r>
              <a:rPr lang="en-IL" sz="3200" b="1" dirty="0" err="1">
                <a:effectLst/>
                <a:latin typeface="Calibri Light" panose="020F0302020204030204" pitchFamily="34" charset="0"/>
                <a:ea typeface="Calibri" panose="020F0502020204030204" pitchFamily="34" charset="0"/>
                <a:cs typeface="Arial" panose="020B0604020202020204" pitchFamily="34" charset="0"/>
              </a:rPr>
              <a:t>DevSecOps</a:t>
            </a:r>
            <a:r>
              <a:rPr lang="en-IL" sz="3200" b="1" dirty="0">
                <a:effectLst/>
                <a:latin typeface="Calibri Light" panose="020F0302020204030204" pitchFamily="34" charset="0"/>
                <a:ea typeface="Calibri" panose="020F0502020204030204" pitchFamily="34" charset="0"/>
                <a:cs typeface="Arial" panose="020B0604020202020204" pitchFamily="34" charset="0"/>
              </a:rPr>
              <a:t>: </a:t>
            </a:r>
            <a:br>
              <a:rPr lang="en-IL" sz="1600" dirty="0">
                <a:effectLst/>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5E4CA614-4F26-1E6C-4418-1778FA7A37F0}"/>
              </a:ext>
            </a:extLst>
          </p:cNvPr>
          <p:cNvSpPr>
            <a:spLocks noGrp="1"/>
          </p:cNvSpPr>
          <p:nvPr>
            <p:ph idx="1"/>
          </p:nvPr>
        </p:nvSpPr>
        <p:spPr>
          <a:xfrm>
            <a:off x="1141116" y="1600200"/>
            <a:ext cx="9903418" cy="4191001"/>
          </a:xfrm>
        </p:spPr>
        <p:txBody>
          <a:bodyPr>
            <a:normAutofit fontScale="85000" lnSpcReduction="10000"/>
          </a:bodyPr>
          <a:lstStyle/>
          <a:p>
            <a:pPr marL="228600" marR="0">
              <a:lnSpc>
                <a:spcPct val="107000"/>
              </a:lnSpc>
              <a:spcBef>
                <a:spcPts val="0"/>
              </a:spcBef>
              <a:spcAft>
                <a:spcPts val="800"/>
              </a:spcAft>
            </a:pPr>
            <a:r>
              <a:rPr lang="en-IL" sz="2000" i="1" u="sng" dirty="0">
                <a:effectLst/>
                <a:latin typeface="Calibri Light" panose="020F0302020204030204" pitchFamily="34" charset="0"/>
                <a:ea typeface="Calibri" panose="020F0502020204030204" pitchFamily="34" charset="0"/>
                <a:cs typeface="Arial" panose="020B0604020202020204" pitchFamily="34" charset="0"/>
              </a:rPr>
              <a:t>is an approach that integrates security into the DevOps process</a:t>
            </a:r>
            <a:r>
              <a:rPr lang="en-IL" sz="2000" dirty="0">
                <a:effectLst/>
                <a:latin typeface="Calibri Light" panose="020F0302020204030204" pitchFamily="34" charset="0"/>
                <a:ea typeface="Calibri" panose="020F0502020204030204" pitchFamily="34" charset="0"/>
                <a:cs typeface="Arial" panose="020B0604020202020204" pitchFamily="34" charset="0"/>
              </a:rPr>
              <a:t>. It emphasizes the importance of security from the beginning of the software development lifecycle and throughout the entire process.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b="1" dirty="0" err="1">
                <a:effectLst/>
                <a:latin typeface="Calibri Light" panose="020F0302020204030204" pitchFamily="34" charset="0"/>
                <a:ea typeface="Calibri" panose="020F0502020204030204" pitchFamily="34" charset="0"/>
                <a:cs typeface="Arial" panose="020B0604020202020204" pitchFamily="34" charset="0"/>
              </a:rPr>
              <a:t>DevSecOps</a:t>
            </a:r>
            <a:r>
              <a:rPr lang="en-IL" sz="2000" b="1" dirty="0">
                <a:effectLst/>
                <a:latin typeface="Calibri Light" panose="020F0302020204030204" pitchFamily="34" charset="0"/>
                <a:ea typeface="Calibri" panose="020F0502020204030204" pitchFamily="34" charset="0"/>
                <a:cs typeface="Arial" panose="020B0604020202020204" pitchFamily="34" charset="0"/>
              </a:rPr>
              <a:t> </a:t>
            </a:r>
            <a:r>
              <a:rPr lang="en-IL" sz="2000"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brings together development, security, and operations teams to create a collaborative environment that prioritizes security and enables faster delivery of secure software.</a:t>
            </a:r>
            <a:r>
              <a:rPr lang="en-IL" sz="20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It incorporates security testing, vulnerability scanning, and compliance monitoring into the continuous integration and continuous delivery (CI/CD) pipeline, so that security issues can be identified and resolved early in the development process.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Light" panose="020F0302020204030204" pitchFamily="34" charset="0"/>
                <a:ea typeface="Calibri" panose="020F0502020204030204" pitchFamily="34" charset="0"/>
                <a:cs typeface="Arial" panose="020B0604020202020204" pitchFamily="34" charset="0"/>
              </a:rPr>
              <a:t>The goal of </a:t>
            </a:r>
            <a:r>
              <a:rPr lang="en-IL" sz="2000" dirty="0" err="1">
                <a:effectLst/>
                <a:latin typeface="Calibri Light" panose="020F0302020204030204" pitchFamily="34" charset="0"/>
                <a:ea typeface="Calibri" panose="020F0502020204030204" pitchFamily="34" charset="0"/>
                <a:cs typeface="Arial" panose="020B0604020202020204" pitchFamily="34" charset="0"/>
              </a:rPr>
              <a:t>DevSecOps</a:t>
            </a:r>
            <a:r>
              <a:rPr lang="en-IL" sz="2000" dirty="0">
                <a:effectLst/>
                <a:latin typeface="Calibri Light" panose="020F0302020204030204" pitchFamily="34" charset="0"/>
                <a:ea typeface="Calibri" panose="020F0502020204030204" pitchFamily="34" charset="0"/>
                <a:cs typeface="Arial" panose="020B0604020202020204" pitchFamily="34" charset="0"/>
              </a:rPr>
              <a:t> is to ensure that security is not an afterthought, but a fundamental part of the software development process. By incorporating security into DevOps, organizations can reduce the risk of security breaches, protect customer data, and meet regulatory compliance requirements.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400" b="1" i="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In simple words it is  a</a:t>
            </a:r>
            <a:r>
              <a:rPr lang="en-IL" sz="2400" b="1" i="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variation of DevOps that includes security experts as part of the team, with the goal of incorporating security into all aspects of application development and infrastructure design.</a:t>
            </a:r>
            <a:endParaRPr lang="en-IL"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4008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566D-ECAE-5D66-66ED-3F993952409A}"/>
              </a:ext>
            </a:extLst>
          </p:cNvPr>
          <p:cNvSpPr>
            <a:spLocks noGrp="1"/>
          </p:cNvSpPr>
          <p:nvPr>
            <p:ph type="title"/>
          </p:nvPr>
        </p:nvSpPr>
        <p:spPr>
          <a:xfrm>
            <a:off x="1141116" y="609600"/>
            <a:ext cx="9903418" cy="914400"/>
          </a:xfrm>
        </p:spPr>
        <p:txBody>
          <a:bodyPr>
            <a:normAutofit fontScale="90000"/>
          </a:bodyPr>
          <a:lstStyle/>
          <a:p>
            <a:br>
              <a:rPr lang="en-US" sz="3200" b="1" dirty="0">
                <a:effectLst/>
                <a:latin typeface="Calibri Light" panose="020F0302020204030204" pitchFamily="34" charset="0"/>
                <a:ea typeface="Calibri" panose="020F0502020204030204" pitchFamily="34" charset="0"/>
                <a:cs typeface="Arial" panose="020B0604020202020204" pitchFamily="34" charset="0"/>
              </a:rPr>
            </a:br>
            <a:r>
              <a:rPr lang="en-IL" sz="3200" b="1" dirty="0" err="1">
                <a:effectLst/>
                <a:latin typeface="Calibri Light" panose="020F0302020204030204" pitchFamily="34" charset="0"/>
                <a:ea typeface="Calibri" panose="020F0502020204030204" pitchFamily="34" charset="0"/>
                <a:cs typeface="Arial" panose="020B0604020202020204" pitchFamily="34" charset="0"/>
              </a:rPr>
              <a:t>ITOps</a:t>
            </a:r>
            <a:r>
              <a:rPr lang="en-IL" sz="3200" b="1" dirty="0">
                <a:effectLst/>
                <a:latin typeface="Calibri Light" panose="020F0302020204030204" pitchFamily="34" charset="0"/>
                <a:ea typeface="Calibri" panose="020F0502020204030204" pitchFamily="34" charset="0"/>
                <a:cs typeface="Arial" panose="020B0604020202020204" pitchFamily="34" charset="0"/>
              </a:rPr>
              <a:t>/TechOps: </a:t>
            </a:r>
            <a:br>
              <a:rPr lang="en-IL" sz="1800" dirty="0">
                <a:effectLst/>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6C9AC345-B915-E071-5A92-E9521043ED19}"/>
              </a:ext>
            </a:extLst>
          </p:cNvPr>
          <p:cNvSpPr>
            <a:spLocks noGrp="1"/>
          </p:cNvSpPr>
          <p:nvPr>
            <p:ph idx="1"/>
          </p:nvPr>
        </p:nvSpPr>
        <p:spPr>
          <a:xfrm>
            <a:off x="1141116" y="1676400"/>
            <a:ext cx="9903418" cy="4114801"/>
          </a:xfrm>
        </p:spPr>
        <p:txBody>
          <a:bodyPr>
            <a:normAutofit fontScale="77500" lnSpcReduction="20000"/>
          </a:bodyPr>
          <a:lstStyle/>
          <a:p>
            <a:pPr marL="457200" marR="0">
              <a:lnSpc>
                <a:spcPct val="107000"/>
              </a:lnSpc>
              <a:spcBef>
                <a:spcPts val="0"/>
              </a:spcBef>
              <a:spcAft>
                <a:spcPts val="800"/>
              </a:spcAft>
            </a:pPr>
            <a:r>
              <a:rPr lang="en-US" sz="2000" dirty="0">
                <a:effectLst/>
                <a:latin typeface="Calibri Light" panose="020F0302020204030204" pitchFamily="34" charset="0"/>
                <a:ea typeface="Calibri" panose="020F0502020204030204" pitchFamily="34" charset="0"/>
                <a:cs typeface="Arial" panose="020B0604020202020204" pitchFamily="34" charset="0"/>
              </a:rPr>
              <a:t>also known as TechOps, </a:t>
            </a:r>
            <a:r>
              <a:rPr lang="en-US" sz="2400" i="1" u="sng" dirty="0">
                <a:effectLst/>
                <a:latin typeface="Calibri Light" panose="020F0302020204030204" pitchFamily="34" charset="0"/>
                <a:ea typeface="Calibri" panose="020F0502020204030204" pitchFamily="34" charset="0"/>
                <a:cs typeface="Arial" panose="020B0604020202020204" pitchFamily="34" charset="0"/>
              </a:rPr>
              <a:t>refers to the set of practices and techniques used to manage the technology infrastructure and operations of an organization. This includes managing the hardware, software, networking, security, and other components of the technology stack.</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err="1">
                <a:effectLst/>
                <a:latin typeface="Calibri Light" panose="020F0302020204030204" pitchFamily="34" charset="0"/>
                <a:ea typeface="Calibri" panose="020F0502020204030204" pitchFamily="34" charset="0"/>
                <a:cs typeface="Arial" panose="020B0604020202020204" pitchFamily="34" charset="0"/>
              </a:rPr>
              <a:t>ITOps</a:t>
            </a:r>
            <a:r>
              <a:rPr lang="en-US" sz="2000" dirty="0">
                <a:effectLst/>
                <a:latin typeface="Calibri Light" panose="020F0302020204030204" pitchFamily="34" charset="0"/>
                <a:ea typeface="Calibri" panose="020F0502020204030204" pitchFamily="34" charset="0"/>
                <a:cs typeface="Arial" panose="020B0604020202020204" pitchFamily="34" charset="0"/>
              </a:rPr>
              <a:t> </a:t>
            </a:r>
            <a:r>
              <a:rPr lang="en-US" sz="2000"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is concerned with ensuring the availability, reliability, and scalability</a:t>
            </a:r>
            <a:r>
              <a:rPr lang="en-US" sz="20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US" sz="2000" dirty="0">
                <a:effectLst/>
                <a:latin typeface="Calibri Light" panose="020F0302020204030204" pitchFamily="34" charset="0"/>
                <a:ea typeface="Calibri" panose="020F0502020204030204" pitchFamily="34" charset="0"/>
                <a:cs typeface="Arial" panose="020B0604020202020204" pitchFamily="34" charset="0"/>
              </a:rPr>
              <a:t>of an organization's technology infrastructure, as well as ensuring that it is secure and compliant with relevant regulations and industry standards. Key responsibilities of </a:t>
            </a:r>
            <a:r>
              <a:rPr lang="en-US" sz="2000" dirty="0" err="1">
                <a:effectLst/>
                <a:latin typeface="Calibri Light" panose="020F0302020204030204" pitchFamily="34" charset="0"/>
                <a:ea typeface="Calibri" panose="020F0502020204030204" pitchFamily="34" charset="0"/>
                <a:cs typeface="Arial" panose="020B0604020202020204" pitchFamily="34" charset="0"/>
              </a:rPr>
              <a:t>ITOps</a:t>
            </a:r>
            <a:r>
              <a:rPr lang="en-US" sz="2000" dirty="0">
                <a:effectLst/>
                <a:latin typeface="Calibri Light" panose="020F0302020204030204" pitchFamily="34" charset="0"/>
                <a:ea typeface="Calibri" panose="020F0502020204030204" pitchFamily="34" charset="0"/>
                <a:cs typeface="Arial" panose="020B0604020202020204" pitchFamily="34" charset="0"/>
              </a:rPr>
              <a:t> teams may include managing servers, databases, storage, networking, and cloud infrastructure, as well as monitoring and managing system performance, conducting backups and disaster recovery planning, and managing software and hardware upgrades.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b="1" i="1" dirty="0" err="1">
                <a:solidFill>
                  <a:srgbClr val="FF0000"/>
                </a:solidFill>
                <a:effectLst/>
                <a:latin typeface="Calibri Light" panose="020F0302020204030204" pitchFamily="34" charset="0"/>
                <a:ea typeface="Calibri" panose="020F0502020204030204" pitchFamily="34" charset="0"/>
                <a:cs typeface="Arial" panose="020B0604020202020204" pitchFamily="34" charset="0"/>
              </a:rPr>
              <a:t>ITOps</a:t>
            </a:r>
            <a:r>
              <a:rPr lang="en-US" sz="2000" b="1" i="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teams also work closely with other teams, such as development, security, and business operations</a:t>
            </a:r>
            <a:r>
              <a:rPr lang="en-US" sz="2000" dirty="0">
                <a:effectLst/>
                <a:latin typeface="Calibri Light" panose="020F0302020204030204" pitchFamily="34" charset="0"/>
                <a:ea typeface="Calibri" panose="020F0502020204030204" pitchFamily="34" charset="0"/>
                <a:cs typeface="Arial" panose="020B0604020202020204" pitchFamily="34" charset="0"/>
              </a:rPr>
              <a:t>, to ensure that the technology infrastructure meets the needs of the organization as a whole. They may also be involved in designing and implementing new systems and technologies, as well as evaluating and selecting third-party tools and services that can enhance the organization's technology stack.</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400" b="1"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In summery </a:t>
            </a:r>
            <a:r>
              <a:rPr lang="en-IL" sz="2400" b="1"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Two terms that are often used interchangeably to describe IT functions performed outside of application development and management, including network infrastructure and security, server management, help desk, and data backups</a:t>
            </a:r>
            <a:r>
              <a:rPr lang="en-IL" sz="2000" dirty="0">
                <a:effectLst/>
                <a:latin typeface="Calibri Light" panose="020F03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41121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4263-D0ED-3536-6FFA-F5667AC8336C}"/>
              </a:ext>
            </a:extLst>
          </p:cNvPr>
          <p:cNvSpPr>
            <a:spLocks noGrp="1"/>
          </p:cNvSpPr>
          <p:nvPr>
            <p:ph type="title"/>
          </p:nvPr>
        </p:nvSpPr>
        <p:spPr>
          <a:xfrm>
            <a:off x="1141116" y="609600"/>
            <a:ext cx="9903418" cy="914400"/>
          </a:xfrm>
        </p:spPr>
        <p:txBody>
          <a:bodyPr>
            <a:normAutofit fontScale="90000"/>
          </a:bodyPr>
          <a:lstStyle/>
          <a:p>
            <a:br>
              <a:rPr lang="en-US" sz="3200" b="1" dirty="0">
                <a:effectLst/>
                <a:latin typeface="Calibri Light" panose="020F0302020204030204" pitchFamily="34" charset="0"/>
                <a:ea typeface="Calibri" panose="020F0502020204030204" pitchFamily="34" charset="0"/>
                <a:cs typeface="Arial" panose="020B0604020202020204" pitchFamily="34" charset="0"/>
              </a:rPr>
            </a:br>
            <a:r>
              <a:rPr lang="en-US" sz="3200" b="1" dirty="0" err="1">
                <a:effectLst/>
                <a:latin typeface="Calibri Light" panose="020F0302020204030204" pitchFamily="34" charset="0"/>
                <a:ea typeface="Calibri" panose="020F0502020204030204" pitchFamily="34" charset="0"/>
                <a:cs typeface="Arial" panose="020B0604020202020204" pitchFamily="34" charset="0"/>
              </a:rPr>
              <a:t>MLOps</a:t>
            </a:r>
            <a:r>
              <a:rPr lang="en-US" sz="3200" b="1" dirty="0">
                <a:effectLst/>
                <a:latin typeface="Calibri Light" panose="020F0302020204030204" pitchFamily="34" charset="0"/>
                <a:ea typeface="Calibri" panose="020F0502020204030204" pitchFamily="34" charset="0"/>
                <a:cs typeface="Arial" panose="020B0604020202020204" pitchFamily="34" charset="0"/>
              </a:rPr>
              <a:t>,</a:t>
            </a:r>
            <a:br>
              <a:rPr lang="en-IL" sz="1800" dirty="0">
                <a:effectLst/>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077BC0C3-4413-D243-D124-AD08B02DE4CA}"/>
              </a:ext>
            </a:extLst>
          </p:cNvPr>
          <p:cNvSpPr>
            <a:spLocks noGrp="1"/>
          </p:cNvSpPr>
          <p:nvPr>
            <p:ph idx="1"/>
          </p:nvPr>
        </p:nvSpPr>
        <p:spPr>
          <a:xfrm>
            <a:off x="1141116" y="1752600"/>
            <a:ext cx="9903418" cy="4800600"/>
          </a:xfrm>
        </p:spPr>
        <p:txBody>
          <a:bodyPr>
            <a:normAutofit/>
          </a:bodyPr>
          <a:lstStyle/>
          <a:p>
            <a:pPr marL="457200" marR="0">
              <a:lnSpc>
                <a:spcPct val="107000"/>
              </a:lnSpc>
              <a:spcBef>
                <a:spcPts val="0"/>
              </a:spcBef>
              <a:spcAft>
                <a:spcPts val="800"/>
              </a:spcAft>
            </a:pPr>
            <a:r>
              <a:rPr lang="en-US" sz="2000"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short for Machine Learning Operations, refers to the practice of applying DevOps principles and practices to the machine learning lifecycle. The goal of </a:t>
            </a:r>
            <a:r>
              <a:rPr lang="en-US" sz="2000" i="1" u="sng" dirty="0" err="1">
                <a:solidFill>
                  <a:srgbClr val="FF0000"/>
                </a:solidFill>
                <a:effectLst/>
                <a:latin typeface="Calibri Light" panose="020F0302020204030204" pitchFamily="34" charset="0"/>
                <a:ea typeface="Calibri" panose="020F0502020204030204" pitchFamily="34" charset="0"/>
                <a:cs typeface="Arial" panose="020B0604020202020204" pitchFamily="34" charset="0"/>
              </a:rPr>
              <a:t>MLOps</a:t>
            </a:r>
            <a:r>
              <a:rPr lang="en-US" sz="2000"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is to streamline the development, deployment, and maintenance of machine learning models.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dirty="0" err="1">
                <a:effectLst/>
                <a:latin typeface="Calibri Light" panose="020F0302020204030204" pitchFamily="34" charset="0"/>
                <a:ea typeface="Calibri" panose="020F0502020204030204" pitchFamily="34" charset="0"/>
                <a:cs typeface="Arial" panose="020B0604020202020204" pitchFamily="34" charset="0"/>
              </a:rPr>
              <a:t>MLOps</a:t>
            </a:r>
            <a:r>
              <a:rPr lang="en-US" sz="2000" dirty="0">
                <a:effectLst/>
                <a:latin typeface="Calibri Light" panose="020F0302020204030204" pitchFamily="34" charset="0"/>
                <a:ea typeface="Calibri" panose="020F0502020204030204" pitchFamily="34" charset="0"/>
                <a:cs typeface="Arial" panose="020B0604020202020204" pitchFamily="34" charset="0"/>
              </a:rPr>
              <a:t> involves the </a:t>
            </a:r>
            <a:r>
              <a:rPr lang="en-US" sz="2000" i="1" u="sng" dirty="0">
                <a:effectLst/>
                <a:latin typeface="Calibri Light" panose="020F0302020204030204" pitchFamily="34" charset="0"/>
                <a:ea typeface="Calibri" panose="020F0502020204030204" pitchFamily="34" charset="0"/>
                <a:cs typeface="Arial" panose="020B0604020202020204" pitchFamily="34" charset="0"/>
              </a:rPr>
              <a:t>collaboration between data scientists, machine learning engineers, software developers, and IT operations</a:t>
            </a:r>
            <a:r>
              <a:rPr lang="en-US" sz="2000" dirty="0">
                <a:effectLst/>
                <a:latin typeface="Calibri Light" panose="020F0302020204030204" pitchFamily="34" charset="0"/>
                <a:ea typeface="Calibri" panose="020F0502020204030204" pitchFamily="34" charset="0"/>
                <a:cs typeface="Arial" panose="020B0604020202020204" pitchFamily="34" charset="0"/>
              </a:rPr>
              <a:t> to ensure the successful deployment and operation of machine learning models in production. </a:t>
            </a:r>
            <a:r>
              <a:rPr lang="en-US" sz="2000" dirty="0" err="1">
                <a:effectLst/>
                <a:latin typeface="Calibri Light" panose="020F0302020204030204" pitchFamily="34" charset="0"/>
                <a:ea typeface="Calibri" panose="020F0502020204030204" pitchFamily="34" charset="0"/>
                <a:cs typeface="Arial" panose="020B0604020202020204" pitchFamily="34" charset="0"/>
              </a:rPr>
              <a:t>MLOps</a:t>
            </a:r>
            <a:r>
              <a:rPr lang="en-US" sz="2000" dirty="0">
                <a:effectLst/>
                <a:latin typeface="Calibri Light" panose="020F0302020204030204" pitchFamily="34" charset="0"/>
                <a:ea typeface="Calibri" panose="020F0502020204030204" pitchFamily="34" charset="0"/>
                <a:cs typeface="Arial" panose="020B0604020202020204" pitchFamily="34" charset="0"/>
              </a:rPr>
              <a:t> involves a combination of automation, version control, monitoring, and testing to make the machine learning lifecycle more efficient, scalable, and reliable.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000" i="1" u="sng" dirty="0" err="1">
                <a:effectLst/>
                <a:latin typeface="Calibri Light" panose="020F0302020204030204" pitchFamily="34" charset="0"/>
                <a:ea typeface="Calibri" panose="020F0502020204030204" pitchFamily="34" charset="0"/>
                <a:cs typeface="Arial" panose="020B0604020202020204" pitchFamily="34" charset="0"/>
              </a:rPr>
              <a:t>MLOps</a:t>
            </a:r>
            <a:r>
              <a:rPr lang="en-US" sz="2000" i="1" u="sng" dirty="0">
                <a:effectLst/>
                <a:latin typeface="Calibri Light" panose="020F0302020204030204" pitchFamily="34" charset="0"/>
                <a:ea typeface="Calibri" panose="020F0502020204030204" pitchFamily="34" charset="0"/>
                <a:cs typeface="Arial" panose="020B0604020202020204" pitchFamily="34" charset="0"/>
              </a:rPr>
              <a:t> also includes practices such as continuous integration and continuous deployment (CI/CD), automated testing, and infrastructure management to ensure that machine learning models are deployed and maintained correctly</a:t>
            </a:r>
            <a:r>
              <a:rPr lang="en-US" sz="2000" dirty="0">
                <a:effectLst/>
                <a:latin typeface="Calibri Light" panose="020F0302020204030204" pitchFamily="34" charset="0"/>
                <a:ea typeface="Calibri" panose="020F0502020204030204" pitchFamily="34" charset="0"/>
                <a:cs typeface="Arial" panose="020B0604020202020204" pitchFamily="34" charset="0"/>
              </a:rPr>
              <a:t>. By implementing </a:t>
            </a:r>
            <a:r>
              <a:rPr lang="en-US" sz="2000" dirty="0" err="1">
                <a:effectLst/>
                <a:latin typeface="Calibri Light" panose="020F0302020204030204" pitchFamily="34" charset="0"/>
                <a:ea typeface="Calibri" panose="020F0502020204030204" pitchFamily="34" charset="0"/>
                <a:cs typeface="Arial" panose="020B0604020202020204" pitchFamily="34" charset="0"/>
              </a:rPr>
              <a:t>MLOps</a:t>
            </a:r>
            <a:r>
              <a:rPr lang="en-US" sz="2000" dirty="0">
                <a:effectLst/>
                <a:latin typeface="Calibri Light" panose="020F0302020204030204" pitchFamily="34" charset="0"/>
                <a:ea typeface="Calibri" panose="020F0502020204030204" pitchFamily="34" charset="0"/>
                <a:cs typeface="Arial" panose="020B0604020202020204" pitchFamily="34" charset="0"/>
              </a:rPr>
              <a:t> practices, organizations can accelerate the time-to-market for their machine learning models, reduce costs, and improve the quality of their machine learning solutions.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24241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0702-2B31-CABB-AD62-804911B04F8C}"/>
              </a:ext>
            </a:extLst>
          </p:cNvPr>
          <p:cNvSpPr>
            <a:spLocks noGrp="1"/>
          </p:cNvSpPr>
          <p:nvPr>
            <p:ph type="title"/>
          </p:nvPr>
        </p:nvSpPr>
        <p:spPr>
          <a:xfrm>
            <a:off x="1141116" y="609600"/>
            <a:ext cx="9903418" cy="1143000"/>
          </a:xfrm>
        </p:spPr>
        <p:txBody>
          <a:bodyPr/>
          <a:lstStyle/>
          <a:p>
            <a:r>
              <a:rPr lang="en-US" sz="1800" b="1" dirty="0">
                <a:effectLst/>
                <a:latin typeface="Calibri Light" panose="020F0302020204030204" pitchFamily="34" charset="0"/>
                <a:ea typeface="Calibri" panose="020F0502020204030204" pitchFamily="34" charset="0"/>
                <a:cs typeface="Arial" panose="020B0604020202020204" pitchFamily="34" charset="0"/>
              </a:rPr>
              <a:t>What is (deployment (CI/CD),)? </a:t>
            </a:r>
            <a:br>
              <a:rPr lang="en-IL" sz="2400" dirty="0">
                <a:effectLst/>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24905612-9B07-BEF6-80EF-DF929A2C0EF4}"/>
              </a:ext>
            </a:extLst>
          </p:cNvPr>
          <p:cNvSpPr>
            <a:spLocks noGrp="1"/>
          </p:cNvSpPr>
          <p:nvPr>
            <p:ph idx="1"/>
          </p:nvPr>
        </p:nvSpPr>
        <p:spPr>
          <a:xfrm>
            <a:off x="1141116" y="1524000"/>
            <a:ext cx="9903418" cy="4267201"/>
          </a:xfrm>
        </p:spPr>
        <p:txBody>
          <a:bodyPr>
            <a:normAutofit fontScale="92500" lnSpcReduction="20000"/>
          </a:bodyPr>
          <a:lstStyle/>
          <a:p>
            <a:pPr marL="457200" marR="0">
              <a:lnSpc>
                <a:spcPct val="107000"/>
              </a:lnSpc>
              <a:spcBef>
                <a:spcPts val="0"/>
              </a:spcBef>
              <a:spcAft>
                <a:spcPts val="800"/>
              </a:spcAft>
            </a:pPr>
            <a:r>
              <a:rPr lang="en-IL" sz="2000" b="1" i="1" u="sng" dirty="0">
                <a:effectLst/>
                <a:latin typeface="Calibri Light" panose="020F0302020204030204" pitchFamily="34" charset="0"/>
                <a:ea typeface="Calibri" panose="020F0502020204030204" pitchFamily="34" charset="0"/>
                <a:cs typeface="Arial" panose="020B0604020202020204" pitchFamily="34" charset="0"/>
              </a:rPr>
              <a:t>CI/CD stands for Continuous Integration and Continuous Deployment/Delivery. It is a set of practices and techniques that help development teams to produce and deliver software more quickly and reliably.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Light" panose="020F0302020204030204" pitchFamily="34" charset="0"/>
                <a:ea typeface="Calibri" panose="020F0502020204030204" pitchFamily="34" charset="0"/>
                <a:cs typeface="Arial" panose="020B0604020202020204" pitchFamily="34" charset="0"/>
              </a:rPr>
              <a:t>Continuous Integration refers to the process of </a:t>
            </a:r>
            <a:r>
              <a:rPr lang="en-IL" sz="2000" i="1" u="sng" dirty="0">
                <a:effectLst/>
                <a:latin typeface="Calibri Light" panose="020F0302020204030204" pitchFamily="34" charset="0"/>
                <a:ea typeface="Calibri" panose="020F0502020204030204" pitchFamily="34" charset="0"/>
                <a:cs typeface="Arial" panose="020B0604020202020204" pitchFamily="34" charset="0"/>
              </a:rPr>
              <a:t>frequently and automatically merging code changes from different developers into a single, shared code repository. This allows teams to catch and fix issues early on, before they become larger and more difficult to resolve.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Light" panose="020F0302020204030204" pitchFamily="34" charset="0"/>
                <a:ea typeface="Calibri" panose="020F0502020204030204" pitchFamily="34" charset="0"/>
                <a:cs typeface="Arial" panose="020B0604020202020204" pitchFamily="34" charset="0"/>
              </a:rPr>
              <a:t>Continuous Deployment/Delivery refers to the practice of automatically building, testing, and deploying code changes to production as soon as they are ready. This reduces the time between developing new features and making them available to end-users, and helps to ensure that changes are deployed in a consistent and repeatable manner.</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i="1" u="sng" dirty="0">
                <a:effectLst/>
                <a:latin typeface="Calibri Light" panose="020F0302020204030204" pitchFamily="34" charset="0"/>
                <a:ea typeface="Calibri" panose="020F0502020204030204" pitchFamily="34" charset="0"/>
                <a:cs typeface="Arial" panose="020B0604020202020204" pitchFamily="34" charset="0"/>
              </a:rPr>
              <a:t>CI/CD helps to improve the quality and speed of software development, while reducing the risk of errors and downtime. </a:t>
            </a:r>
            <a:r>
              <a:rPr lang="en-IL" sz="2000" dirty="0">
                <a:effectLst/>
                <a:latin typeface="Calibri Light" panose="020F0302020204030204" pitchFamily="34" charset="0"/>
                <a:ea typeface="Calibri" panose="020F0502020204030204" pitchFamily="34" charset="0"/>
                <a:cs typeface="Arial" panose="020B0604020202020204" pitchFamily="34" charset="0"/>
              </a:rPr>
              <a:t>By automating many of the tasks involved in building, testing, and deploying code changes, teams can focus on delivering new features and functionality to users more quickly and efficiently.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5864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2056-021B-F4A6-795D-A6B918CD1D7B}"/>
              </a:ext>
            </a:extLst>
          </p:cNvPr>
          <p:cNvSpPr>
            <a:spLocks noGrp="1"/>
          </p:cNvSpPr>
          <p:nvPr>
            <p:ph type="title"/>
          </p:nvPr>
        </p:nvSpPr>
        <p:spPr/>
        <p:txBody>
          <a:bodyPr/>
          <a:lstStyle/>
          <a:p>
            <a:pPr marL="457200" marR="0" lvl="0" indent="-285664" defTabSz="457063" rtl="0" eaLnBrk="1" fontAlgn="auto" latinLnBrk="0" hangingPunct="1">
              <a:lnSpc>
                <a:spcPct val="107000"/>
              </a:lnSpc>
              <a:spcBef>
                <a:spcPts val="0"/>
              </a:spcBef>
              <a:spcAft>
                <a:spcPts val="800"/>
              </a:spcAft>
              <a:tabLst/>
              <a:defRPr/>
            </a:pPr>
            <a:r>
              <a:rPr kumimoji="0" lang="en-IL" sz="2500" b="1"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Light" panose="020F0302020204030204" pitchFamily="34" charset="0"/>
                <a:ea typeface="Calibri" panose="020F0502020204030204" pitchFamily="34" charset="0"/>
                <a:cs typeface="Arial" panose="020B0604020202020204" pitchFamily="34" charset="0"/>
              </a:rPr>
              <a:t>"FinOps" </a:t>
            </a:r>
            <a:br>
              <a:rPr kumimoji="0" lang="en-IL" sz="1400" b="0" i="0" u="none" strike="noStrike" kern="1200" cap="small" spc="0" normalizeH="0" baseline="0" noProof="0" dirty="0">
                <a:ln>
                  <a:noFill/>
                </a:ln>
                <a:gradFill flip="none" rotWithShape="1">
                  <a:gsLst>
                    <a:gs pos="0">
                      <a:prstClr val="white"/>
                    </a:gs>
                    <a:gs pos="100000">
                      <a:prstClr val="white">
                        <a:lumMod val="75000"/>
                      </a:prstClr>
                    </a:gs>
                  </a:gsLst>
                  <a:lin ang="5580000" scaled="0"/>
                  <a:tileRect/>
                </a:gradFill>
                <a:effectLst/>
                <a:uLnTx/>
                <a:uFillTx/>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857202EE-0196-8AE1-9823-D6C5495D6CB1}"/>
              </a:ext>
            </a:extLst>
          </p:cNvPr>
          <p:cNvSpPr>
            <a:spLocks noGrp="1"/>
          </p:cNvSpPr>
          <p:nvPr>
            <p:ph idx="1"/>
          </p:nvPr>
        </p:nvSpPr>
        <p:spPr>
          <a:xfrm>
            <a:off x="1141116" y="1752600"/>
            <a:ext cx="9903418" cy="4724400"/>
          </a:xfrm>
        </p:spPr>
        <p:txBody>
          <a:bodyPr>
            <a:normAutofit/>
          </a:bodyPr>
          <a:lstStyle/>
          <a:p>
            <a:pPr marL="457200" marR="0">
              <a:lnSpc>
                <a:spcPct val="107000"/>
              </a:lnSpc>
              <a:spcBef>
                <a:spcPts val="0"/>
              </a:spcBef>
              <a:spcAft>
                <a:spcPts val="800"/>
              </a:spcAft>
            </a:pPr>
            <a:r>
              <a:rPr lang="en-IL" sz="2000"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is a combination of the words "financial" and "operations." It refers to a set of practices and principles designed to help companies manage their cloud computing costs</a:t>
            </a:r>
            <a:r>
              <a:rPr lang="en-US" sz="2000"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in order to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1599823" lvl="3" indent="-342900">
              <a:lnSpc>
                <a:spcPct val="107000"/>
              </a:lnSpc>
              <a:spcBef>
                <a:spcPts val="0"/>
              </a:spcBef>
              <a:spcAft>
                <a:spcPts val="0"/>
              </a:spcAft>
              <a:buFont typeface="Symbol" panose="05050102010706020507" pitchFamily="18" charset="2"/>
              <a:buChar char=""/>
            </a:pPr>
            <a:r>
              <a:rPr lang="en-IL" sz="2100" dirty="0">
                <a:effectLst/>
                <a:latin typeface="Calibri Light" panose="020F0302020204030204" pitchFamily="34" charset="0"/>
                <a:ea typeface="Calibri" panose="020F0502020204030204" pitchFamily="34" charset="0"/>
                <a:cs typeface="Arial" panose="020B0604020202020204" pitchFamily="34" charset="0"/>
              </a:rPr>
              <a:t>optimize costs,</a:t>
            </a:r>
            <a:endParaRPr lang="en-IL" sz="1900" dirty="0">
              <a:effectLst/>
              <a:latin typeface="Calibri" panose="020F0502020204030204" pitchFamily="34" charset="0"/>
              <a:ea typeface="Calibri" panose="020F0502020204030204" pitchFamily="34" charset="0"/>
              <a:cs typeface="Arial" panose="020B0604020202020204" pitchFamily="34" charset="0"/>
            </a:endParaRPr>
          </a:p>
          <a:p>
            <a:pPr marL="1599823" lvl="3" indent="-342900">
              <a:lnSpc>
                <a:spcPct val="107000"/>
              </a:lnSpc>
              <a:spcBef>
                <a:spcPts val="0"/>
              </a:spcBef>
              <a:spcAft>
                <a:spcPts val="0"/>
              </a:spcAft>
              <a:buFont typeface="Symbol" panose="05050102010706020507" pitchFamily="18" charset="2"/>
              <a:buChar char=""/>
            </a:pPr>
            <a:r>
              <a:rPr lang="en-IL" sz="2100" dirty="0">
                <a:effectLst/>
                <a:latin typeface="Calibri Light" panose="020F0302020204030204" pitchFamily="34" charset="0"/>
                <a:ea typeface="Calibri" panose="020F0502020204030204" pitchFamily="34" charset="0"/>
                <a:cs typeface="Arial" panose="020B0604020202020204" pitchFamily="34" charset="0"/>
              </a:rPr>
              <a:t>maximize value, </a:t>
            </a:r>
            <a:endParaRPr lang="en-IL" sz="1900" dirty="0">
              <a:effectLst/>
              <a:latin typeface="Calibri" panose="020F0502020204030204" pitchFamily="34" charset="0"/>
              <a:ea typeface="Calibri" panose="020F0502020204030204" pitchFamily="34" charset="0"/>
              <a:cs typeface="Arial" panose="020B0604020202020204" pitchFamily="34" charset="0"/>
            </a:endParaRPr>
          </a:p>
          <a:p>
            <a:pPr marL="1599823" lvl="3" indent="-342900">
              <a:lnSpc>
                <a:spcPct val="107000"/>
              </a:lnSpc>
              <a:spcBef>
                <a:spcPts val="0"/>
              </a:spcBef>
              <a:spcAft>
                <a:spcPts val="800"/>
              </a:spcAft>
              <a:buFont typeface="Symbol" panose="05050102010706020507" pitchFamily="18" charset="2"/>
              <a:buChar char=""/>
            </a:pPr>
            <a:r>
              <a:rPr lang="en-IL" sz="2100" dirty="0">
                <a:effectLst/>
                <a:latin typeface="Calibri Light" panose="020F0302020204030204" pitchFamily="34" charset="0"/>
                <a:ea typeface="Calibri" panose="020F0502020204030204" pitchFamily="34" charset="0"/>
                <a:cs typeface="Arial" panose="020B0604020202020204" pitchFamily="34" charset="0"/>
              </a:rPr>
              <a:t>and enable better collaboration between finance, engineering, and business teams.</a:t>
            </a:r>
            <a:endParaRPr lang="en-IL" sz="19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dirty="0">
                <a:effectLst/>
                <a:latin typeface="Calibri Light" panose="020F0302020204030204" pitchFamily="34" charset="0"/>
                <a:ea typeface="Calibri" panose="020F0502020204030204" pitchFamily="34" charset="0"/>
                <a:cs typeface="Arial" panose="020B0604020202020204" pitchFamily="34" charset="0"/>
              </a:rPr>
              <a:t> It involves a cross-functional approach that involves cloud engineers, finance professionals, and other stakeholders in the organization.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IL" sz="2000" b="1" i="1" u="sng"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The main goal of FinOps is to optimize cloud spending while maintaining or improving the quality and performance of the cloud environment</a:t>
            </a:r>
            <a:r>
              <a:rPr lang="en-IL" sz="2000" dirty="0">
                <a:effectLst/>
                <a:latin typeface="Calibri Light" panose="020F0302020204030204" pitchFamily="34" charset="0"/>
                <a:ea typeface="Calibri" panose="020F0502020204030204" pitchFamily="34" charset="0"/>
                <a:cs typeface="Arial" panose="020B0604020202020204" pitchFamily="34" charset="0"/>
              </a:rPr>
              <a:t>. This involves continuous monitoring, analysis, and optimization of cloud usage, as well as the implementation of processes and tools to control cloud costs.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97056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70A0C-3BCA-8477-4A55-E1BAF9CFD5FF}"/>
              </a:ext>
            </a:extLst>
          </p:cNvPr>
          <p:cNvSpPr>
            <a:spLocks noGrp="1"/>
          </p:cNvSpPr>
          <p:nvPr>
            <p:ph type="title"/>
          </p:nvPr>
        </p:nvSpPr>
        <p:spPr>
          <a:xfrm>
            <a:off x="1141116" y="609600"/>
            <a:ext cx="9903418" cy="1143000"/>
          </a:xfrm>
        </p:spPr>
        <p:txBody>
          <a:bodyPr>
            <a:normAutofit fontScale="90000"/>
          </a:bodyPr>
          <a:lstStyle/>
          <a:p>
            <a:r>
              <a:rPr lang="en-US" sz="2000" b="1" dirty="0"/>
              <a:t>Some of the key activities and practices associated with FinOps include:</a:t>
            </a:r>
            <a:br>
              <a:rPr lang="en-US" dirty="0"/>
            </a:br>
            <a:endParaRPr lang="en-IL" dirty="0"/>
          </a:p>
        </p:txBody>
      </p:sp>
      <p:sp>
        <p:nvSpPr>
          <p:cNvPr id="3" name="Content Placeholder 2">
            <a:extLst>
              <a:ext uri="{FF2B5EF4-FFF2-40B4-BE49-F238E27FC236}">
                <a16:creationId xmlns:a16="http://schemas.microsoft.com/office/drawing/2014/main" id="{776F4EA9-EBA0-008E-50BE-88B3473F1C0A}"/>
              </a:ext>
            </a:extLst>
          </p:cNvPr>
          <p:cNvSpPr>
            <a:spLocks noGrp="1"/>
          </p:cNvSpPr>
          <p:nvPr>
            <p:ph idx="1"/>
          </p:nvPr>
        </p:nvSpPr>
        <p:spPr>
          <a:xfrm>
            <a:off x="1141116" y="1524000"/>
            <a:ext cx="9903418" cy="5105400"/>
          </a:xfrm>
        </p:spPr>
        <p:txBody>
          <a:bodyPr>
            <a:normAutofit/>
          </a:bodyPr>
          <a:lstStyle/>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2000" b="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Cloud cost management:</a:t>
            </a:r>
            <a:r>
              <a:rPr lang="en-IL" sz="20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This involves tracking and monitoring cloud usage and costs in order to identify opportunities for optimization.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2000" b="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Cost allocation:</a:t>
            </a:r>
            <a:r>
              <a:rPr lang="en-IL" sz="20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This involves allocating cloud costs to specific teams, projects, or products in order to increase accountability and transparency.</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2000" b="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Optimization:</a:t>
            </a:r>
            <a:r>
              <a:rPr lang="en-IL" sz="20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This involves identifying and implementing cost-saving measures, such as resizing or shutting down idle resources, using reserved instances, and leveraging spot instances.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2000" b="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Forecasting and budgeting</a:t>
            </a:r>
            <a:r>
              <a:rPr lang="en-IL" sz="20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This involves predicting future cloud usage and costs and creating budgets based on those predictions.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2000" b="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Governance and compliance:</a:t>
            </a:r>
            <a:r>
              <a:rPr lang="en-IL" sz="20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This involves ensuring that cloud usage and spending align with company policies and regulatory requirements.</a:t>
            </a:r>
            <a:endParaRPr lang="en-US" sz="2000" dirty="0">
              <a:effectLst/>
              <a:latin typeface="Calibri Light" panose="020F03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800"/>
              </a:spcAft>
              <a:buNone/>
              <a:tabLst>
                <a:tab pos="457200" algn="l"/>
              </a:tabLst>
            </a:pPr>
            <a:r>
              <a:rPr lang="en-IL" sz="2000" dirty="0">
                <a:effectLst/>
                <a:latin typeface="Calibri Light" panose="020F0302020204030204" pitchFamily="34" charset="0"/>
                <a:ea typeface="Calibri" panose="020F0502020204030204" pitchFamily="34" charset="0"/>
                <a:cs typeface="Arial" panose="020B0604020202020204" pitchFamily="34" charset="0"/>
              </a:rPr>
              <a:t>FinOps is becoming increasingly popular as more and more companies move to the cloud and seek to manage their cloud spending more effectively. It is seen as an essential practice for companies that want to take full advantage of the benefits of the cloud while keeping costs under control.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68455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7AE0-2092-7FA1-D7FD-6E0C0BE4BD0A}"/>
              </a:ext>
            </a:extLst>
          </p:cNvPr>
          <p:cNvSpPr>
            <a:spLocks noGrp="1"/>
          </p:cNvSpPr>
          <p:nvPr>
            <p:ph type="title"/>
          </p:nvPr>
        </p:nvSpPr>
        <p:spPr>
          <a:xfrm>
            <a:off x="1141116" y="609600"/>
            <a:ext cx="9903418" cy="1219200"/>
          </a:xfrm>
        </p:spPr>
        <p:txBody>
          <a:bodyPr/>
          <a:lstStyle/>
          <a:p>
            <a:r>
              <a:rPr lang="en-US" sz="3200" b="1" dirty="0">
                <a:effectLst/>
                <a:latin typeface="Calibri Light" panose="020F0302020204030204" pitchFamily="34" charset="0"/>
                <a:ea typeface="Calibri" panose="020F0502020204030204" pitchFamily="34" charset="0"/>
                <a:cs typeface="Arial" panose="020B0604020202020204" pitchFamily="34" charset="0"/>
              </a:rPr>
              <a:t>Other “</a:t>
            </a:r>
            <a:r>
              <a:rPr lang="en-US" sz="3200" b="1" dirty="0" err="1">
                <a:effectLst/>
                <a:latin typeface="Calibri Light" panose="020F0302020204030204" pitchFamily="34" charset="0"/>
                <a:ea typeface="Calibri" panose="020F0502020204030204" pitchFamily="34" charset="0"/>
                <a:cs typeface="Arial" panose="020B0604020202020204" pitchFamily="34" charset="0"/>
              </a:rPr>
              <a:t>Ops”s</a:t>
            </a:r>
            <a:r>
              <a:rPr lang="en-US" sz="3200" b="1" dirty="0">
                <a:effectLst/>
                <a:latin typeface="Calibri Light" panose="020F0302020204030204" pitchFamily="34" charset="0"/>
                <a:ea typeface="Calibri" panose="020F0502020204030204" pitchFamily="34" charset="0"/>
                <a:cs typeface="Arial" panose="020B0604020202020204" pitchFamily="34" charset="0"/>
              </a:rPr>
              <a:t>  </a:t>
            </a:r>
            <a:br>
              <a:rPr lang="en-IL" sz="2000" dirty="0">
                <a:effectLst/>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F5790328-1C71-D4E9-B5B3-FB30CF66FB2D}"/>
              </a:ext>
            </a:extLst>
          </p:cNvPr>
          <p:cNvSpPr>
            <a:spLocks noGrp="1"/>
          </p:cNvSpPr>
          <p:nvPr>
            <p:ph idx="1"/>
          </p:nvPr>
        </p:nvSpPr>
        <p:spPr>
          <a:xfrm>
            <a:off x="1141116" y="1371600"/>
            <a:ext cx="9903418" cy="4419601"/>
          </a:xfrm>
        </p:spPr>
        <p:txBody>
          <a:bodyPr>
            <a:normAutofit fontScale="85000" lnSpcReduction="20000"/>
          </a:bodyPr>
          <a:lstStyle/>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2800" b="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NetOps:</a:t>
            </a:r>
            <a:r>
              <a:rPr lang="en-IL" sz="28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A term that refers to </a:t>
            </a:r>
            <a:r>
              <a:rPr lang="en-IL" sz="2000" i="1" u="sng" dirty="0">
                <a:effectLst/>
                <a:latin typeface="Calibri Light" panose="020F0302020204030204" pitchFamily="34" charset="0"/>
                <a:ea typeface="Calibri" panose="020F0502020204030204" pitchFamily="34" charset="0"/>
                <a:cs typeface="Arial" panose="020B0604020202020204" pitchFamily="34" charset="0"/>
              </a:rPr>
              <a:t>network operations teams that work to ensure that the correct information is fed into network operations and planning,</a:t>
            </a:r>
            <a:r>
              <a:rPr lang="en-IL" sz="2000" dirty="0">
                <a:effectLst/>
                <a:latin typeface="Calibri Light" panose="020F0302020204030204" pitchFamily="34" charset="0"/>
                <a:ea typeface="Calibri" panose="020F0502020204030204" pitchFamily="34" charset="0"/>
                <a:cs typeface="Arial" panose="020B0604020202020204" pitchFamily="34" charset="0"/>
              </a:rPr>
              <a:t> in order to support an organization's business goals.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2800" b="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SecOps:</a:t>
            </a:r>
            <a:r>
              <a:rPr lang="en-IL" sz="28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A combination of security experts with </a:t>
            </a:r>
            <a:r>
              <a:rPr lang="en-IL" sz="2000" dirty="0" err="1">
                <a:effectLst/>
                <a:latin typeface="Calibri Light" panose="020F0302020204030204" pitchFamily="34" charset="0"/>
                <a:ea typeface="Calibri" panose="020F0502020204030204" pitchFamily="34" charset="0"/>
                <a:cs typeface="Arial" panose="020B0604020202020204" pitchFamily="34" charset="0"/>
              </a:rPr>
              <a:t>ITOps</a:t>
            </a:r>
            <a:r>
              <a:rPr lang="en-IL" sz="2000" dirty="0">
                <a:effectLst/>
                <a:latin typeface="Calibri Light" panose="020F0302020204030204" pitchFamily="34" charset="0"/>
                <a:ea typeface="Calibri" panose="020F0502020204030204" pitchFamily="34" charset="0"/>
                <a:cs typeface="Arial" panose="020B0604020202020204" pitchFamily="34" charset="0"/>
              </a:rPr>
              <a:t> or NetOps teams, aimed at ensuring that security is core to all decisions and plans.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2000" dirty="0" err="1">
                <a:effectLst/>
                <a:latin typeface="Calibri Light" panose="020F0302020204030204" pitchFamily="34" charset="0"/>
                <a:ea typeface="Calibri" panose="020F0502020204030204" pitchFamily="34" charset="0"/>
                <a:cs typeface="Arial" panose="020B0604020202020204" pitchFamily="34" charset="0"/>
              </a:rPr>
              <a:t>DataOps</a:t>
            </a:r>
            <a:r>
              <a:rPr lang="en-IL" sz="2000" dirty="0">
                <a:effectLst/>
                <a:latin typeface="Calibri Light" panose="020F0302020204030204" pitchFamily="34" charset="0"/>
                <a:ea typeface="Calibri" panose="020F0502020204030204" pitchFamily="34" charset="0"/>
                <a:cs typeface="Arial" panose="020B0604020202020204" pitchFamily="34" charset="0"/>
              </a:rPr>
              <a:t>: An emerging field that combines data science with DevOps to efficiently and securely obtain information from large data sets.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2800" b="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AIOps/</a:t>
            </a:r>
            <a:r>
              <a:rPr lang="en-IL" sz="2800" b="1" dirty="0" err="1">
                <a:solidFill>
                  <a:srgbClr val="FF0000"/>
                </a:solidFill>
                <a:effectLst/>
                <a:latin typeface="Calibri Light" panose="020F0302020204030204" pitchFamily="34" charset="0"/>
                <a:ea typeface="Calibri" panose="020F0502020204030204" pitchFamily="34" charset="0"/>
                <a:cs typeface="Arial" panose="020B0604020202020204" pitchFamily="34" charset="0"/>
              </a:rPr>
              <a:t>MLOps</a:t>
            </a:r>
            <a:r>
              <a:rPr lang="en-IL" sz="2800" b="1"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a:t>
            </a:r>
            <a:r>
              <a:rPr lang="en-IL" sz="28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Methodologies that integrate the mining of large data sets and other artificial intelligence techniques into day-to-day operations across DevOps and </a:t>
            </a:r>
            <a:r>
              <a:rPr lang="en-IL" sz="2000" dirty="0" err="1">
                <a:effectLst/>
                <a:latin typeface="Calibri Light" panose="020F0302020204030204" pitchFamily="34" charset="0"/>
                <a:ea typeface="Calibri" panose="020F0502020204030204" pitchFamily="34" charset="0"/>
                <a:cs typeface="Arial" panose="020B0604020202020204" pitchFamily="34" charset="0"/>
              </a:rPr>
              <a:t>DevSecOps</a:t>
            </a:r>
            <a:r>
              <a:rPr lang="en-IL" sz="2000" dirty="0">
                <a:effectLst/>
                <a:latin typeface="Calibri Light" panose="020F0302020204030204" pitchFamily="34" charset="0"/>
                <a:ea typeface="Calibri" panose="020F0502020204030204" pitchFamily="34" charset="0"/>
                <a:cs typeface="Arial" panose="020B0604020202020204" pitchFamily="34" charset="0"/>
              </a:rPr>
              <a:t> teams.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3200" b="1" dirty="0" err="1">
                <a:effectLst/>
                <a:latin typeface="Calibri Light" panose="020F0302020204030204" pitchFamily="34" charset="0"/>
                <a:ea typeface="Calibri" panose="020F0502020204030204" pitchFamily="34" charset="0"/>
                <a:cs typeface="Arial" panose="020B0604020202020204" pitchFamily="34" charset="0"/>
              </a:rPr>
              <a:t>ChatOps</a:t>
            </a:r>
            <a:r>
              <a:rPr lang="en-IL" sz="3200" b="1" dirty="0">
                <a:effectLst/>
                <a:latin typeface="Calibri Light" panose="020F0302020204030204" pitchFamily="34" charset="0"/>
                <a:ea typeface="Calibri" panose="020F0502020204030204" pitchFamily="34" charset="0"/>
                <a:cs typeface="Arial" panose="020B0604020202020204" pitchFamily="34" charset="0"/>
              </a:rPr>
              <a:t>:</a:t>
            </a:r>
            <a:r>
              <a:rPr lang="en-IL" sz="3200" dirty="0">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An emerging field that provides best practices and solutions to deliver chatbot infrastructure, which is becoming increasingly popular in organizations.</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IL" sz="3600" b="1" dirty="0" err="1">
                <a:solidFill>
                  <a:srgbClr val="FF0000"/>
                </a:solidFill>
                <a:effectLst/>
                <a:latin typeface="Calibri Light" panose="020F0302020204030204" pitchFamily="34" charset="0"/>
                <a:ea typeface="Calibri" panose="020F0502020204030204" pitchFamily="34" charset="0"/>
                <a:cs typeface="Arial" panose="020B0604020202020204" pitchFamily="34" charset="0"/>
              </a:rPr>
              <a:t>NoOps</a:t>
            </a:r>
            <a:r>
              <a:rPr lang="en-IL" sz="2000" dirty="0">
                <a:solidFill>
                  <a:srgbClr val="FF0000"/>
                </a:solidFill>
                <a:effectLst/>
                <a:latin typeface="Calibri Light" panose="020F0302020204030204" pitchFamily="34" charset="0"/>
                <a:ea typeface="Calibri" panose="020F0502020204030204" pitchFamily="34" charset="0"/>
                <a:cs typeface="Arial" panose="020B0604020202020204" pitchFamily="34" charset="0"/>
              </a:rPr>
              <a:t>: </a:t>
            </a:r>
            <a:r>
              <a:rPr lang="en-IL" sz="2000" dirty="0">
                <a:effectLst/>
                <a:latin typeface="Calibri Light" panose="020F0302020204030204" pitchFamily="34" charset="0"/>
                <a:ea typeface="Calibri" panose="020F0502020204030204" pitchFamily="34" charset="0"/>
                <a:cs typeface="Arial" panose="020B0604020202020204" pitchFamily="34" charset="0"/>
              </a:rPr>
              <a:t>An ultimate goal for IT operations that looks to automate everything related to IT work, so that no operations team input is needed at all. This includes development workflows, security checks, testing, deployment, system monitoring, updating, and issue response.</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38299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B48E-9A19-1C26-4415-FD0F091523E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7F7BA98D-D805-ADF1-4DB3-44BB245704F9}"/>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12252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CABF-CD99-2F6F-02DF-3963EE8DD1A0}"/>
              </a:ext>
            </a:extLst>
          </p:cNvPr>
          <p:cNvSpPr>
            <a:spLocks noGrp="1"/>
          </p:cNvSpPr>
          <p:nvPr>
            <p:ph type="title"/>
          </p:nvPr>
        </p:nvSpPr>
        <p:spPr/>
        <p:txBody>
          <a:bodyPr/>
          <a:lstStyle/>
          <a:p>
            <a:r>
              <a:rPr lang="en-US" dirty="0"/>
              <a:t>In summary, </a:t>
            </a:r>
            <a:endParaRPr lang="en-IL" dirty="0"/>
          </a:p>
        </p:txBody>
      </p:sp>
      <p:sp>
        <p:nvSpPr>
          <p:cNvPr id="3" name="Content Placeholder 2">
            <a:extLst>
              <a:ext uri="{FF2B5EF4-FFF2-40B4-BE49-F238E27FC236}">
                <a16:creationId xmlns:a16="http://schemas.microsoft.com/office/drawing/2014/main" id="{5322C6CD-11C8-A7F3-5326-E0019A12DBD5}"/>
              </a:ext>
            </a:extLst>
          </p:cNvPr>
          <p:cNvSpPr>
            <a:spLocks noGrp="1"/>
          </p:cNvSpPr>
          <p:nvPr>
            <p:ph idx="1"/>
          </p:nvPr>
        </p:nvSpPr>
        <p:spPr/>
        <p:txBody>
          <a:bodyPr/>
          <a:lstStyle/>
          <a:p>
            <a:r>
              <a:rPr lang="en-US" dirty="0"/>
              <a:t>a hybrid cloud deployment combines the benefits of public and private cloud environments, providing organizations with greater flexibility, scalability, and control over their data and applications. However, hybrid clouds require careful planning, design, and implementation to ensure that they meet the specific requirements and goals of the organization.</a:t>
            </a:r>
            <a:endParaRPr lang="en-IL" dirty="0"/>
          </a:p>
        </p:txBody>
      </p:sp>
    </p:spTree>
    <p:extLst>
      <p:ext uri="{BB962C8B-B14F-4D97-AF65-F5344CB8AC3E}">
        <p14:creationId xmlns:p14="http://schemas.microsoft.com/office/powerpoint/2010/main" val="422433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D8CC80-D2BC-3CDA-6EEF-3DAEC684EBAA}"/>
              </a:ext>
            </a:extLst>
          </p:cNvPr>
          <p:cNvSpPr>
            <a:spLocks noGrp="1"/>
          </p:cNvSpPr>
          <p:nvPr>
            <p:ph type="title"/>
          </p:nvPr>
        </p:nvSpPr>
        <p:spPr>
          <a:xfrm>
            <a:off x="455612" y="1701800"/>
            <a:ext cx="4724400" cy="2844800"/>
          </a:xfrm>
        </p:spPr>
        <p:txBody>
          <a:bodyPr>
            <a:normAutofit/>
          </a:bodyPr>
          <a:lstStyle/>
          <a:p>
            <a:r>
              <a:rPr lang="en-US" sz="5400" dirty="0"/>
              <a:t>AWS architecture:</a:t>
            </a:r>
            <a:endParaRPr lang="en-IL" sz="5400" dirty="0"/>
          </a:p>
        </p:txBody>
      </p:sp>
      <p:pic>
        <p:nvPicPr>
          <p:cNvPr id="3" name="Content Placeholder 2" descr="Text&#10;&#10;Description automatically generated">
            <a:extLst>
              <a:ext uri="{FF2B5EF4-FFF2-40B4-BE49-F238E27FC236}">
                <a16:creationId xmlns:a16="http://schemas.microsoft.com/office/drawing/2014/main" id="{E03CF0FA-A478-97FC-E21A-9FD486E2A2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4331" y="482600"/>
            <a:ext cx="5298176" cy="5613400"/>
          </a:xfrm>
        </p:spPr>
      </p:pic>
      <p:sp>
        <p:nvSpPr>
          <p:cNvPr id="6" name="Text Placeholder 5">
            <a:extLst>
              <a:ext uri="{FF2B5EF4-FFF2-40B4-BE49-F238E27FC236}">
                <a16:creationId xmlns:a16="http://schemas.microsoft.com/office/drawing/2014/main" id="{4DCA80A3-045F-A0D6-F83D-006A9D03C445}"/>
              </a:ext>
            </a:extLst>
          </p:cNvPr>
          <p:cNvSpPr>
            <a:spLocks noGrp="1"/>
          </p:cNvSpPr>
          <p:nvPr>
            <p:ph type="body" sz="half" idx="2"/>
          </p:nvPr>
        </p:nvSpPr>
        <p:spPr/>
        <p:txBody>
          <a:bodyPr/>
          <a:lstStyle/>
          <a:p>
            <a:endParaRPr lang="en-IL" dirty="0"/>
          </a:p>
        </p:txBody>
      </p:sp>
    </p:spTree>
    <p:extLst>
      <p:ext uri="{BB962C8B-B14F-4D97-AF65-F5344CB8AC3E}">
        <p14:creationId xmlns:p14="http://schemas.microsoft.com/office/powerpoint/2010/main" val="38749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3E378A-3162-4BB7-EFB0-F2DCC3DB046C}"/>
              </a:ext>
            </a:extLst>
          </p:cNvPr>
          <p:cNvSpPr>
            <a:spLocks noGrp="1"/>
          </p:cNvSpPr>
          <p:nvPr>
            <p:ph type="title"/>
          </p:nvPr>
        </p:nvSpPr>
        <p:spPr/>
        <p:txBody>
          <a:bodyPr/>
          <a:lstStyle/>
          <a:p>
            <a:r>
              <a:rPr lang="en-US" dirty="0"/>
              <a:t>AWS architecture </a:t>
            </a:r>
            <a:endParaRPr lang="en-IL" dirty="0"/>
          </a:p>
        </p:txBody>
      </p:sp>
      <p:sp>
        <p:nvSpPr>
          <p:cNvPr id="6" name="Content Placeholder 5">
            <a:extLst>
              <a:ext uri="{FF2B5EF4-FFF2-40B4-BE49-F238E27FC236}">
                <a16:creationId xmlns:a16="http://schemas.microsoft.com/office/drawing/2014/main" id="{14C87149-1640-AC00-2195-341D8DA9B9DF}"/>
              </a:ext>
            </a:extLst>
          </p:cNvPr>
          <p:cNvSpPr>
            <a:spLocks noGrp="1"/>
          </p:cNvSpPr>
          <p:nvPr>
            <p:ph idx="1"/>
          </p:nvPr>
        </p:nvSpPr>
        <p:spPr/>
        <p:txBody>
          <a:bodyPr>
            <a:normAutofit lnSpcReduction="10000"/>
          </a:bodyPr>
          <a:lstStyle/>
          <a:p>
            <a:r>
              <a:rPr lang="en-US" dirty="0"/>
              <a:t>AWS architecture refers to the design and structure of the various services and components offered by Amazon Web Services (AWS). AWS provides a wide range of cloud computing services and tools that enable customers to build, deploy, and manage their applications and infrastructure in a flexible, scalable, and secure manner.</a:t>
            </a:r>
          </a:p>
          <a:p>
            <a:r>
              <a:rPr lang="en-US" dirty="0"/>
              <a:t>AWS architecture is designed to meet the needs of a wide range of customers, from small startups to large enterprises. The architecture is based on a set of core principles that emphasize reliability, security, and cost optimization. These principles are reflected in the design of the individual services and components that make up the AWS ecosystem.</a:t>
            </a:r>
            <a:endParaRPr lang="en-IL" dirty="0"/>
          </a:p>
        </p:txBody>
      </p:sp>
    </p:spTree>
    <p:extLst>
      <p:ext uri="{BB962C8B-B14F-4D97-AF65-F5344CB8AC3E}">
        <p14:creationId xmlns:p14="http://schemas.microsoft.com/office/powerpoint/2010/main" val="300359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7450-CCC0-4446-6EA5-6F7198461677}"/>
              </a:ext>
            </a:extLst>
          </p:cNvPr>
          <p:cNvSpPr>
            <a:spLocks noGrp="1"/>
          </p:cNvSpPr>
          <p:nvPr>
            <p:ph type="title"/>
          </p:nvPr>
        </p:nvSpPr>
        <p:spPr/>
        <p:txBody>
          <a:bodyPr/>
          <a:lstStyle/>
          <a:p>
            <a:r>
              <a:rPr lang="en-US" dirty="0"/>
              <a:t> categories of AWS services:</a:t>
            </a:r>
            <a:endParaRPr lang="en-IL" dirty="0"/>
          </a:p>
        </p:txBody>
      </p:sp>
      <p:sp>
        <p:nvSpPr>
          <p:cNvPr id="3" name="Content Placeholder 2">
            <a:extLst>
              <a:ext uri="{FF2B5EF4-FFF2-40B4-BE49-F238E27FC236}">
                <a16:creationId xmlns:a16="http://schemas.microsoft.com/office/drawing/2014/main" id="{629B94BD-5050-1C5F-CF79-E4EEE946199C}"/>
              </a:ext>
            </a:extLst>
          </p:cNvPr>
          <p:cNvSpPr>
            <a:spLocks noGrp="1"/>
          </p:cNvSpPr>
          <p:nvPr>
            <p:ph idx="1"/>
          </p:nvPr>
        </p:nvSpPr>
        <p:spPr>
          <a:xfrm>
            <a:off x="836612" y="1676400"/>
            <a:ext cx="10157354" cy="4470400"/>
          </a:xfrm>
        </p:spPr>
        <p:txBody>
          <a:bodyPr>
            <a:normAutofit fontScale="92500"/>
          </a:bodyPr>
          <a:lstStyle/>
          <a:p>
            <a:r>
              <a:rPr lang="en-US" dirty="0"/>
              <a:t>Compute: These are services that allow you to run your applications and workloads on virtual servers or containers, without the need to manage physical hardware. Examples include Amazon EC2, Amazon ECS, AWS Lambda, and AWS Batch.</a:t>
            </a:r>
          </a:p>
          <a:p>
            <a:r>
              <a:rPr lang="en-US" dirty="0"/>
              <a:t>Storage: These are services that allow you to store and retrieve data, and include options for object, block, and file storage. Examples include Amazon S3, Amazon EBS, Amazon EFS, and AWS Storage Gateway.</a:t>
            </a:r>
          </a:p>
          <a:p>
            <a:r>
              <a:rPr lang="en-US" dirty="0"/>
              <a:t>Database: These are services that allow you to store, manage, and analyze structured or unstructured data, with options for relational, non-relational, and in-memory databases. Examples include Amazon RDS, Amazon DynamoDB, Amazon Aurora, and Amazon </a:t>
            </a:r>
            <a:r>
              <a:rPr lang="en-US" dirty="0" err="1"/>
              <a:t>ElastiCache</a:t>
            </a:r>
            <a:r>
              <a:rPr lang="en-US" dirty="0"/>
              <a:t>.</a:t>
            </a:r>
          </a:p>
          <a:p>
            <a:r>
              <a:rPr lang="en-US" dirty="0"/>
              <a:t>Networking: These are services that provide networking infrastructure and tools for your applications and workloads, including options for virtual private clouds, DNS management, and load balancing. Examples include Amazon VPC, Amazon Route 53, Elastic Load Balancing, and AWS Direct Connect.</a:t>
            </a:r>
            <a:endParaRPr lang="en-IL" dirty="0"/>
          </a:p>
        </p:txBody>
      </p:sp>
    </p:spTree>
    <p:extLst>
      <p:ext uri="{BB962C8B-B14F-4D97-AF65-F5344CB8AC3E}">
        <p14:creationId xmlns:p14="http://schemas.microsoft.com/office/powerpoint/2010/main" val="284467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9676" y="1430179"/>
            <a:ext cx="3028524" cy="3675908"/>
          </a:xfrm>
        </p:spPr>
        <p:txBody>
          <a:bodyPr anchor="ctr">
            <a:normAutofit/>
          </a:bodyPr>
          <a:lstStyle/>
          <a:p>
            <a:r>
              <a:rPr lang="en-US" sz="4000"/>
              <a:t>Continue ….</a:t>
            </a:r>
          </a:p>
        </p:txBody>
      </p:sp>
      <p:sp>
        <p:nvSpPr>
          <p:cNvPr id="9"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8876" y="0"/>
            <a:ext cx="8129949"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891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3826" y="3195858"/>
            <a:ext cx="6858000" cy="46628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714A1024-6656-1610-FC64-D72168A5534C}"/>
              </a:ext>
            </a:extLst>
          </p:cNvPr>
          <p:cNvGraphicFramePr>
            <a:graphicFrameLocks noGrp="1"/>
          </p:cNvGraphicFramePr>
          <p:nvPr>
            <p:ph idx="1"/>
            <p:extLst>
              <p:ext uri="{D42A27DB-BD31-4B8C-83A1-F6EECF244321}">
                <p14:modId xmlns:p14="http://schemas.microsoft.com/office/powerpoint/2010/main" val="2184660306"/>
              </p:ext>
            </p:extLst>
          </p:nvPr>
        </p:nvGraphicFramePr>
        <p:xfrm>
          <a:off x="5053058" y="965200"/>
          <a:ext cx="6044559"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57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A0D1-120F-4035-42A3-CDB7B31BD7C1}"/>
              </a:ext>
            </a:extLst>
          </p:cNvPr>
          <p:cNvSpPr>
            <a:spLocks noGrp="1"/>
          </p:cNvSpPr>
          <p:nvPr>
            <p:ph type="title"/>
          </p:nvPr>
        </p:nvSpPr>
        <p:spPr/>
        <p:txBody>
          <a:bodyPr/>
          <a:lstStyle/>
          <a:p>
            <a:r>
              <a:rPr lang="en-US" dirty="0"/>
              <a:t>…CATEGORIES </a:t>
            </a:r>
            <a:endParaRPr lang="en-IL" dirty="0"/>
          </a:p>
        </p:txBody>
      </p:sp>
      <p:sp>
        <p:nvSpPr>
          <p:cNvPr id="3" name="Content Placeholder 2">
            <a:extLst>
              <a:ext uri="{FF2B5EF4-FFF2-40B4-BE49-F238E27FC236}">
                <a16:creationId xmlns:a16="http://schemas.microsoft.com/office/drawing/2014/main" id="{3B51E46A-8376-3E11-5983-E0B7FE42CFA9}"/>
              </a:ext>
            </a:extLst>
          </p:cNvPr>
          <p:cNvSpPr>
            <a:spLocks noGrp="1"/>
          </p:cNvSpPr>
          <p:nvPr>
            <p:ph idx="1"/>
          </p:nvPr>
        </p:nvSpPr>
        <p:spPr/>
        <p:txBody>
          <a:bodyPr>
            <a:normAutofit fontScale="92500" lnSpcReduction="20000"/>
          </a:bodyPr>
          <a:lstStyle/>
          <a:p>
            <a:r>
              <a:rPr lang="en-US" dirty="0"/>
              <a:t>Security, Identity, and Compliance: These are services that provide security, access control, and compliance capabilities to help you protect your workloads and data. Examples include AWS IAM, Amazon </a:t>
            </a:r>
            <a:r>
              <a:rPr lang="en-US" dirty="0" err="1"/>
              <a:t>GuardDuty</a:t>
            </a:r>
            <a:r>
              <a:rPr lang="en-US" dirty="0"/>
              <a:t>, AWS Certificate Manager, and AWS Artifact.</a:t>
            </a:r>
          </a:p>
          <a:p>
            <a:r>
              <a:rPr lang="en-US" dirty="0"/>
              <a:t>Management and Governance: These are services that provide management and automation capabilities for your applications and workloads, including options for monitoring, logging, and configuration management. Examples include AWS CloudFormation, Amazon CloudWatch, AWS Config, and AWS Systems Manager.</a:t>
            </a:r>
          </a:p>
          <a:p>
            <a:r>
              <a:rPr lang="en-US" dirty="0"/>
              <a:t>Analytics: These are services that provide capabilities for analyzing and processing large data sets, including options for real-time and batch processing, data warehousing, and machine learning. Examples include Amazon Kinesis, Amazon Redshift, Amazon EMR, and Amazon </a:t>
            </a:r>
            <a:r>
              <a:rPr lang="en-US" dirty="0" err="1"/>
              <a:t>SageMaker</a:t>
            </a:r>
            <a:r>
              <a:rPr lang="en-US" dirty="0"/>
              <a:t>.</a:t>
            </a:r>
            <a:endParaRPr lang="en-IL" dirty="0"/>
          </a:p>
        </p:txBody>
      </p:sp>
    </p:spTree>
    <p:extLst>
      <p:ext uri="{BB962C8B-B14F-4D97-AF65-F5344CB8AC3E}">
        <p14:creationId xmlns:p14="http://schemas.microsoft.com/office/powerpoint/2010/main" val="183161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CBE3-6F6E-A546-6518-68AC6324BAC7}"/>
              </a:ext>
            </a:extLst>
          </p:cNvPr>
          <p:cNvSpPr>
            <a:spLocks noGrp="1"/>
          </p:cNvSpPr>
          <p:nvPr>
            <p:ph type="title"/>
          </p:nvPr>
        </p:nvSpPr>
        <p:spPr/>
        <p:txBody>
          <a:bodyPr/>
          <a:lstStyle/>
          <a:p>
            <a:r>
              <a:rPr lang="en-US" dirty="0"/>
              <a:t>Categories of services ….</a:t>
            </a:r>
            <a:endParaRPr lang="en-IL" dirty="0"/>
          </a:p>
        </p:txBody>
      </p:sp>
      <p:sp>
        <p:nvSpPr>
          <p:cNvPr id="3" name="Content Placeholder 2">
            <a:extLst>
              <a:ext uri="{FF2B5EF4-FFF2-40B4-BE49-F238E27FC236}">
                <a16:creationId xmlns:a16="http://schemas.microsoft.com/office/drawing/2014/main" id="{FC6D24C4-A1E3-88EC-043E-4E3809F470CB}"/>
              </a:ext>
            </a:extLst>
          </p:cNvPr>
          <p:cNvSpPr>
            <a:spLocks noGrp="1"/>
          </p:cNvSpPr>
          <p:nvPr>
            <p:ph idx="1"/>
          </p:nvPr>
        </p:nvSpPr>
        <p:spPr/>
        <p:txBody>
          <a:bodyPr>
            <a:normAutofit fontScale="85000" lnSpcReduction="20000"/>
          </a:bodyPr>
          <a:lstStyle/>
          <a:p>
            <a:r>
              <a:rPr lang="en-US" dirty="0"/>
              <a:t>Application Integration: These are services that allow you to connect and integrate your applications with other AWS services or external systems, including options for messaging, queuing, and event-driven architectures. Examples include Amazon SNS, Amazon SQS, Amazon </a:t>
            </a:r>
            <a:r>
              <a:rPr lang="en-US" dirty="0" err="1"/>
              <a:t>EventBridge</a:t>
            </a:r>
            <a:r>
              <a:rPr lang="en-US" dirty="0"/>
              <a:t>, and AWS AppSync.</a:t>
            </a:r>
          </a:p>
          <a:p>
            <a:endParaRPr lang="en-US" dirty="0"/>
          </a:p>
          <a:p>
            <a:r>
              <a:rPr lang="en-US" dirty="0"/>
              <a:t>Customer Engagement: These are services that provide capabilities for interacting and engaging with your customers, including options for messaging, notifications, and voice and video communication. Examples include Amazon Pinpoint, Amazon Connect, and Amazon Chime.</a:t>
            </a:r>
          </a:p>
          <a:p>
            <a:endParaRPr lang="en-US" dirty="0"/>
          </a:p>
          <a:p>
            <a:r>
              <a:rPr lang="en-US" dirty="0"/>
              <a:t>Internet of Things: These are services that provide capabilities for connecting, managing, and analyzing IoT devices and data, including options for device management, data ingestion, and analytics. Examples include AWS IoT Core, AWS IoT Analytics, and AWS IoT Device Defender.</a:t>
            </a:r>
            <a:endParaRPr lang="en-IL" dirty="0"/>
          </a:p>
        </p:txBody>
      </p:sp>
    </p:spTree>
    <p:extLst>
      <p:ext uri="{BB962C8B-B14F-4D97-AF65-F5344CB8AC3E}">
        <p14:creationId xmlns:p14="http://schemas.microsoft.com/office/powerpoint/2010/main" val="73976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EB5622-797F-DF5A-A9F7-A9E27C3AD4DB}"/>
              </a:ext>
            </a:extLst>
          </p:cNvPr>
          <p:cNvSpPr>
            <a:spLocks noGrp="1"/>
          </p:cNvSpPr>
          <p:nvPr>
            <p:ph type="title"/>
          </p:nvPr>
        </p:nvSpPr>
        <p:spPr>
          <a:xfrm>
            <a:off x="2132012" y="3886200"/>
            <a:ext cx="7313295" cy="1219200"/>
          </a:xfrm>
        </p:spPr>
        <p:txBody>
          <a:bodyPr/>
          <a:lstStyle/>
          <a:p>
            <a:pPr algn="ctr"/>
            <a:r>
              <a:rPr lang="en-US" dirty="0"/>
              <a:t> </a:t>
            </a:r>
            <a:r>
              <a:rPr lang="en-US" sz="2800" dirty="0"/>
              <a:t>Cloud Service Model</a:t>
            </a:r>
            <a:endParaRPr lang="en-IL" dirty="0"/>
          </a:p>
        </p:txBody>
      </p:sp>
      <p:pic>
        <p:nvPicPr>
          <p:cNvPr id="3" name="Picture Placeholder 2" descr="Diagram&#10;&#10;Description automatically generated">
            <a:extLst>
              <a:ext uri="{FF2B5EF4-FFF2-40B4-BE49-F238E27FC236}">
                <a16:creationId xmlns:a16="http://schemas.microsoft.com/office/drawing/2014/main" id="{DC447887-56AC-EA7C-ECFA-8E227EBF07B9}"/>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6761" b="6761"/>
          <a:stretch>
            <a:fillRect/>
          </a:stretch>
        </p:blipFill>
        <p:spPr>
          <a:xfrm>
            <a:off x="2438400" y="279400"/>
            <a:ext cx="7312025" cy="4216400"/>
          </a:xfrm>
        </p:spPr>
      </p:pic>
      <p:sp>
        <p:nvSpPr>
          <p:cNvPr id="8" name="Text Placeholder 7">
            <a:extLst>
              <a:ext uri="{FF2B5EF4-FFF2-40B4-BE49-F238E27FC236}">
                <a16:creationId xmlns:a16="http://schemas.microsoft.com/office/drawing/2014/main" id="{C718E002-E8E4-7CC3-1A14-1D57E5398EEA}"/>
              </a:ext>
            </a:extLst>
          </p:cNvPr>
          <p:cNvSpPr>
            <a:spLocks noGrp="1"/>
          </p:cNvSpPr>
          <p:nvPr>
            <p:ph type="body" sz="half" idx="2"/>
          </p:nvPr>
        </p:nvSpPr>
        <p:spPr>
          <a:xfrm>
            <a:off x="2437765" y="5156200"/>
            <a:ext cx="7313295" cy="1219200"/>
          </a:xfrm>
        </p:spPr>
        <p:txBody>
          <a:bodyPr>
            <a:normAutofit fontScale="92500" lnSpcReduction="20000"/>
          </a:bodyPr>
          <a:lstStyle/>
          <a:p>
            <a:r>
              <a:rPr lang="en-US" sz="2400" dirty="0"/>
              <a:t>1- IAAS </a:t>
            </a:r>
          </a:p>
          <a:p>
            <a:r>
              <a:rPr lang="en-US" sz="2400" dirty="0"/>
              <a:t>2- PAAS </a:t>
            </a:r>
          </a:p>
          <a:p>
            <a:r>
              <a:rPr lang="en-US" sz="2400" dirty="0"/>
              <a:t>3- SAAS</a:t>
            </a:r>
            <a:endParaRPr lang="en-IL" dirty="0"/>
          </a:p>
        </p:txBody>
      </p:sp>
    </p:spTree>
    <p:extLst>
      <p:ext uri="{BB962C8B-B14F-4D97-AF65-F5344CB8AC3E}">
        <p14:creationId xmlns:p14="http://schemas.microsoft.com/office/powerpoint/2010/main" val="31567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2C19-C4CE-EE38-BD09-3EDF3B04830A}"/>
              </a:ext>
            </a:extLst>
          </p:cNvPr>
          <p:cNvSpPr>
            <a:spLocks noGrp="1"/>
          </p:cNvSpPr>
          <p:nvPr>
            <p:ph type="title"/>
          </p:nvPr>
        </p:nvSpPr>
        <p:spPr/>
        <p:txBody>
          <a:bodyPr/>
          <a:lstStyle/>
          <a:p>
            <a:r>
              <a:rPr lang="en-US" dirty="0"/>
              <a:t>Infrastructure as a Service (IaaS):</a:t>
            </a:r>
            <a:br>
              <a:rPr lang="en-US" dirty="0"/>
            </a:br>
            <a:endParaRPr lang="en-IL" dirty="0"/>
          </a:p>
        </p:txBody>
      </p:sp>
      <p:sp>
        <p:nvSpPr>
          <p:cNvPr id="3" name="Content Placeholder 2">
            <a:extLst>
              <a:ext uri="{FF2B5EF4-FFF2-40B4-BE49-F238E27FC236}">
                <a16:creationId xmlns:a16="http://schemas.microsoft.com/office/drawing/2014/main" id="{2A6AAEB0-4662-F785-F4E1-F43CAD5D3E68}"/>
              </a:ext>
            </a:extLst>
          </p:cNvPr>
          <p:cNvSpPr>
            <a:spLocks noGrp="1"/>
          </p:cNvSpPr>
          <p:nvPr>
            <p:ph sz="half" idx="1"/>
          </p:nvPr>
        </p:nvSpPr>
        <p:spPr/>
        <p:txBody>
          <a:bodyPr/>
          <a:lstStyle/>
          <a:p>
            <a:r>
              <a:rPr lang="en-US" dirty="0"/>
              <a:t>IaaS provides virtualized computing resources, such as servers, storage, and networking, over the internet. Customers are responsible for managing the operating system, middleware, and applications.</a:t>
            </a:r>
          </a:p>
          <a:p>
            <a:endParaRPr lang="en-IL" dirty="0"/>
          </a:p>
        </p:txBody>
      </p:sp>
      <p:pic>
        <p:nvPicPr>
          <p:cNvPr id="6" name="Content Placeholder 5" descr="Diagram&#10;&#10;Description automatically generated">
            <a:extLst>
              <a:ext uri="{FF2B5EF4-FFF2-40B4-BE49-F238E27FC236}">
                <a16:creationId xmlns:a16="http://schemas.microsoft.com/office/drawing/2014/main" id="{32ECE60C-88E2-49E9-7B4B-00DADC6091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6379" y="2667000"/>
            <a:ext cx="3500504" cy="3124200"/>
          </a:xfrm>
        </p:spPr>
      </p:pic>
    </p:spTree>
    <p:extLst>
      <p:ext uri="{BB962C8B-B14F-4D97-AF65-F5344CB8AC3E}">
        <p14:creationId xmlns:p14="http://schemas.microsoft.com/office/powerpoint/2010/main" val="272818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27BF-050D-E689-B0BA-F38F9B5460B2}"/>
              </a:ext>
            </a:extLst>
          </p:cNvPr>
          <p:cNvSpPr>
            <a:spLocks noGrp="1"/>
          </p:cNvSpPr>
          <p:nvPr>
            <p:ph type="title"/>
          </p:nvPr>
        </p:nvSpPr>
        <p:spPr/>
        <p:txBody>
          <a:bodyPr/>
          <a:lstStyle/>
          <a:p>
            <a:r>
              <a:rPr lang="en-US" dirty="0"/>
              <a:t>CONTINUE </a:t>
            </a:r>
            <a:endParaRPr lang="en-IL" dirty="0"/>
          </a:p>
        </p:txBody>
      </p:sp>
      <p:sp>
        <p:nvSpPr>
          <p:cNvPr id="3" name="Content Placeholder 2">
            <a:extLst>
              <a:ext uri="{FF2B5EF4-FFF2-40B4-BE49-F238E27FC236}">
                <a16:creationId xmlns:a16="http://schemas.microsoft.com/office/drawing/2014/main" id="{693D6CD8-449E-CB77-8B19-FAE1B2AC1B63}"/>
              </a:ext>
            </a:extLst>
          </p:cNvPr>
          <p:cNvSpPr>
            <a:spLocks noGrp="1"/>
          </p:cNvSpPr>
          <p:nvPr>
            <p:ph idx="1"/>
          </p:nvPr>
        </p:nvSpPr>
        <p:spPr/>
        <p:txBody>
          <a:bodyPr>
            <a:normAutofit fontScale="62500" lnSpcReduction="20000"/>
          </a:bodyPr>
          <a:lstStyle/>
          <a:p>
            <a:r>
              <a:rPr lang="en-US" dirty="0"/>
              <a:t>With IaaS, customers have full control over the virtualized infrastructure they use, including the hardware, operating system, and applications.</a:t>
            </a:r>
          </a:p>
          <a:p>
            <a:r>
              <a:rPr lang="en-US" dirty="0"/>
              <a:t>IaaS providers typically offer a range of preconfigured virtual machine (VM) sizes, storage options, and network configurations to choose from. Customers can then further customize these resources to meet their specific needs.</a:t>
            </a:r>
          </a:p>
          <a:p>
            <a:r>
              <a:rPr lang="en-US" dirty="0"/>
              <a:t>IaaS offers a high level of scalability and flexibility, allowing customers to quickly and easily add or remove resources as needed.</a:t>
            </a:r>
          </a:p>
          <a:p>
            <a:r>
              <a:rPr lang="en-US" dirty="0"/>
              <a:t>Because customers are responsible for managing their own operating systems and applications, IaaS is best suited for organizations with experienced IT staff who can manage these resources.</a:t>
            </a:r>
          </a:p>
          <a:p>
            <a:r>
              <a:rPr lang="en-US" dirty="0"/>
              <a:t>IaaS can be used to host a wide range of applications, from simple websites to complex, data-intensive applications.</a:t>
            </a:r>
          </a:p>
          <a:p>
            <a:r>
              <a:rPr lang="en-US" dirty="0"/>
              <a:t>IaaS is a cost-effective option for organizations that need to rapidly scale their infrastructure or have unpredictable workloads. Because they only pay for the resources they use, they can avoid the high upfront costs of purchasing and maintaining their own hardware.</a:t>
            </a:r>
          </a:p>
          <a:p>
            <a:r>
              <a:rPr lang="en-US" dirty="0"/>
              <a:t>IaaS providers typically offer a range of security and compliance measures, such as firewalls, intrusion detection and prevention, and data encryption.</a:t>
            </a:r>
          </a:p>
          <a:p>
            <a:r>
              <a:rPr lang="en-US" dirty="0"/>
              <a:t>AWS offers a wide range of IaaS services, including Amazon Elastic Compute Cloud (EC2), Amazon Elastic Block Store (EBS), Amazon Simple Storage Service (S3), Amazon Virtual Private Cloud (VPC), and more.</a:t>
            </a:r>
            <a:endParaRPr lang="en-IL" dirty="0"/>
          </a:p>
        </p:txBody>
      </p:sp>
    </p:spTree>
    <p:extLst>
      <p:ext uri="{BB962C8B-B14F-4D97-AF65-F5344CB8AC3E}">
        <p14:creationId xmlns:p14="http://schemas.microsoft.com/office/powerpoint/2010/main" val="155979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953-A776-946D-78C5-FF800067A479}"/>
              </a:ext>
            </a:extLst>
          </p:cNvPr>
          <p:cNvSpPr>
            <a:spLocks noGrp="1"/>
          </p:cNvSpPr>
          <p:nvPr>
            <p:ph type="title"/>
          </p:nvPr>
        </p:nvSpPr>
        <p:spPr/>
        <p:txBody>
          <a:bodyPr/>
          <a:lstStyle/>
          <a:p>
            <a:r>
              <a:rPr lang="en-US" dirty="0"/>
              <a:t>Pricing policy: </a:t>
            </a:r>
            <a:endParaRPr lang="en-IL" dirty="0"/>
          </a:p>
        </p:txBody>
      </p:sp>
      <p:sp>
        <p:nvSpPr>
          <p:cNvPr id="3" name="Content Placeholder 2">
            <a:extLst>
              <a:ext uri="{FF2B5EF4-FFF2-40B4-BE49-F238E27FC236}">
                <a16:creationId xmlns:a16="http://schemas.microsoft.com/office/drawing/2014/main" id="{DA37229D-C06D-D148-4253-DD6B6506900F}"/>
              </a:ext>
            </a:extLst>
          </p:cNvPr>
          <p:cNvSpPr>
            <a:spLocks noGrp="1"/>
          </p:cNvSpPr>
          <p:nvPr>
            <p:ph idx="1"/>
          </p:nvPr>
        </p:nvSpPr>
        <p:spPr/>
        <p:txBody>
          <a:bodyPr/>
          <a:lstStyle/>
          <a:p>
            <a:r>
              <a:rPr lang="en-US" dirty="0"/>
              <a:t>IaaS providers typically offer a pay-as-you-go model, where customers only pay for the computing resources they use. This makes it a cost-effective option for organizations with varying workloads that require rapid scaling. However, some providers also offer reserved instances for longer-term usage, which can be a more cost-effective option for organizations with steady workloads.</a:t>
            </a:r>
            <a:endParaRPr lang="en-IL" dirty="0"/>
          </a:p>
        </p:txBody>
      </p:sp>
    </p:spTree>
    <p:extLst>
      <p:ext uri="{BB962C8B-B14F-4D97-AF65-F5344CB8AC3E}">
        <p14:creationId xmlns:p14="http://schemas.microsoft.com/office/powerpoint/2010/main" val="34013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21BD-B7B8-E7F4-92B3-ADC70DD78D92}"/>
              </a:ext>
            </a:extLst>
          </p:cNvPr>
          <p:cNvSpPr>
            <a:spLocks noGrp="1"/>
          </p:cNvSpPr>
          <p:nvPr>
            <p:ph type="title"/>
          </p:nvPr>
        </p:nvSpPr>
        <p:spPr/>
        <p:txBody>
          <a:bodyPr/>
          <a:lstStyle/>
          <a:p>
            <a:r>
              <a:rPr lang="en-US" dirty="0"/>
              <a:t>Specification: </a:t>
            </a:r>
            <a:endParaRPr lang="en-IL" dirty="0"/>
          </a:p>
        </p:txBody>
      </p:sp>
      <p:sp>
        <p:nvSpPr>
          <p:cNvPr id="3" name="Content Placeholder 2">
            <a:extLst>
              <a:ext uri="{FF2B5EF4-FFF2-40B4-BE49-F238E27FC236}">
                <a16:creationId xmlns:a16="http://schemas.microsoft.com/office/drawing/2014/main" id="{8A140E70-DF04-E0CB-EBEA-9FEA65CE00B2}"/>
              </a:ext>
            </a:extLst>
          </p:cNvPr>
          <p:cNvSpPr>
            <a:spLocks noGrp="1"/>
          </p:cNvSpPr>
          <p:nvPr>
            <p:ph idx="1"/>
          </p:nvPr>
        </p:nvSpPr>
        <p:spPr/>
        <p:txBody>
          <a:bodyPr/>
          <a:lstStyle/>
          <a:p>
            <a:r>
              <a:rPr lang="en-US" dirty="0"/>
              <a:t>IaaS provides customers with a high level of flexibility and control over their computing resources. They can customize their virtual machines and storage to meet their specific needs, and easily add or remove resources as needed. This makes it a good option for organizations with varying workloads or those that require specific configurations for their computing infrastructure.</a:t>
            </a:r>
            <a:endParaRPr lang="en-IL" dirty="0"/>
          </a:p>
        </p:txBody>
      </p:sp>
    </p:spTree>
    <p:extLst>
      <p:ext uri="{BB962C8B-B14F-4D97-AF65-F5344CB8AC3E}">
        <p14:creationId xmlns:p14="http://schemas.microsoft.com/office/powerpoint/2010/main" val="3465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DAE4-A111-7F1A-47AC-2E4041EA896D}"/>
              </a:ext>
            </a:extLst>
          </p:cNvPr>
          <p:cNvSpPr>
            <a:spLocks noGrp="1"/>
          </p:cNvSpPr>
          <p:nvPr>
            <p:ph type="title"/>
          </p:nvPr>
        </p:nvSpPr>
        <p:spPr/>
        <p:txBody>
          <a:bodyPr/>
          <a:lstStyle/>
          <a:p>
            <a:r>
              <a:rPr lang="en-US" dirty="0"/>
              <a:t>Use cases: </a:t>
            </a:r>
            <a:endParaRPr lang="en-IL" dirty="0"/>
          </a:p>
        </p:txBody>
      </p:sp>
      <p:sp>
        <p:nvSpPr>
          <p:cNvPr id="3" name="Content Placeholder 2">
            <a:extLst>
              <a:ext uri="{FF2B5EF4-FFF2-40B4-BE49-F238E27FC236}">
                <a16:creationId xmlns:a16="http://schemas.microsoft.com/office/drawing/2014/main" id="{2C1C0421-C2BF-12E1-0BC4-ACA6CCADE936}"/>
              </a:ext>
            </a:extLst>
          </p:cNvPr>
          <p:cNvSpPr>
            <a:spLocks noGrp="1"/>
          </p:cNvSpPr>
          <p:nvPr>
            <p:ph idx="1"/>
          </p:nvPr>
        </p:nvSpPr>
        <p:spPr/>
        <p:txBody>
          <a:bodyPr>
            <a:normAutofit fontScale="62500" lnSpcReduction="20000"/>
          </a:bodyPr>
          <a:lstStyle/>
          <a:p>
            <a:r>
              <a:rPr lang="en-US" dirty="0"/>
              <a:t>IaaS is ideal for organizations that need complete control over their computing infrastructure. This includes organizations with high-performance computing requirements, those with varying workloads that require rapid scaling, and those that want to move their on-premises infrastructure to the cloud.</a:t>
            </a:r>
          </a:p>
          <a:p>
            <a:r>
              <a:rPr lang="en-US" dirty="0"/>
              <a:t>Website hosting: IaaS providers can host websites, web applications, and web services, providing the necessary compute, storage, and networking resources to ensure the website or application runs smoothly.</a:t>
            </a:r>
          </a:p>
          <a:p>
            <a:r>
              <a:rPr lang="en-US" dirty="0"/>
              <a:t>DevOps and testing: IaaS can be used by development and testing teams to quickly spin up environments for testing and deployment. Developers can create custom environments, which can be easily duplicated to test for software bugs or to perform security checks.</a:t>
            </a:r>
          </a:p>
          <a:p>
            <a:r>
              <a:rPr lang="en-US" dirty="0"/>
              <a:t>High-performance computing: IaaS can be used for high-performance computing (HPC), such as scientific simulations and complex data analytics. IaaS can provide access to computing resources that would otherwise be too expensive or difficult to manage in-house.</a:t>
            </a:r>
          </a:p>
          <a:p>
            <a:r>
              <a:rPr lang="en-US" dirty="0"/>
              <a:t>Disaster recovery: IaaS can be used for disaster recovery, by replicating on-premises infrastructure to the cloud. In case of a disaster, the replicated infrastructure can be quickly activated to ensure business continuity.</a:t>
            </a:r>
          </a:p>
          <a:p>
            <a:r>
              <a:rPr lang="en-US" dirty="0"/>
              <a:t>Backup and archiving: IaaS can be used for backup and archiving, by providing secure and scalable storage for data backups and archives. This can help organizations reduce the cost and complexity of maintaining their own backup infrastructure.</a:t>
            </a:r>
            <a:endParaRPr lang="en-IL" dirty="0"/>
          </a:p>
        </p:txBody>
      </p:sp>
    </p:spTree>
    <p:extLst>
      <p:ext uri="{BB962C8B-B14F-4D97-AF65-F5344CB8AC3E}">
        <p14:creationId xmlns:p14="http://schemas.microsoft.com/office/powerpoint/2010/main" val="34892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C78D-15F8-A970-4E20-AD99937B1860}"/>
              </a:ext>
            </a:extLst>
          </p:cNvPr>
          <p:cNvSpPr>
            <a:spLocks noGrp="1"/>
          </p:cNvSpPr>
          <p:nvPr>
            <p:ph type="title"/>
          </p:nvPr>
        </p:nvSpPr>
        <p:spPr/>
        <p:txBody>
          <a:bodyPr/>
          <a:lstStyle/>
          <a:p>
            <a:r>
              <a:rPr lang="en-US" dirty="0"/>
              <a:t>FEAUTURES </a:t>
            </a:r>
            <a:endParaRPr lang="en-IL" dirty="0"/>
          </a:p>
        </p:txBody>
      </p:sp>
      <p:sp>
        <p:nvSpPr>
          <p:cNvPr id="3" name="Content Placeholder 2">
            <a:extLst>
              <a:ext uri="{FF2B5EF4-FFF2-40B4-BE49-F238E27FC236}">
                <a16:creationId xmlns:a16="http://schemas.microsoft.com/office/drawing/2014/main" id="{4843FDC3-F22E-2A7F-A8A8-2856CCCB3B58}"/>
              </a:ext>
            </a:extLst>
          </p:cNvPr>
          <p:cNvSpPr>
            <a:spLocks noGrp="1"/>
          </p:cNvSpPr>
          <p:nvPr>
            <p:ph idx="1"/>
          </p:nvPr>
        </p:nvSpPr>
        <p:spPr/>
        <p:txBody>
          <a:bodyPr>
            <a:normAutofit fontScale="62500" lnSpcReduction="20000"/>
          </a:bodyPr>
          <a:lstStyle/>
          <a:p>
            <a:r>
              <a:rPr lang="en-US" dirty="0"/>
              <a:t>With IaaS, customers have full control over the virtualized infrastructure they use, including the hardware, operating system, and applications.</a:t>
            </a:r>
          </a:p>
          <a:p>
            <a:r>
              <a:rPr lang="en-US" dirty="0"/>
              <a:t>IaaS providers typically offer a range of preconfigured virtual machine (VM) sizes, storage options, and network configurations to choose from. Customers can then further customize these resources to meet their specific needs.</a:t>
            </a:r>
          </a:p>
          <a:p>
            <a:r>
              <a:rPr lang="en-US" dirty="0"/>
              <a:t>IaaS offers a high level of scalability and flexibility, allowing customers to quickly and easily add or remove resources as needed.</a:t>
            </a:r>
          </a:p>
          <a:p>
            <a:r>
              <a:rPr lang="en-US" dirty="0"/>
              <a:t>Because customers are responsible for managing their own operating systems and applications, IaaS is best suited for organizations with experienced IT staff who can manage these resources.</a:t>
            </a:r>
          </a:p>
          <a:p>
            <a:r>
              <a:rPr lang="en-US" dirty="0"/>
              <a:t>IaaS can be used to host a wide range of applications, from simple websites to complex, data-intensive applications.</a:t>
            </a:r>
          </a:p>
          <a:p>
            <a:r>
              <a:rPr lang="en-US" dirty="0"/>
              <a:t>IaaS is a cost-effective option for organizations that need to rapidly scale their infrastructure or have unpredictable workloads. Because they only pay for the resources they use, they can avoid the high upfront costs of purchasing and maintaining their own hardware.</a:t>
            </a:r>
          </a:p>
          <a:p>
            <a:r>
              <a:rPr lang="en-US" dirty="0"/>
              <a:t>IaaS providers typically offer a range of security and compliance measures, such as firewalls, intrusion detection and prevention, and data encryption.</a:t>
            </a:r>
          </a:p>
          <a:p>
            <a:r>
              <a:rPr lang="en-US" dirty="0"/>
              <a:t>AWS offers a wide range of IaaS services, including Amazon Elastic Compute Cloud (EC2), Amazon Elastic Block Store (EBS), Amazon Simple Storage Service (S3), Amazon Virtual Private Cloud (VPC), and more.</a:t>
            </a:r>
            <a:endParaRPr lang="en-IL" dirty="0"/>
          </a:p>
        </p:txBody>
      </p:sp>
    </p:spTree>
    <p:extLst>
      <p:ext uri="{BB962C8B-B14F-4D97-AF65-F5344CB8AC3E}">
        <p14:creationId xmlns:p14="http://schemas.microsoft.com/office/powerpoint/2010/main" val="290231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7F6E2-640A-AB82-A828-E2153E6C85BF}"/>
              </a:ext>
            </a:extLst>
          </p:cNvPr>
          <p:cNvSpPr>
            <a:spLocks noGrp="1"/>
          </p:cNvSpPr>
          <p:nvPr>
            <p:ph type="title"/>
          </p:nvPr>
        </p:nvSpPr>
        <p:spPr/>
        <p:txBody>
          <a:bodyPr/>
          <a:lstStyle/>
          <a:p>
            <a:r>
              <a:rPr lang="en-US" dirty="0"/>
              <a:t>Benefits: </a:t>
            </a:r>
            <a:endParaRPr lang="en-IL" dirty="0"/>
          </a:p>
        </p:txBody>
      </p:sp>
      <p:sp>
        <p:nvSpPr>
          <p:cNvPr id="3" name="Content Placeholder 2">
            <a:extLst>
              <a:ext uri="{FF2B5EF4-FFF2-40B4-BE49-F238E27FC236}">
                <a16:creationId xmlns:a16="http://schemas.microsoft.com/office/drawing/2014/main" id="{76DBA748-3719-AD21-0CA7-045EA016DC7F}"/>
              </a:ext>
            </a:extLst>
          </p:cNvPr>
          <p:cNvSpPr>
            <a:spLocks noGrp="1"/>
          </p:cNvSpPr>
          <p:nvPr>
            <p:ph idx="1"/>
          </p:nvPr>
        </p:nvSpPr>
        <p:spPr/>
        <p:txBody>
          <a:bodyPr>
            <a:normAutofit fontScale="85000" lnSpcReduction="20000"/>
          </a:bodyPr>
          <a:lstStyle/>
          <a:p>
            <a:r>
              <a:rPr lang="en-US" dirty="0"/>
              <a:t>IaaS offers a range of features to help organizations manage their computing resources, including load balancing, auto-scaling, data backup and recovery, and security and compliance measures. It also allows organizations to reduce their capital expenditures by eliminating the need to purchase and maintain their own hardware. AWS services that belong to this category include Amazon Elastic Compute Cloud (EC2), which provides resizable compute capacity in the cloud, Amazon Elastic Block Store (EBS), which provides block-level storage volumes for EC2 instances, and Amazon Simple Storage Service (S3), which provides object storage for files and data.</a:t>
            </a:r>
          </a:p>
          <a:p>
            <a:endParaRPr lang="en-US" dirty="0"/>
          </a:p>
          <a:p>
            <a:r>
              <a:rPr lang="en-US" dirty="0"/>
              <a:t>Overall, IaaS provides organizations with a lot of flexibility and control over their computing resources, making it a good option for those with varying workloads or specific requirements for their infrastructure. It also allows organizations to reduce their hardware costs and focus on their core business needs.</a:t>
            </a:r>
            <a:endParaRPr lang="en-IL" dirty="0"/>
          </a:p>
        </p:txBody>
      </p:sp>
    </p:spTree>
    <p:extLst>
      <p:ext uri="{BB962C8B-B14F-4D97-AF65-F5344CB8AC3E}">
        <p14:creationId xmlns:p14="http://schemas.microsoft.com/office/powerpoint/2010/main" val="19410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961" y="0"/>
            <a:ext cx="936698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6903"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1771" y="643467"/>
            <a:ext cx="4338893" cy="5571064"/>
          </a:xfrm>
        </p:spPr>
        <p:txBody>
          <a:bodyPr anchor="ctr">
            <a:normAutofit/>
          </a:bodyPr>
          <a:lstStyle/>
          <a:p>
            <a:r>
              <a:rPr lang="en-US" sz="4400"/>
              <a:t>Conclusion </a:t>
            </a:r>
          </a:p>
        </p:txBody>
      </p:sp>
      <p:sp>
        <p:nvSpPr>
          <p:cNvPr id="3" name="Content Placeholder 2"/>
          <p:cNvSpPr>
            <a:spLocks noGrp="1"/>
          </p:cNvSpPr>
          <p:nvPr>
            <p:ph idx="1"/>
          </p:nvPr>
        </p:nvSpPr>
        <p:spPr>
          <a:xfrm>
            <a:off x="6706751" y="643467"/>
            <a:ext cx="4520303" cy="5571064"/>
          </a:xfrm>
        </p:spPr>
        <p:txBody>
          <a:bodyPr>
            <a:normAutofit/>
          </a:bodyPr>
          <a:lstStyle/>
          <a:p>
            <a:r>
              <a:rPr lang="en-US" dirty="0"/>
              <a:t> In summary, getting an AWS Practitioner certification can lead to various job opportunities, and the skills you need to develop will depend on the specific job you pursue. However, understanding Linux, Git, Python, AWS Fundamentals, Trello, and CentOS will provide you with a strong foundation to work with AWS and related technologies.</a:t>
            </a:r>
          </a:p>
        </p:txBody>
      </p:sp>
    </p:spTree>
    <p:extLst>
      <p:ext uri="{BB962C8B-B14F-4D97-AF65-F5344CB8AC3E}">
        <p14:creationId xmlns:p14="http://schemas.microsoft.com/office/powerpoint/2010/main" val="191722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0034-88B2-035C-6771-527DE2CB7B81}"/>
              </a:ext>
            </a:extLst>
          </p:cNvPr>
          <p:cNvSpPr>
            <a:spLocks noGrp="1"/>
          </p:cNvSpPr>
          <p:nvPr>
            <p:ph type="title"/>
          </p:nvPr>
        </p:nvSpPr>
        <p:spPr/>
        <p:txBody>
          <a:bodyPr/>
          <a:lstStyle/>
          <a:p>
            <a:r>
              <a:rPr lang="en-US" dirty="0"/>
              <a:t>Platform as a Service (PaaS):</a:t>
            </a:r>
            <a:br>
              <a:rPr lang="en-US" dirty="0"/>
            </a:br>
            <a:endParaRPr lang="en-IL" dirty="0"/>
          </a:p>
        </p:txBody>
      </p:sp>
      <p:sp>
        <p:nvSpPr>
          <p:cNvPr id="3" name="Content Placeholder 2">
            <a:extLst>
              <a:ext uri="{FF2B5EF4-FFF2-40B4-BE49-F238E27FC236}">
                <a16:creationId xmlns:a16="http://schemas.microsoft.com/office/drawing/2014/main" id="{255A21D4-5ECB-163A-2ED5-6F1ACBAEA22E}"/>
              </a:ext>
            </a:extLst>
          </p:cNvPr>
          <p:cNvSpPr>
            <a:spLocks noGrp="1"/>
          </p:cNvSpPr>
          <p:nvPr>
            <p:ph sz="half" idx="1"/>
          </p:nvPr>
        </p:nvSpPr>
        <p:spPr/>
        <p:txBody>
          <a:bodyPr/>
          <a:lstStyle/>
          <a:p>
            <a:r>
              <a:rPr lang="en-US" dirty="0"/>
              <a:t>PaaS provides a platform for customers to develop, run, and manage their applications without having to worry about the underlying infrastructure. PaaS typically includes an operating system, middleware, and programming languages.</a:t>
            </a:r>
            <a:endParaRPr lang="en-IL" dirty="0"/>
          </a:p>
        </p:txBody>
      </p:sp>
      <p:pic>
        <p:nvPicPr>
          <p:cNvPr id="6" name="Content Placeholder 5" descr="Chart&#10;&#10;Description automatically generated">
            <a:extLst>
              <a:ext uri="{FF2B5EF4-FFF2-40B4-BE49-F238E27FC236}">
                <a16:creationId xmlns:a16="http://schemas.microsoft.com/office/drawing/2014/main" id="{804ADC55-E106-6B44-7637-7EED03443E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97613" y="1752600"/>
            <a:ext cx="4976812" cy="3234153"/>
          </a:xfrm>
        </p:spPr>
      </p:pic>
    </p:spTree>
    <p:extLst>
      <p:ext uri="{BB962C8B-B14F-4D97-AF65-F5344CB8AC3E}">
        <p14:creationId xmlns:p14="http://schemas.microsoft.com/office/powerpoint/2010/main" val="280574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3AB3-F9B4-3986-A14B-3EA9AAF58E79}"/>
              </a:ext>
            </a:extLst>
          </p:cNvPr>
          <p:cNvSpPr>
            <a:spLocks noGrp="1"/>
          </p:cNvSpPr>
          <p:nvPr>
            <p:ph type="title"/>
          </p:nvPr>
        </p:nvSpPr>
        <p:spPr/>
        <p:txBody>
          <a:bodyPr>
            <a:normAutofit/>
          </a:bodyPr>
          <a:lstStyle/>
          <a:p>
            <a:r>
              <a:rPr lang="en-US" sz="3100" dirty="0"/>
              <a:t>PaaS providers offer a range of features and benefits, which include:</a:t>
            </a:r>
            <a:br>
              <a:rPr lang="en-US" dirty="0"/>
            </a:br>
            <a:endParaRPr lang="en-IL" dirty="0"/>
          </a:p>
        </p:txBody>
      </p:sp>
      <p:sp>
        <p:nvSpPr>
          <p:cNvPr id="3" name="Content Placeholder 2">
            <a:extLst>
              <a:ext uri="{FF2B5EF4-FFF2-40B4-BE49-F238E27FC236}">
                <a16:creationId xmlns:a16="http://schemas.microsoft.com/office/drawing/2014/main" id="{FD4BC853-4E00-4B77-05FC-CD734E2100F4}"/>
              </a:ext>
            </a:extLst>
          </p:cNvPr>
          <p:cNvSpPr>
            <a:spLocks noGrp="1"/>
          </p:cNvSpPr>
          <p:nvPr>
            <p:ph idx="1"/>
          </p:nvPr>
        </p:nvSpPr>
        <p:spPr/>
        <p:txBody>
          <a:bodyPr>
            <a:normAutofit fontScale="70000" lnSpcReduction="20000"/>
          </a:bodyPr>
          <a:lstStyle/>
          <a:p>
            <a:endParaRPr lang="en-US" dirty="0"/>
          </a:p>
          <a:p>
            <a:r>
              <a:rPr lang="en-US" dirty="0"/>
              <a:t>Simplified development environment: PaaS provides a simplified development environment for developers, enabling them to focus on developing their applications without worrying about the underlying infrastructure.</a:t>
            </a:r>
          </a:p>
          <a:p>
            <a:r>
              <a:rPr lang="en-US" dirty="0"/>
              <a:t>Rapid development and deployment: PaaS allows for faster development and deployment of applications, as it eliminates the need to set up and configure the infrastructure.</a:t>
            </a:r>
          </a:p>
          <a:p>
            <a:r>
              <a:rPr lang="en-US" dirty="0"/>
              <a:t>Multiple programming languages and frameworks: PaaS supports multiple programming languages and frameworks, providing developers with flexibility in their development process.</a:t>
            </a:r>
          </a:p>
          <a:p>
            <a:r>
              <a:rPr lang="en-US" dirty="0"/>
              <a:t>Automatic scaling: PaaS providers can automatically scale applications up or down based on demand, ensuring that applications are always available and responsive.</a:t>
            </a:r>
          </a:p>
          <a:p>
            <a:r>
              <a:rPr lang="en-US" dirty="0"/>
              <a:t>Built-in monitoring and logging: PaaS providers offer built-in monitoring and logging capabilities, enabling developers to track the performance and health of their applications.</a:t>
            </a:r>
          </a:p>
          <a:p>
            <a:r>
              <a:rPr lang="en-US" dirty="0"/>
              <a:t>Reduced operational expenses: PaaS eliminates the need for organizations to manage and maintain their own infrastructure, reducing operational expenses.</a:t>
            </a:r>
          </a:p>
          <a:p>
            <a:endParaRPr lang="en-IL" dirty="0"/>
          </a:p>
        </p:txBody>
      </p:sp>
    </p:spTree>
    <p:extLst>
      <p:ext uri="{BB962C8B-B14F-4D97-AF65-F5344CB8AC3E}">
        <p14:creationId xmlns:p14="http://schemas.microsoft.com/office/powerpoint/2010/main" val="342966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FF25-7543-4B03-0B70-E42D9800555F}"/>
              </a:ext>
            </a:extLst>
          </p:cNvPr>
          <p:cNvSpPr>
            <a:spLocks noGrp="1"/>
          </p:cNvSpPr>
          <p:nvPr>
            <p:ph type="title"/>
          </p:nvPr>
        </p:nvSpPr>
        <p:spPr/>
        <p:txBody>
          <a:bodyPr/>
          <a:lstStyle/>
          <a:p>
            <a:r>
              <a:rPr lang="en-US" dirty="0"/>
              <a:t>Pricing policy: </a:t>
            </a:r>
            <a:endParaRPr lang="en-IL" dirty="0"/>
          </a:p>
        </p:txBody>
      </p:sp>
      <p:sp>
        <p:nvSpPr>
          <p:cNvPr id="3" name="Content Placeholder 2">
            <a:extLst>
              <a:ext uri="{FF2B5EF4-FFF2-40B4-BE49-F238E27FC236}">
                <a16:creationId xmlns:a16="http://schemas.microsoft.com/office/drawing/2014/main" id="{3E9E908A-9B92-6D9A-BC58-D83FA5D6D22C}"/>
              </a:ext>
            </a:extLst>
          </p:cNvPr>
          <p:cNvSpPr>
            <a:spLocks noGrp="1"/>
          </p:cNvSpPr>
          <p:nvPr>
            <p:ph idx="1"/>
          </p:nvPr>
        </p:nvSpPr>
        <p:spPr/>
        <p:txBody>
          <a:bodyPr/>
          <a:lstStyle/>
          <a:p>
            <a:r>
              <a:rPr lang="en-US" dirty="0"/>
              <a:t>PaaS providers typically charge customers based on the number of compute hours used or the number of requests made. Some providers offer pay-as-you-go pricing, while others offer subscription-based plans. For example, AWS Elastic Beanstalk charges customers for the underlying resources used, such as EC2 instances, RDS databases, and storage.</a:t>
            </a:r>
            <a:endParaRPr lang="en-IL" dirty="0"/>
          </a:p>
        </p:txBody>
      </p:sp>
    </p:spTree>
    <p:extLst>
      <p:ext uri="{BB962C8B-B14F-4D97-AF65-F5344CB8AC3E}">
        <p14:creationId xmlns:p14="http://schemas.microsoft.com/office/powerpoint/2010/main" val="180475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FF95-29E6-5F3D-6898-24FADC58B25B}"/>
              </a:ext>
            </a:extLst>
          </p:cNvPr>
          <p:cNvSpPr>
            <a:spLocks noGrp="1"/>
          </p:cNvSpPr>
          <p:nvPr>
            <p:ph type="title"/>
          </p:nvPr>
        </p:nvSpPr>
        <p:spPr/>
        <p:txBody>
          <a:bodyPr/>
          <a:lstStyle/>
          <a:p>
            <a:r>
              <a:rPr lang="en-US" dirty="0"/>
              <a:t>Security policy: </a:t>
            </a:r>
            <a:endParaRPr lang="en-IL" dirty="0"/>
          </a:p>
        </p:txBody>
      </p:sp>
      <p:sp>
        <p:nvSpPr>
          <p:cNvPr id="3" name="Content Placeholder 2">
            <a:extLst>
              <a:ext uri="{FF2B5EF4-FFF2-40B4-BE49-F238E27FC236}">
                <a16:creationId xmlns:a16="http://schemas.microsoft.com/office/drawing/2014/main" id="{2AD6136D-9536-2CFF-5037-600ADCBC1E8A}"/>
              </a:ext>
            </a:extLst>
          </p:cNvPr>
          <p:cNvSpPr>
            <a:spLocks noGrp="1"/>
          </p:cNvSpPr>
          <p:nvPr>
            <p:ph idx="1"/>
          </p:nvPr>
        </p:nvSpPr>
        <p:spPr/>
        <p:txBody>
          <a:bodyPr/>
          <a:lstStyle/>
          <a:p>
            <a:r>
              <a:rPr lang="en-US" dirty="0"/>
              <a:t>PaaS providers are responsible for securing the underlying infrastructure, such as the operating system and network security. However, customers are responsible for securing their applications and data, including any code or configuration changes they make to the platform.</a:t>
            </a:r>
            <a:endParaRPr lang="en-IL" dirty="0"/>
          </a:p>
        </p:txBody>
      </p:sp>
    </p:spTree>
    <p:extLst>
      <p:ext uri="{BB962C8B-B14F-4D97-AF65-F5344CB8AC3E}">
        <p14:creationId xmlns:p14="http://schemas.microsoft.com/office/powerpoint/2010/main" val="151367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BD3F8-C6AF-5B82-AFBE-6CF3A65B265D}"/>
              </a:ext>
            </a:extLst>
          </p:cNvPr>
          <p:cNvSpPr>
            <a:spLocks noGrp="1"/>
          </p:cNvSpPr>
          <p:nvPr>
            <p:ph type="title"/>
          </p:nvPr>
        </p:nvSpPr>
        <p:spPr/>
        <p:txBody>
          <a:bodyPr/>
          <a:lstStyle/>
          <a:p>
            <a:r>
              <a:rPr lang="en-US" dirty="0"/>
              <a:t>Sharing responsibility model: </a:t>
            </a:r>
            <a:endParaRPr lang="en-IL" dirty="0"/>
          </a:p>
        </p:txBody>
      </p:sp>
      <p:sp>
        <p:nvSpPr>
          <p:cNvPr id="3" name="Content Placeholder 2">
            <a:extLst>
              <a:ext uri="{FF2B5EF4-FFF2-40B4-BE49-F238E27FC236}">
                <a16:creationId xmlns:a16="http://schemas.microsoft.com/office/drawing/2014/main" id="{7D21502D-BB14-AC8C-038A-ECF325F4F518}"/>
              </a:ext>
            </a:extLst>
          </p:cNvPr>
          <p:cNvSpPr>
            <a:spLocks noGrp="1"/>
          </p:cNvSpPr>
          <p:nvPr>
            <p:ph idx="1"/>
          </p:nvPr>
        </p:nvSpPr>
        <p:spPr/>
        <p:txBody>
          <a:bodyPr/>
          <a:lstStyle/>
          <a:p>
            <a:r>
              <a:rPr lang="en-US" dirty="0"/>
              <a:t>Sharing responsibility model: PaaS providers typically handle infrastructure management, such as patching and maintaining underlying software and hardware, while customers are responsible for securing their applications and data. This is known as the shared responsibility model, where the provider handles some aspects of security, while customers are responsible for others. For example, AWS Elastic Beanstalk provides a secure platform, but it is up to customers to ensure that their applications are secure by implementing best practices and following AWS security guidelines. </a:t>
            </a:r>
            <a:endParaRPr lang="en-IL" dirty="0"/>
          </a:p>
        </p:txBody>
      </p:sp>
    </p:spTree>
    <p:extLst>
      <p:ext uri="{BB962C8B-B14F-4D97-AF65-F5344CB8AC3E}">
        <p14:creationId xmlns:p14="http://schemas.microsoft.com/office/powerpoint/2010/main" val="352500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36B4-5423-64BE-8798-3B892434237B}"/>
              </a:ext>
            </a:extLst>
          </p:cNvPr>
          <p:cNvSpPr>
            <a:spLocks noGrp="1"/>
          </p:cNvSpPr>
          <p:nvPr>
            <p:ph type="title"/>
          </p:nvPr>
        </p:nvSpPr>
        <p:spPr/>
        <p:txBody>
          <a:bodyPr/>
          <a:lstStyle/>
          <a:p>
            <a:r>
              <a:rPr lang="en-US" dirty="0"/>
              <a:t>Use cases: </a:t>
            </a:r>
            <a:endParaRPr lang="en-IL" dirty="0"/>
          </a:p>
        </p:txBody>
      </p:sp>
      <p:sp>
        <p:nvSpPr>
          <p:cNvPr id="3" name="Content Placeholder 2">
            <a:extLst>
              <a:ext uri="{FF2B5EF4-FFF2-40B4-BE49-F238E27FC236}">
                <a16:creationId xmlns:a16="http://schemas.microsoft.com/office/drawing/2014/main" id="{AF00BA83-686B-4938-EBDE-92001FB7355F}"/>
              </a:ext>
            </a:extLst>
          </p:cNvPr>
          <p:cNvSpPr>
            <a:spLocks noGrp="1"/>
          </p:cNvSpPr>
          <p:nvPr>
            <p:ph idx="1"/>
          </p:nvPr>
        </p:nvSpPr>
        <p:spPr/>
        <p:txBody>
          <a:bodyPr/>
          <a:lstStyle/>
          <a:p>
            <a:r>
              <a:rPr lang="en-US" dirty="0"/>
              <a:t>PaaS is ideal for organizations that need to develop and deploy applications quickly and efficiently, without the need for extensive infrastructure management. It is also useful for companies with limited IT resources or expertise, as PaaS providers typically handle many aspects of infrastructure management.</a:t>
            </a:r>
            <a:endParaRPr lang="en-IL" dirty="0"/>
          </a:p>
        </p:txBody>
      </p:sp>
    </p:spTree>
    <p:extLst>
      <p:ext uri="{BB962C8B-B14F-4D97-AF65-F5344CB8AC3E}">
        <p14:creationId xmlns:p14="http://schemas.microsoft.com/office/powerpoint/2010/main" val="369478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764D-5C90-86D6-5307-B9203875145F}"/>
              </a:ext>
            </a:extLst>
          </p:cNvPr>
          <p:cNvSpPr>
            <a:spLocks noGrp="1"/>
          </p:cNvSpPr>
          <p:nvPr>
            <p:ph type="title"/>
          </p:nvPr>
        </p:nvSpPr>
        <p:spPr/>
        <p:txBody>
          <a:bodyPr/>
          <a:lstStyle/>
          <a:p>
            <a:r>
              <a:rPr lang="en-US" dirty="0"/>
              <a:t>In summary, </a:t>
            </a:r>
            <a:endParaRPr lang="en-IL" dirty="0"/>
          </a:p>
        </p:txBody>
      </p:sp>
      <p:sp>
        <p:nvSpPr>
          <p:cNvPr id="3" name="Content Placeholder 2">
            <a:extLst>
              <a:ext uri="{FF2B5EF4-FFF2-40B4-BE49-F238E27FC236}">
                <a16:creationId xmlns:a16="http://schemas.microsoft.com/office/drawing/2014/main" id="{8B8CF2DD-BD2F-249F-564A-8A95B9E05556}"/>
              </a:ext>
            </a:extLst>
          </p:cNvPr>
          <p:cNvSpPr>
            <a:spLocks noGrp="1"/>
          </p:cNvSpPr>
          <p:nvPr>
            <p:ph idx="1"/>
          </p:nvPr>
        </p:nvSpPr>
        <p:spPr/>
        <p:txBody>
          <a:bodyPr/>
          <a:lstStyle/>
          <a:p>
            <a:r>
              <a:rPr lang="en-US" dirty="0"/>
              <a:t>PaaS provides a simplified development environment that allows developers to focus on developing their applications, without having to worry about the underlying infrastructure. It offers automatic scaling, built-in monitoring and logging, and support for multiple programming languages and frameworks, and can help organizations reduce their operational expenses. AWS services that belong to this category include AWS Elastic Beanstalk, AWS Lambda, and AWS App Runner.</a:t>
            </a:r>
            <a:endParaRPr lang="en-IL" dirty="0"/>
          </a:p>
        </p:txBody>
      </p:sp>
    </p:spTree>
    <p:extLst>
      <p:ext uri="{BB962C8B-B14F-4D97-AF65-F5344CB8AC3E}">
        <p14:creationId xmlns:p14="http://schemas.microsoft.com/office/powerpoint/2010/main" val="23006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034B-EF42-6F04-3982-810F391F3BDA}"/>
              </a:ext>
            </a:extLst>
          </p:cNvPr>
          <p:cNvSpPr>
            <a:spLocks noGrp="1"/>
          </p:cNvSpPr>
          <p:nvPr>
            <p:ph type="title"/>
          </p:nvPr>
        </p:nvSpPr>
        <p:spPr/>
        <p:txBody>
          <a:bodyPr anchor="b">
            <a:normAutofit/>
          </a:bodyPr>
          <a:lstStyle/>
          <a:p>
            <a:r>
              <a:rPr lang="en-US" dirty="0"/>
              <a:t>Software as a Service (SaaS) </a:t>
            </a:r>
            <a:endParaRPr lang="en-IL" dirty="0"/>
          </a:p>
        </p:txBody>
      </p:sp>
      <p:sp>
        <p:nvSpPr>
          <p:cNvPr id="11" name="Text Placeholder 2">
            <a:extLst>
              <a:ext uri="{FF2B5EF4-FFF2-40B4-BE49-F238E27FC236}">
                <a16:creationId xmlns:a16="http://schemas.microsoft.com/office/drawing/2014/main" id="{E8893AA6-DF51-F7F1-16BC-56CCD0E0C6DE}"/>
              </a:ext>
            </a:extLst>
          </p:cNvPr>
          <p:cNvSpPr>
            <a:spLocks noGrp="1"/>
          </p:cNvSpPr>
          <p:nvPr>
            <p:ph type="body" idx="1"/>
          </p:nvPr>
        </p:nvSpPr>
        <p:spPr/>
        <p:txBody>
          <a:bodyPr/>
          <a:lstStyle/>
          <a:p>
            <a:r>
              <a:rPr lang="en-US" dirty="0"/>
              <a:t> </a:t>
            </a:r>
          </a:p>
        </p:txBody>
      </p:sp>
      <p:pic>
        <p:nvPicPr>
          <p:cNvPr id="6" name="Content Placeholder 5" descr="Diagram&#10;&#10;Description automatically generated">
            <a:extLst>
              <a:ext uri="{FF2B5EF4-FFF2-40B4-BE49-F238E27FC236}">
                <a16:creationId xmlns:a16="http://schemas.microsoft.com/office/drawing/2014/main" id="{D4CA80A3-E084-C865-2154-9715CD05A57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40749" y="3243263"/>
            <a:ext cx="2676539" cy="2547937"/>
          </a:xfrm>
          <a:noFill/>
        </p:spPr>
      </p:pic>
      <p:sp>
        <p:nvSpPr>
          <p:cNvPr id="13" name="Text Placeholder 4">
            <a:extLst>
              <a:ext uri="{FF2B5EF4-FFF2-40B4-BE49-F238E27FC236}">
                <a16:creationId xmlns:a16="http://schemas.microsoft.com/office/drawing/2014/main" id="{45CFFA25-B0BD-E048-65A9-3B12ACDFA7AF}"/>
              </a:ext>
            </a:extLst>
          </p:cNvPr>
          <p:cNvSpPr>
            <a:spLocks noGrp="1"/>
          </p:cNvSpPr>
          <p:nvPr>
            <p:ph type="body" sz="quarter" idx="3"/>
          </p:nvPr>
        </p:nvSpPr>
        <p:spPr/>
        <p:txBody>
          <a:bodyPr/>
          <a:lstStyle/>
          <a:p>
            <a:r>
              <a:rPr lang="en-US" dirty="0"/>
              <a:t> </a:t>
            </a:r>
          </a:p>
        </p:txBody>
      </p:sp>
      <p:sp>
        <p:nvSpPr>
          <p:cNvPr id="3" name="Content Placeholder 2">
            <a:extLst>
              <a:ext uri="{FF2B5EF4-FFF2-40B4-BE49-F238E27FC236}">
                <a16:creationId xmlns:a16="http://schemas.microsoft.com/office/drawing/2014/main" id="{610A1B54-0512-9BA3-C819-E5106476B8AA}"/>
              </a:ext>
            </a:extLst>
          </p:cNvPr>
          <p:cNvSpPr>
            <a:spLocks noGrp="1"/>
          </p:cNvSpPr>
          <p:nvPr>
            <p:ph sz="quarter" idx="4"/>
          </p:nvPr>
        </p:nvSpPr>
        <p:spPr/>
        <p:txBody>
          <a:bodyPr>
            <a:normAutofit/>
          </a:bodyPr>
          <a:lstStyle/>
          <a:p>
            <a:r>
              <a:rPr lang="en-US" dirty="0"/>
              <a:t>is a cloud service model that provides applications over the internet, which are accessed through a web browser or mobile app. The service provider manages the infrastructure, middleware, and application, while customers only need to pay for access to the application.</a:t>
            </a:r>
          </a:p>
          <a:p>
            <a:endParaRPr lang="en-US" dirty="0"/>
          </a:p>
          <a:p>
            <a:pPr marL="0" indent="0">
              <a:buNone/>
            </a:pPr>
            <a:endParaRPr lang="en-IL" dirty="0"/>
          </a:p>
        </p:txBody>
      </p:sp>
    </p:spTree>
    <p:extLst>
      <p:ext uri="{BB962C8B-B14F-4D97-AF65-F5344CB8AC3E}">
        <p14:creationId xmlns:p14="http://schemas.microsoft.com/office/powerpoint/2010/main" val="64404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083D-CBF4-DA7D-6E2A-CF8F8BBE6A10}"/>
              </a:ext>
            </a:extLst>
          </p:cNvPr>
          <p:cNvSpPr>
            <a:spLocks noGrp="1"/>
          </p:cNvSpPr>
          <p:nvPr>
            <p:ph type="title"/>
          </p:nvPr>
        </p:nvSpPr>
        <p:spPr/>
        <p:txBody>
          <a:bodyPr/>
          <a:lstStyle/>
          <a:p>
            <a:r>
              <a:rPr lang="en-US" dirty="0"/>
              <a:t>Features:</a:t>
            </a:r>
            <a:br>
              <a:rPr lang="en-US" dirty="0"/>
            </a:br>
            <a:endParaRPr lang="en-IL" dirty="0"/>
          </a:p>
        </p:txBody>
      </p:sp>
      <p:sp>
        <p:nvSpPr>
          <p:cNvPr id="3" name="Content Placeholder 2">
            <a:extLst>
              <a:ext uri="{FF2B5EF4-FFF2-40B4-BE49-F238E27FC236}">
                <a16:creationId xmlns:a16="http://schemas.microsoft.com/office/drawing/2014/main" id="{9F98818B-079C-4A66-B3EE-D950BC7A1707}"/>
              </a:ext>
            </a:extLst>
          </p:cNvPr>
          <p:cNvSpPr>
            <a:spLocks noGrp="1"/>
          </p:cNvSpPr>
          <p:nvPr>
            <p:ph idx="1"/>
          </p:nvPr>
        </p:nvSpPr>
        <p:spPr/>
        <p:txBody>
          <a:bodyPr>
            <a:normAutofit fontScale="92500" lnSpcReduction="10000"/>
          </a:bodyPr>
          <a:lstStyle/>
          <a:p>
            <a:endParaRPr lang="en-US" dirty="0"/>
          </a:p>
          <a:p>
            <a:r>
              <a:rPr lang="en-US" dirty="0"/>
              <a:t>Automatic updates: SaaS providers offer automatic updates for the application and its underlying infrastructure, ensuring that the customer always has access to the latest features and security updates.</a:t>
            </a:r>
          </a:p>
          <a:p>
            <a:r>
              <a:rPr lang="en-US" dirty="0"/>
              <a:t>Built-in security and compliance measures: SaaS providers implement a range of security and compliance measures to protect customer data and ensure regulatory compliance.</a:t>
            </a:r>
          </a:p>
          <a:p>
            <a:r>
              <a:rPr lang="en-US" dirty="0"/>
              <a:t>Easy collaboration: SaaS applications allow for easy collaboration between users, as multiple users can access the application and share data from different locations.</a:t>
            </a:r>
          </a:p>
          <a:p>
            <a:r>
              <a:rPr lang="en-US" dirty="0"/>
              <a:t>Accessible from anywhere: SaaS applications are accessible from anywhere with an internet connection, allowing users to work from any device or location.</a:t>
            </a:r>
            <a:endParaRPr lang="en-IL" dirty="0"/>
          </a:p>
        </p:txBody>
      </p:sp>
    </p:spTree>
    <p:extLst>
      <p:ext uri="{BB962C8B-B14F-4D97-AF65-F5344CB8AC3E}">
        <p14:creationId xmlns:p14="http://schemas.microsoft.com/office/powerpoint/2010/main" val="351190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C1AC-6690-AEB6-084E-EB448A0E2F01}"/>
              </a:ext>
            </a:extLst>
          </p:cNvPr>
          <p:cNvSpPr>
            <a:spLocks noGrp="1"/>
          </p:cNvSpPr>
          <p:nvPr>
            <p:ph type="title"/>
          </p:nvPr>
        </p:nvSpPr>
        <p:spPr/>
        <p:txBody>
          <a:bodyPr/>
          <a:lstStyle/>
          <a:p>
            <a:r>
              <a:rPr lang="en-US" dirty="0"/>
              <a:t>Benefits:</a:t>
            </a:r>
            <a:br>
              <a:rPr lang="en-US" dirty="0"/>
            </a:br>
            <a:endParaRPr lang="en-IL" dirty="0"/>
          </a:p>
        </p:txBody>
      </p:sp>
      <p:sp>
        <p:nvSpPr>
          <p:cNvPr id="3" name="Content Placeholder 2">
            <a:extLst>
              <a:ext uri="{FF2B5EF4-FFF2-40B4-BE49-F238E27FC236}">
                <a16:creationId xmlns:a16="http://schemas.microsoft.com/office/drawing/2014/main" id="{C3762C7D-17F7-54A3-676D-39B65533887F}"/>
              </a:ext>
            </a:extLst>
          </p:cNvPr>
          <p:cNvSpPr>
            <a:spLocks noGrp="1"/>
          </p:cNvSpPr>
          <p:nvPr>
            <p:ph idx="1"/>
          </p:nvPr>
        </p:nvSpPr>
        <p:spPr/>
        <p:txBody>
          <a:bodyPr>
            <a:normAutofit fontScale="92500"/>
          </a:bodyPr>
          <a:lstStyle/>
          <a:p>
            <a:endParaRPr lang="en-US" dirty="0"/>
          </a:p>
          <a:p>
            <a:r>
              <a:rPr lang="en-US" dirty="0"/>
              <a:t>Lower costs: SaaS eliminates the need for customers to purchase and manage their own infrastructure and software, reducing capital expenditures and operational costs.</a:t>
            </a:r>
          </a:p>
          <a:p>
            <a:r>
              <a:rPr lang="en-US" dirty="0"/>
              <a:t>Scalability: SaaS providers offer flexible pricing plans and can easily scale resources to meet customer demand.</a:t>
            </a:r>
          </a:p>
          <a:p>
            <a:r>
              <a:rPr lang="en-US" dirty="0"/>
              <a:t>Easy deployment and maintenance: SaaS applications are easy to deploy and maintain, as the service provider handles all infrastructure and application management.</a:t>
            </a:r>
          </a:p>
          <a:p>
            <a:r>
              <a:rPr lang="en-US" dirty="0"/>
              <a:t>Accessibility: SaaS applications are accessible from anywhere with an internet connection, allowing users to work from any device or location.</a:t>
            </a:r>
            <a:endParaRPr lang="en-IL" dirty="0"/>
          </a:p>
        </p:txBody>
      </p:sp>
    </p:spTree>
    <p:extLst>
      <p:ext uri="{BB962C8B-B14F-4D97-AF65-F5344CB8AC3E}">
        <p14:creationId xmlns:p14="http://schemas.microsoft.com/office/powerpoint/2010/main" val="120511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6871257"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1939" y="995517"/>
            <a:ext cx="5566639" cy="4795684"/>
          </a:xfrm>
        </p:spPr>
        <p:txBody>
          <a:bodyPr>
            <a:normAutofit/>
          </a:bodyPr>
          <a:lstStyle/>
          <a:p>
            <a:pPr>
              <a:lnSpc>
                <a:spcPct val="90000"/>
              </a:lnSpc>
            </a:pPr>
            <a:r>
              <a:rPr lang="en-US" sz="5300"/>
              <a:t>skills and tools that are essential for an AWS Practitioner job.</a:t>
            </a:r>
          </a:p>
        </p:txBody>
      </p:sp>
      <p:sp>
        <p:nvSpPr>
          <p:cNvPr id="3" name="Content Placeholder 2"/>
          <p:cNvSpPr>
            <a:spLocks noGrp="1"/>
          </p:cNvSpPr>
          <p:nvPr>
            <p:ph idx="1"/>
          </p:nvPr>
        </p:nvSpPr>
        <p:spPr>
          <a:xfrm>
            <a:off x="7192908" y="995517"/>
            <a:ext cx="4352617" cy="4795684"/>
          </a:xfrm>
        </p:spPr>
        <p:txBody>
          <a:bodyPr>
            <a:normAutofit/>
          </a:bodyPr>
          <a:lstStyle/>
          <a:p>
            <a:pPr marL="0" indent="0">
              <a:buNone/>
            </a:pPr>
            <a:r>
              <a:rPr lang="en-US" sz="1800" dirty="0"/>
              <a:t> As an AWS Practitioner, you will be expected to have a fundamental understanding of AWS services, architecture, security, and compliance. You will need to have a solid understanding of AWS services and how they integrate with each other to build a scalable and secure infrastructure. Some of the specific skills that you may need to develop for an AWS Practitioner job include:</a:t>
            </a:r>
          </a:p>
        </p:txBody>
      </p:sp>
    </p:spTree>
    <p:extLst>
      <p:ext uri="{BB962C8B-B14F-4D97-AF65-F5344CB8AC3E}">
        <p14:creationId xmlns:p14="http://schemas.microsoft.com/office/powerpoint/2010/main" val="37145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A51B-831A-5A5D-A6CB-FC72E24DF4BE}"/>
              </a:ext>
            </a:extLst>
          </p:cNvPr>
          <p:cNvSpPr>
            <a:spLocks noGrp="1"/>
          </p:cNvSpPr>
          <p:nvPr>
            <p:ph type="title"/>
          </p:nvPr>
        </p:nvSpPr>
        <p:spPr/>
        <p:txBody>
          <a:bodyPr/>
          <a:lstStyle/>
          <a:p>
            <a:r>
              <a:rPr lang="en-US" dirty="0"/>
              <a:t>Pricing policy: </a:t>
            </a:r>
            <a:endParaRPr lang="en-IL" dirty="0"/>
          </a:p>
        </p:txBody>
      </p:sp>
      <p:sp>
        <p:nvSpPr>
          <p:cNvPr id="3" name="Content Placeholder 2">
            <a:extLst>
              <a:ext uri="{FF2B5EF4-FFF2-40B4-BE49-F238E27FC236}">
                <a16:creationId xmlns:a16="http://schemas.microsoft.com/office/drawing/2014/main" id="{611ADF3F-A7D7-635C-519D-886D24BDAC0E}"/>
              </a:ext>
            </a:extLst>
          </p:cNvPr>
          <p:cNvSpPr>
            <a:spLocks noGrp="1"/>
          </p:cNvSpPr>
          <p:nvPr>
            <p:ph idx="1"/>
          </p:nvPr>
        </p:nvSpPr>
        <p:spPr/>
        <p:txBody>
          <a:bodyPr>
            <a:normAutofit fontScale="77500" lnSpcReduction="20000"/>
          </a:bodyPr>
          <a:lstStyle/>
          <a:p>
            <a:r>
              <a:rPr lang="en-US" dirty="0"/>
              <a:t>SaaS providers typically charge customers based on the number of users or the level of usage. Some providers offer a pay-as-you-go pricing model, while others offer subscription-based plans.</a:t>
            </a:r>
          </a:p>
          <a:p>
            <a:r>
              <a:rPr lang="en-US" dirty="0"/>
              <a:t>In addition to charging based on the number of users or level of usage, SaaS providers may also offer different pricing tiers based on the features and functionality of their service. For example, a basic plan may only include limited functionality, while a premium plan may include additional features and support.</a:t>
            </a:r>
          </a:p>
          <a:p>
            <a:r>
              <a:rPr lang="en-US" dirty="0"/>
              <a:t>Pay-as-you-go pricing models typically charge customers based on their actual usage, with costs increasing as usage increases. Subscription-based plans may offer a flat monthly or annual fee, regardless of usage, or may charge based on usage tiers.</a:t>
            </a:r>
          </a:p>
          <a:p>
            <a:r>
              <a:rPr lang="en-US" dirty="0"/>
              <a:t>Some SaaS providers also offer free trials or freemium models, where a limited version of the software is available for free, with additional functionality available for a fee.</a:t>
            </a:r>
          </a:p>
          <a:p>
            <a:r>
              <a:rPr lang="en-US" dirty="0"/>
              <a:t>It's important for organizations to carefully evaluate the pricing options and choose the plan that best fits their needs and budget. It's also important to consider any potential hidden costs, such as data storage or API call charges.</a:t>
            </a:r>
            <a:endParaRPr lang="en-IL" dirty="0"/>
          </a:p>
        </p:txBody>
      </p:sp>
    </p:spTree>
    <p:extLst>
      <p:ext uri="{BB962C8B-B14F-4D97-AF65-F5344CB8AC3E}">
        <p14:creationId xmlns:p14="http://schemas.microsoft.com/office/powerpoint/2010/main" val="304841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05C7-A513-8DF2-25A0-2BC1802B27B4}"/>
              </a:ext>
            </a:extLst>
          </p:cNvPr>
          <p:cNvSpPr>
            <a:spLocks noGrp="1"/>
          </p:cNvSpPr>
          <p:nvPr>
            <p:ph type="title"/>
          </p:nvPr>
        </p:nvSpPr>
        <p:spPr/>
        <p:txBody>
          <a:bodyPr/>
          <a:lstStyle/>
          <a:p>
            <a:r>
              <a:rPr lang="en-US" dirty="0"/>
              <a:t>Use cases: </a:t>
            </a:r>
            <a:endParaRPr lang="en-IL" dirty="0"/>
          </a:p>
        </p:txBody>
      </p:sp>
      <p:sp>
        <p:nvSpPr>
          <p:cNvPr id="3" name="Content Placeholder 2">
            <a:extLst>
              <a:ext uri="{FF2B5EF4-FFF2-40B4-BE49-F238E27FC236}">
                <a16:creationId xmlns:a16="http://schemas.microsoft.com/office/drawing/2014/main" id="{DD7596F6-0785-C850-2C92-B842BCB50862}"/>
              </a:ext>
            </a:extLst>
          </p:cNvPr>
          <p:cNvSpPr>
            <a:spLocks noGrp="1"/>
          </p:cNvSpPr>
          <p:nvPr>
            <p:ph idx="1"/>
          </p:nvPr>
        </p:nvSpPr>
        <p:spPr/>
        <p:txBody>
          <a:bodyPr/>
          <a:lstStyle/>
          <a:p>
            <a:r>
              <a:rPr lang="en-US" dirty="0"/>
              <a:t>SaaS is ideal for organizations that need to quickly and easily access applications without having to manage any infrastructure. Examples include email, customer relationship management (CRM) software, project management tools, and human resources management software.</a:t>
            </a:r>
            <a:endParaRPr lang="en-IL" dirty="0"/>
          </a:p>
        </p:txBody>
      </p:sp>
    </p:spTree>
    <p:extLst>
      <p:ext uri="{BB962C8B-B14F-4D97-AF65-F5344CB8AC3E}">
        <p14:creationId xmlns:p14="http://schemas.microsoft.com/office/powerpoint/2010/main" val="43229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6C28-B7E4-3E9B-B5DE-3BB5EC91B673}"/>
              </a:ext>
            </a:extLst>
          </p:cNvPr>
          <p:cNvSpPr>
            <a:spLocks noGrp="1"/>
          </p:cNvSpPr>
          <p:nvPr>
            <p:ph type="title"/>
          </p:nvPr>
        </p:nvSpPr>
        <p:spPr/>
        <p:txBody>
          <a:bodyPr/>
          <a:lstStyle/>
          <a:p>
            <a:r>
              <a:rPr lang="en-US" dirty="0"/>
              <a:t>Security and responsibility share model: </a:t>
            </a:r>
            <a:endParaRPr lang="en-IL" dirty="0"/>
          </a:p>
        </p:txBody>
      </p:sp>
      <p:sp>
        <p:nvSpPr>
          <p:cNvPr id="3" name="Content Placeholder 2">
            <a:extLst>
              <a:ext uri="{FF2B5EF4-FFF2-40B4-BE49-F238E27FC236}">
                <a16:creationId xmlns:a16="http://schemas.microsoft.com/office/drawing/2014/main" id="{12DE6C9B-6595-8A53-F71E-003BA5F24CE6}"/>
              </a:ext>
            </a:extLst>
          </p:cNvPr>
          <p:cNvSpPr>
            <a:spLocks noGrp="1"/>
          </p:cNvSpPr>
          <p:nvPr>
            <p:ph idx="1"/>
          </p:nvPr>
        </p:nvSpPr>
        <p:spPr/>
        <p:txBody>
          <a:bodyPr/>
          <a:lstStyle/>
          <a:p>
            <a:r>
              <a:rPr lang="en-US" dirty="0"/>
              <a:t>SaaS providers are responsible for the security and compliance of the underlying infrastructure and application, while customers are responsible for securing their own data and user access to the application.</a:t>
            </a:r>
          </a:p>
          <a:p>
            <a:endParaRPr lang="en-US" dirty="0"/>
          </a:p>
          <a:p>
            <a:r>
              <a:rPr lang="en-US" dirty="0"/>
              <a:t>AWS services that belong to this category include Amazon </a:t>
            </a:r>
            <a:r>
              <a:rPr lang="en-US" dirty="0" err="1"/>
              <a:t>WorkMail</a:t>
            </a:r>
            <a:r>
              <a:rPr lang="en-US" dirty="0"/>
              <a:t>, Amazon Chime, and Amazon Simple Email Service (SES).</a:t>
            </a:r>
            <a:endParaRPr lang="en-IL" dirty="0"/>
          </a:p>
        </p:txBody>
      </p:sp>
    </p:spTree>
    <p:extLst>
      <p:ext uri="{BB962C8B-B14F-4D97-AF65-F5344CB8AC3E}">
        <p14:creationId xmlns:p14="http://schemas.microsoft.com/office/powerpoint/2010/main" val="42794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B6DD-B3BC-F87D-C4F6-ED17F3EC6461}"/>
              </a:ext>
            </a:extLst>
          </p:cNvPr>
          <p:cNvSpPr>
            <a:spLocks noGrp="1"/>
          </p:cNvSpPr>
          <p:nvPr>
            <p:ph type="title"/>
          </p:nvPr>
        </p:nvSpPr>
        <p:spPr/>
        <p:txBody>
          <a:bodyPr/>
          <a:lstStyle/>
          <a:p>
            <a:r>
              <a:rPr lang="en-US" dirty="0"/>
              <a:t>Summery </a:t>
            </a:r>
            <a:endParaRPr lang="en-IL" dirty="0"/>
          </a:p>
        </p:txBody>
      </p:sp>
      <p:sp>
        <p:nvSpPr>
          <p:cNvPr id="3" name="Content Placeholder 2">
            <a:extLst>
              <a:ext uri="{FF2B5EF4-FFF2-40B4-BE49-F238E27FC236}">
                <a16:creationId xmlns:a16="http://schemas.microsoft.com/office/drawing/2014/main" id="{806611E0-3F2C-AA48-EB3C-300BB2C1955F}"/>
              </a:ext>
            </a:extLst>
          </p:cNvPr>
          <p:cNvSpPr>
            <a:spLocks noGrp="1"/>
          </p:cNvSpPr>
          <p:nvPr>
            <p:ph idx="1"/>
          </p:nvPr>
        </p:nvSpPr>
        <p:spPr/>
        <p:txBody>
          <a:bodyPr>
            <a:normAutofit lnSpcReduction="10000"/>
          </a:bodyPr>
          <a:lstStyle/>
          <a:p>
            <a:r>
              <a:rPr lang="en-US" dirty="0"/>
              <a:t>Software as a Service (SaaS) is a cloud computing service model in which the provider delivers software applications over the internet. SaaS allows customers to access and use applications without needing to install or manage any software themselves. SaaS providers typically charge customers based on the number of users or level of usage, and the service includes features such as automatic updates, built-in security and compliance measures, and easy collaboration between users. SaaS is ideal for organizations that need to quickly and easily access applications without having to manage any infrastructure. AWS services that belong to this category include Amazon Web Services, Amazon </a:t>
            </a:r>
            <a:r>
              <a:rPr lang="en-US" dirty="0" err="1"/>
              <a:t>WorkDocs</a:t>
            </a:r>
            <a:r>
              <a:rPr lang="en-US" dirty="0"/>
              <a:t>, and Amazon </a:t>
            </a:r>
            <a:r>
              <a:rPr lang="en-US" dirty="0" err="1"/>
              <a:t>WorkMail</a:t>
            </a:r>
            <a:r>
              <a:rPr lang="en-US" dirty="0"/>
              <a:t>.</a:t>
            </a:r>
            <a:endParaRPr lang="en-IL" dirty="0"/>
          </a:p>
        </p:txBody>
      </p:sp>
    </p:spTree>
    <p:extLst>
      <p:ext uri="{BB962C8B-B14F-4D97-AF65-F5344CB8AC3E}">
        <p14:creationId xmlns:p14="http://schemas.microsoft.com/office/powerpoint/2010/main" val="229839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9CF9-4B11-BC1C-2791-97E2506566C8}"/>
              </a:ext>
            </a:extLst>
          </p:cNvPr>
          <p:cNvSpPr>
            <a:spLocks noGrp="1"/>
          </p:cNvSpPr>
          <p:nvPr>
            <p:ph type="title"/>
          </p:nvPr>
        </p:nvSpPr>
        <p:spPr/>
        <p:txBody>
          <a:bodyPr/>
          <a:lstStyle/>
          <a:p>
            <a:r>
              <a:rPr lang="en-US" dirty="0"/>
              <a:t>AWS Global Infrastructure</a:t>
            </a:r>
            <a:endParaRPr lang="en-IL" dirty="0"/>
          </a:p>
        </p:txBody>
      </p:sp>
      <p:sp>
        <p:nvSpPr>
          <p:cNvPr id="3" name="Content Placeholder 2">
            <a:extLst>
              <a:ext uri="{FF2B5EF4-FFF2-40B4-BE49-F238E27FC236}">
                <a16:creationId xmlns:a16="http://schemas.microsoft.com/office/drawing/2014/main" id="{2794466E-923C-F05A-7072-003A12EA7D60}"/>
              </a:ext>
            </a:extLst>
          </p:cNvPr>
          <p:cNvSpPr>
            <a:spLocks noGrp="1"/>
          </p:cNvSpPr>
          <p:nvPr>
            <p:ph sz="half" idx="1"/>
          </p:nvPr>
        </p:nvSpPr>
        <p:spPr/>
        <p:txBody>
          <a:bodyPr/>
          <a:lstStyle/>
          <a:p>
            <a:pPr algn="just"/>
            <a:r>
              <a:rPr lang="en-US" dirty="0"/>
              <a:t>This topic covers the regions and availability zones of AWS, as well as the global infrastructure that AWS uses to provide its services. You should be familiar with the various services and tools used to manage and monitor AWS infrastructure. expand this </a:t>
            </a:r>
            <a:endParaRPr lang="en-IL" dirty="0"/>
          </a:p>
        </p:txBody>
      </p:sp>
      <p:pic>
        <p:nvPicPr>
          <p:cNvPr id="6" name="Content Placeholder 5" descr="Map&#10;&#10;Description automatically generated">
            <a:extLst>
              <a:ext uri="{FF2B5EF4-FFF2-40B4-BE49-F238E27FC236}">
                <a16:creationId xmlns:a16="http://schemas.microsoft.com/office/drawing/2014/main" id="{803CE5DD-60D6-1253-D68D-01023D2FE6A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99212" y="1701800"/>
            <a:ext cx="5308467" cy="3968464"/>
          </a:xfrm>
        </p:spPr>
      </p:pic>
    </p:spTree>
    <p:extLst>
      <p:ext uri="{BB962C8B-B14F-4D97-AF65-F5344CB8AC3E}">
        <p14:creationId xmlns:p14="http://schemas.microsoft.com/office/powerpoint/2010/main" val="190676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64BF-D959-7E61-B10F-1B0A50B86796}"/>
              </a:ext>
            </a:extLst>
          </p:cNvPr>
          <p:cNvSpPr>
            <a:spLocks noGrp="1"/>
          </p:cNvSpPr>
          <p:nvPr>
            <p:ph type="title"/>
          </p:nvPr>
        </p:nvSpPr>
        <p:spPr/>
        <p:txBody>
          <a:bodyPr/>
          <a:lstStyle/>
          <a:p>
            <a:r>
              <a:rPr lang="en-US" dirty="0"/>
              <a:t>AWS Regions:</a:t>
            </a:r>
            <a:br>
              <a:rPr lang="en-US" dirty="0"/>
            </a:br>
            <a:endParaRPr lang="en-IL" dirty="0"/>
          </a:p>
        </p:txBody>
      </p:sp>
      <p:sp>
        <p:nvSpPr>
          <p:cNvPr id="3" name="Content Placeholder 2">
            <a:extLst>
              <a:ext uri="{FF2B5EF4-FFF2-40B4-BE49-F238E27FC236}">
                <a16:creationId xmlns:a16="http://schemas.microsoft.com/office/drawing/2014/main" id="{709C723B-0E0B-DD55-BA73-14880F6012FE}"/>
              </a:ext>
            </a:extLst>
          </p:cNvPr>
          <p:cNvSpPr>
            <a:spLocks noGrp="1"/>
          </p:cNvSpPr>
          <p:nvPr>
            <p:ph idx="1"/>
          </p:nvPr>
        </p:nvSpPr>
        <p:spPr/>
        <p:txBody>
          <a:bodyPr/>
          <a:lstStyle/>
          <a:p>
            <a:r>
              <a:rPr lang="en-US" dirty="0"/>
              <a:t>AWS is divided into multiple geographic regions, each of which contains one or more data centers. Currently, AWS operates 25 regions worldwide, with plans to expand to more in the future. Each region is completely independent, and data and resources in one region cannot be accessed from another region without explicit configuration.</a:t>
            </a:r>
            <a:endParaRPr lang="en-IL" dirty="0"/>
          </a:p>
        </p:txBody>
      </p:sp>
    </p:spTree>
    <p:extLst>
      <p:ext uri="{BB962C8B-B14F-4D97-AF65-F5344CB8AC3E}">
        <p14:creationId xmlns:p14="http://schemas.microsoft.com/office/powerpoint/2010/main" val="252487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85A3-F36C-912D-C562-6C5950E45FFF}"/>
              </a:ext>
            </a:extLst>
          </p:cNvPr>
          <p:cNvSpPr>
            <a:spLocks noGrp="1"/>
          </p:cNvSpPr>
          <p:nvPr>
            <p:ph type="title"/>
          </p:nvPr>
        </p:nvSpPr>
        <p:spPr/>
        <p:txBody>
          <a:bodyPr/>
          <a:lstStyle/>
          <a:p>
            <a:r>
              <a:rPr lang="en-US" dirty="0"/>
              <a:t>Availability Zones:</a:t>
            </a:r>
            <a:br>
              <a:rPr lang="en-US" dirty="0"/>
            </a:br>
            <a:endParaRPr lang="en-IL" dirty="0"/>
          </a:p>
        </p:txBody>
      </p:sp>
      <p:sp>
        <p:nvSpPr>
          <p:cNvPr id="3" name="Content Placeholder 2">
            <a:extLst>
              <a:ext uri="{FF2B5EF4-FFF2-40B4-BE49-F238E27FC236}">
                <a16:creationId xmlns:a16="http://schemas.microsoft.com/office/drawing/2014/main" id="{82DCCE2B-6819-35DF-85E3-25C470638AAF}"/>
              </a:ext>
            </a:extLst>
          </p:cNvPr>
          <p:cNvSpPr>
            <a:spLocks noGrp="1"/>
          </p:cNvSpPr>
          <p:nvPr>
            <p:ph idx="1"/>
          </p:nvPr>
        </p:nvSpPr>
        <p:spPr/>
        <p:txBody>
          <a:bodyPr/>
          <a:lstStyle/>
          <a:p>
            <a:r>
              <a:rPr lang="en-US" dirty="0"/>
              <a:t>Each region is composed of multiple availability zones, which are isolated from each other to prevent cascading failures. Availability Zones are distinct locations within a region that are engineered to be independent and physically separated from each other. They provide inexpensive, low latency network connectivity to other Availability Zones in the same region. By deploying applications across multiple Availability Zones in the same region, you can protect your applications from individual point of failure, such as power outages, network issues, or hardware failures.</a:t>
            </a:r>
            <a:endParaRPr lang="en-IL" dirty="0"/>
          </a:p>
        </p:txBody>
      </p:sp>
    </p:spTree>
    <p:extLst>
      <p:ext uri="{BB962C8B-B14F-4D97-AF65-F5344CB8AC3E}">
        <p14:creationId xmlns:p14="http://schemas.microsoft.com/office/powerpoint/2010/main" val="134457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06CD-DE78-11DE-184C-34A1B4427E83}"/>
              </a:ext>
            </a:extLst>
          </p:cNvPr>
          <p:cNvSpPr>
            <a:spLocks noGrp="1"/>
          </p:cNvSpPr>
          <p:nvPr>
            <p:ph type="title"/>
          </p:nvPr>
        </p:nvSpPr>
        <p:spPr/>
        <p:txBody>
          <a:bodyPr/>
          <a:lstStyle/>
          <a:p>
            <a:r>
              <a:rPr lang="en-US" dirty="0"/>
              <a:t>Edge Locations:</a:t>
            </a:r>
            <a:br>
              <a:rPr lang="en-US" dirty="0"/>
            </a:br>
            <a:endParaRPr lang="en-IL" dirty="0"/>
          </a:p>
        </p:txBody>
      </p:sp>
      <p:sp>
        <p:nvSpPr>
          <p:cNvPr id="3" name="Content Placeholder 2">
            <a:extLst>
              <a:ext uri="{FF2B5EF4-FFF2-40B4-BE49-F238E27FC236}">
                <a16:creationId xmlns:a16="http://schemas.microsoft.com/office/drawing/2014/main" id="{B3E87F3E-6235-65CD-81C7-F8F82AF03B68}"/>
              </a:ext>
            </a:extLst>
          </p:cNvPr>
          <p:cNvSpPr>
            <a:spLocks noGrp="1"/>
          </p:cNvSpPr>
          <p:nvPr>
            <p:ph idx="1"/>
          </p:nvPr>
        </p:nvSpPr>
        <p:spPr/>
        <p:txBody>
          <a:bodyPr/>
          <a:lstStyle/>
          <a:p>
            <a:r>
              <a:rPr lang="en-US" dirty="0"/>
              <a:t>Edge locations are endpoints for AWS services that are used to cache content closer to the end user. They are located in major cities around the world and are specifically designed to provide lower latency and higher throughput to users. Edge locations are used by services such as Amazon CloudFront, Amazon Route 53, and AWS Global Accelerator.</a:t>
            </a:r>
            <a:endParaRPr lang="en-IL" dirty="0"/>
          </a:p>
        </p:txBody>
      </p:sp>
    </p:spTree>
    <p:extLst>
      <p:ext uri="{BB962C8B-B14F-4D97-AF65-F5344CB8AC3E}">
        <p14:creationId xmlns:p14="http://schemas.microsoft.com/office/powerpoint/2010/main" val="120682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D8DE-142D-8836-276D-DC4981272023}"/>
              </a:ext>
            </a:extLst>
          </p:cNvPr>
          <p:cNvSpPr>
            <a:spLocks noGrp="1"/>
          </p:cNvSpPr>
          <p:nvPr>
            <p:ph type="title"/>
          </p:nvPr>
        </p:nvSpPr>
        <p:spPr/>
        <p:txBody>
          <a:bodyPr/>
          <a:lstStyle/>
          <a:p>
            <a:r>
              <a:rPr lang="en-US" dirty="0"/>
              <a:t>Content Delivery Network (CDN):</a:t>
            </a:r>
            <a:br>
              <a:rPr lang="en-US" dirty="0"/>
            </a:br>
            <a:endParaRPr lang="en-IL" dirty="0"/>
          </a:p>
        </p:txBody>
      </p:sp>
      <p:sp>
        <p:nvSpPr>
          <p:cNvPr id="3" name="Content Placeholder 2">
            <a:extLst>
              <a:ext uri="{FF2B5EF4-FFF2-40B4-BE49-F238E27FC236}">
                <a16:creationId xmlns:a16="http://schemas.microsoft.com/office/drawing/2014/main" id="{FD75EF4A-601D-80D1-0D02-C9B7EE101B0F}"/>
              </a:ext>
            </a:extLst>
          </p:cNvPr>
          <p:cNvSpPr>
            <a:spLocks noGrp="1"/>
          </p:cNvSpPr>
          <p:nvPr>
            <p:ph idx="1"/>
          </p:nvPr>
        </p:nvSpPr>
        <p:spPr/>
        <p:txBody>
          <a:bodyPr/>
          <a:lstStyle/>
          <a:p>
            <a:r>
              <a:rPr lang="en-US" dirty="0"/>
              <a:t>A content delivery network (CDN) is a distributed network of servers that can efficiently deliver content to users. AWS has a CDN service called Amazon CloudFront. CloudFront can be used to deliver static, dynamic, and streaming content using a global network of edge locations.</a:t>
            </a:r>
            <a:endParaRPr lang="en-IL" dirty="0"/>
          </a:p>
        </p:txBody>
      </p:sp>
    </p:spTree>
    <p:extLst>
      <p:ext uri="{BB962C8B-B14F-4D97-AF65-F5344CB8AC3E}">
        <p14:creationId xmlns:p14="http://schemas.microsoft.com/office/powerpoint/2010/main" val="55023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FEDB-EBAA-AEC7-22D3-8D64B201276D}"/>
              </a:ext>
            </a:extLst>
          </p:cNvPr>
          <p:cNvSpPr>
            <a:spLocks noGrp="1"/>
          </p:cNvSpPr>
          <p:nvPr>
            <p:ph type="title"/>
          </p:nvPr>
        </p:nvSpPr>
        <p:spPr/>
        <p:txBody>
          <a:bodyPr/>
          <a:lstStyle/>
          <a:p>
            <a:r>
              <a:rPr lang="en-US" dirty="0"/>
              <a:t>Management and Monitoring:</a:t>
            </a:r>
            <a:br>
              <a:rPr lang="en-US" dirty="0"/>
            </a:br>
            <a:endParaRPr lang="en-IL" dirty="0"/>
          </a:p>
        </p:txBody>
      </p:sp>
      <p:sp>
        <p:nvSpPr>
          <p:cNvPr id="3" name="Content Placeholder 2">
            <a:extLst>
              <a:ext uri="{FF2B5EF4-FFF2-40B4-BE49-F238E27FC236}">
                <a16:creationId xmlns:a16="http://schemas.microsoft.com/office/drawing/2014/main" id="{7FD00AF3-6C44-C49C-770A-00003EA33B2A}"/>
              </a:ext>
            </a:extLst>
          </p:cNvPr>
          <p:cNvSpPr>
            <a:spLocks noGrp="1"/>
          </p:cNvSpPr>
          <p:nvPr>
            <p:ph idx="1"/>
          </p:nvPr>
        </p:nvSpPr>
        <p:spPr/>
        <p:txBody>
          <a:bodyPr/>
          <a:lstStyle/>
          <a:p>
            <a:r>
              <a:rPr lang="en-US" dirty="0"/>
              <a:t>AWS provides several tools for managing and monitoring the infrastructure, such as AWS Management Console, AWS CLI, AWS CloudFormation, AWS Elastic Beanstalk, and AWS Trusted Advisor. These tools allow you to monitor the usage of your resources, manage your services, and configure access controls.</a:t>
            </a:r>
            <a:endParaRPr lang="en-IL" dirty="0"/>
          </a:p>
        </p:txBody>
      </p:sp>
    </p:spTree>
    <p:extLst>
      <p:ext uri="{BB962C8B-B14F-4D97-AF65-F5344CB8AC3E}">
        <p14:creationId xmlns:p14="http://schemas.microsoft.com/office/powerpoint/2010/main" val="195466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41115" y="609600"/>
            <a:ext cx="9903419" cy="1065451"/>
          </a:xfrm>
        </p:spPr>
        <p:txBody>
          <a:bodyPr>
            <a:normAutofit/>
          </a:bodyPr>
          <a:lstStyle/>
          <a:p>
            <a:pPr marL="742950" indent="-742950" algn="ctr">
              <a:buFont typeface="+mj-lt"/>
              <a:buAutoNum type="arabicPeriod"/>
            </a:pPr>
            <a:r>
              <a:rPr lang="en-US">
                <a:solidFill>
                  <a:srgbClr val="BFBFBF"/>
                </a:solidFill>
              </a:rPr>
              <a:t>Knowledge of AWS Services</a:t>
            </a:r>
          </a:p>
        </p:txBody>
      </p:sp>
      <p:sp>
        <p:nvSpPr>
          <p:cNvPr id="3" name="Content Placeholder 2"/>
          <p:cNvSpPr>
            <a:spLocks noGrp="1"/>
          </p:cNvSpPr>
          <p:nvPr>
            <p:ph idx="1"/>
          </p:nvPr>
        </p:nvSpPr>
        <p:spPr>
          <a:xfrm>
            <a:off x="1141115" y="2666999"/>
            <a:ext cx="9903419" cy="3124201"/>
          </a:xfrm>
        </p:spPr>
        <p:txBody>
          <a:bodyPr>
            <a:normAutofit/>
          </a:bodyPr>
          <a:lstStyle/>
          <a:p>
            <a:pPr marL="0" indent="0">
              <a:buNone/>
            </a:pPr>
            <a:r>
              <a:rPr lang="en-US" dirty="0"/>
              <a:t>You will need to have a strong understanding of AWS services and how they are used in cloud computing. This includes services such as Amazon EC2, Amazon S3, Amazon RDS, and Amazon Lambda.</a:t>
            </a:r>
          </a:p>
        </p:txBody>
      </p:sp>
    </p:spTree>
    <p:extLst>
      <p:ext uri="{BB962C8B-B14F-4D97-AF65-F5344CB8AC3E}">
        <p14:creationId xmlns:p14="http://schemas.microsoft.com/office/powerpoint/2010/main" val="4003618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C885-2E91-E43B-4C4A-485E80A76961}"/>
              </a:ext>
            </a:extLst>
          </p:cNvPr>
          <p:cNvSpPr>
            <a:spLocks noGrp="1"/>
          </p:cNvSpPr>
          <p:nvPr>
            <p:ph type="title"/>
          </p:nvPr>
        </p:nvSpPr>
        <p:spPr/>
        <p:txBody>
          <a:bodyPr/>
          <a:lstStyle/>
          <a:p>
            <a:r>
              <a:rPr lang="en-US" dirty="0"/>
              <a:t>Security and Compliance:</a:t>
            </a:r>
            <a:br>
              <a:rPr lang="en-US" dirty="0"/>
            </a:br>
            <a:endParaRPr lang="en-IL" dirty="0"/>
          </a:p>
        </p:txBody>
      </p:sp>
      <p:sp>
        <p:nvSpPr>
          <p:cNvPr id="3" name="Content Placeholder 2">
            <a:extLst>
              <a:ext uri="{FF2B5EF4-FFF2-40B4-BE49-F238E27FC236}">
                <a16:creationId xmlns:a16="http://schemas.microsoft.com/office/drawing/2014/main" id="{49FAD3FE-5B80-B8EF-DD30-C9AB5B1FBFEC}"/>
              </a:ext>
            </a:extLst>
          </p:cNvPr>
          <p:cNvSpPr>
            <a:spLocks noGrp="1"/>
          </p:cNvSpPr>
          <p:nvPr>
            <p:ph idx="1"/>
          </p:nvPr>
        </p:nvSpPr>
        <p:spPr/>
        <p:txBody>
          <a:bodyPr/>
          <a:lstStyle/>
          <a:p>
            <a:r>
              <a:rPr lang="en-US" dirty="0"/>
              <a:t>AWS provides a wide range of security and compliance services to ensure that your data is secure. These services include AWS Identity and Access Management (IAM), AWS Security Hub, AWS Key Management Service (KMS), AWS Shield, and AWS WAF (Web Application Firewall). In addition, AWS adheres to various compliance standards such as SOC 1, SOC 2, and PCI DSS to ensure that customer data is handled securely and with compliance requirements in mind.</a:t>
            </a:r>
            <a:endParaRPr lang="en-IL" dirty="0"/>
          </a:p>
        </p:txBody>
      </p:sp>
    </p:spTree>
    <p:extLst>
      <p:ext uri="{BB962C8B-B14F-4D97-AF65-F5344CB8AC3E}">
        <p14:creationId xmlns:p14="http://schemas.microsoft.com/office/powerpoint/2010/main" val="343283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C5EAA2-B293-6894-EFE7-AA393130B789}"/>
              </a:ext>
            </a:extLst>
          </p:cNvPr>
          <p:cNvSpPr>
            <a:spLocks noGrp="1"/>
          </p:cNvSpPr>
          <p:nvPr>
            <p:ph type="title"/>
          </p:nvPr>
        </p:nvSpPr>
        <p:spPr/>
        <p:txBody>
          <a:bodyPr/>
          <a:lstStyle/>
          <a:p>
            <a:r>
              <a:rPr lang="en-US" dirty="0"/>
              <a:t>Shared responsibility model </a:t>
            </a:r>
            <a:endParaRPr lang="en-IL" dirty="0"/>
          </a:p>
        </p:txBody>
      </p:sp>
      <p:pic>
        <p:nvPicPr>
          <p:cNvPr id="3" name="Picture Placeholder 2" descr="Graphical user interface&#10;&#10;Description automatically generated with medium confidence">
            <a:extLst>
              <a:ext uri="{FF2B5EF4-FFF2-40B4-BE49-F238E27FC236}">
                <a16:creationId xmlns:a16="http://schemas.microsoft.com/office/drawing/2014/main" id="{B13AAED4-A57D-31EF-FF8E-362859BAC8D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2419" r="32419"/>
          <a:stretch>
            <a:fillRect/>
          </a:stretch>
        </p:blipFill>
        <p:spPr/>
      </p:pic>
      <p:sp>
        <p:nvSpPr>
          <p:cNvPr id="6" name="Text Placeholder 5">
            <a:extLst>
              <a:ext uri="{FF2B5EF4-FFF2-40B4-BE49-F238E27FC236}">
                <a16:creationId xmlns:a16="http://schemas.microsoft.com/office/drawing/2014/main" id="{0CFC9B60-1BB8-01A1-AA65-166551D7916B}"/>
              </a:ext>
            </a:extLst>
          </p:cNvPr>
          <p:cNvSpPr>
            <a:spLocks noGrp="1"/>
          </p:cNvSpPr>
          <p:nvPr>
            <p:ph type="body" sz="half" idx="2"/>
          </p:nvPr>
        </p:nvSpPr>
        <p:spPr/>
        <p:txBody>
          <a:bodyPr/>
          <a:lstStyle/>
          <a:p>
            <a:r>
              <a:rPr lang="en-US" dirty="0"/>
              <a:t>  </a:t>
            </a:r>
            <a:endParaRPr lang="en-IL" dirty="0"/>
          </a:p>
        </p:txBody>
      </p:sp>
    </p:spTree>
    <p:extLst>
      <p:ext uri="{BB962C8B-B14F-4D97-AF65-F5344CB8AC3E}">
        <p14:creationId xmlns:p14="http://schemas.microsoft.com/office/powerpoint/2010/main" val="1028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BC6C-F070-0243-19EB-B5BDD36F22FD}"/>
              </a:ext>
            </a:extLst>
          </p:cNvPr>
          <p:cNvSpPr>
            <a:spLocks noGrp="1"/>
          </p:cNvSpPr>
          <p:nvPr>
            <p:ph type="title"/>
          </p:nvPr>
        </p:nvSpPr>
        <p:spPr/>
        <p:txBody>
          <a:bodyPr/>
          <a:lstStyle/>
          <a:p>
            <a:r>
              <a:rPr lang="en-US" dirty="0"/>
              <a:t>Amazon Elastic Compute Cloud (EC2): </a:t>
            </a:r>
            <a:endParaRPr lang="en-IL" dirty="0"/>
          </a:p>
        </p:txBody>
      </p:sp>
      <p:sp>
        <p:nvSpPr>
          <p:cNvPr id="3" name="Content Placeholder 2">
            <a:extLst>
              <a:ext uri="{FF2B5EF4-FFF2-40B4-BE49-F238E27FC236}">
                <a16:creationId xmlns:a16="http://schemas.microsoft.com/office/drawing/2014/main" id="{E9BFFE40-BE57-2ABC-6DDA-0F718F4D2BCF}"/>
              </a:ext>
            </a:extLst>
          </p:cNvPr>
          <p:cNvSpPr>
            <a:spLocks noGrp="1"/>
          </p:cNvSpPr>
          <p:nvPr>
            <p:ph idx="1"/>
          </p:nvPr>
        </p:nvSpPr>
        <p:spPr/>
        <p:txBody>
          <a:bodyPr/>
          <a:lstStyle/>
          <a:p>
            <a:r>
              <a:rPr lang="en-US" dirty="0"/>
              <a:t>EC2 is a web service that provides resizable compute capacity in the cloud. EC2 instances are virtual servers that can be launched in minutes and scaled up or down as needed. As an AWS Practitioner, you should have a solid understanding of EC2, including how to launch instances, select the appropriate instance type, and configure security groups and key pairs.</a:t>
            </a:r>
            <a:endParaRPr lang="en-IL" dirty="0"/>
          </a:p>
        </p:txBody>
      </p:sp>
    </p:spTree>
    <p:extLst>
      <p:ext uri="{BB962C8B-B14F-4D97-AF65-F5344CB8AC3E}">
        <p14:creationId xmlns:p14="http://schemas.microsoft.com/office/powerpoint/2010/main" val="6099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9AF1-2AB4-587D-4D99-A2B71C585588}"/>
              </a:ext>
            </a:extLst>
          </p:cNvPr>
          <p:cNvSpPr>
            <a:spLocks noGrp="1"/>
          </p:cNvSpPr>
          <p:nvPr>
            <p:ph type="title"/>
          </p:nvPr>
        </p:nvSpPr>
        <p:spPr/>
        <p:txBody>
          <a:bodyPr>
            <a:noAutofit/>
          </a:bodyPr>
          <a:lstStyle/>
          <a:p>
            <a:r>
              <a:rPr lang="en-US" sz="3200" dirty="0"/>
              <a:t>Benefits of Amazon Elastic Compute Cloud (EC2):</a:t>
            </a:r>
            <a:br>
              <a:rPr lang="en-US" sz="3200" dirty="0"/>
            </a:br>
            <a:endParaRPr lang="en-IL" sz="3200" dirty="0"/>
          </a:p>
        </p:txBody>
      </p:sp>
      <p:sp>
        <p:nvSpPr>
          <p:cNvPr id="3" name="Content Placeholder 2">
            <a:extLst>
              <a:ext uri="{FF2B5EF4-FFF2-40B4-BE49-F238E27FC236}">
                <a16:creationId xmlns:a16="http://schemas.microsoft.com/office/drawing/2014/main" id="{736131C9-A663-8BAC-A192-0A4D40E4E8D8}"/>
              </a:ext>
            </a:extLst>
          </p:cNvPr>
          <p:cNvSpPr>
            <a:spLocks noGrp="1"/>
          </p:cNvSpPr>
          <p:nvPr>
            <p:ph idx="1"/>
          </p:nvPr>
        </p:nvSpPr>
        <p:spPr/>
        <p:txBody>
          <a:bodyPr>
            <a:normAutofit fontScale="77500" lnSpcReduction="20000"/>
          </a:bodyPr>
          <a:lstStyle/>
          <a:p>
            <a:endParaRPr lang="en-US" dirty="0"/>
          </a:p>
          <a:p>
            <a:r>
              <a:rPr lang="en-US" dirty="0"/>
              <a:t>Scalability: EC2 allows you to scale up or down as per your requirements. You can add or remove instances based on the demand and traffic to your applications.</a:t>
            </a:r>
          </a:p>
          <a:p>
            <a:r>
              <a:rPr lang="en-US" dirty="0"/>
              <a:t>Flexibility: EC2 provides a wide range of instance types, operating systems, and software packages, allowing you to choose the best configuration for your application needs.</a:t>
            </a:r>
          </a:p>
          <a:p>
            <a:r>
              <a:rPr lang="en-US" dirty="0"/>
              <a:t>Reliability: EC2 offers high availability and fault tolerance features, ensuring that your instances are always running and that your applications are always available.</a:t>
            </a:r>
          </a:p>
          <a:p>
            <a:endParaRPr lang="en-US" dirty="0"/>
          </a:p>
          <a:p>
            <a:r>
              <a:rPr lang="en-US" dirty="0"/>
              <a:t>Security: EC2 provides a wide range of security features, such as security groups and key pairs, which allow you to control access to your instances and data.</a:t>
            </a:r>
          </a:p>
          <a:p>
            <a:r>
              <a:rPr lang="en-US" dirty="0"/>
              <a:t>Cost-effective: EC2 offers a pay-as-you-go pricing model, allowing you to only pay for the resources you use, without any upfront costs or long-term commitments.</a:t>
            </a:r>
            <a:endParaRPr lang="en-IL" dirty="0"/>
          </a:p>
        </p:txBody>
      </p:sp>
    </p:spTree>
    <p:extLst>
      <p:ext uri="{BB962C8B-B14F-4D97-AF65-F5344CB8AC3E}">
        <p14:creationId xmlns:p14="http://schemas.microsoft.com/office/powerpoint/2010/main" val="230559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63-0B09-D069-1866-AC2E1FED97E6}"/>
              </a:ext>
            </a:extLst>
          </p:cNvPr>
          <p:cNvSpPr>
            <a:spLocks noGrp="1"/>
          </p:cNvSpPr>
          <p:nvPr>
            <p:ph type="title"/>
          </p:nvPr>
        </p:nvSpPr>
        <p:spPr/>
        <p:txBody>
          <a:bodyPr>
            <a:noAutofit/>
          </a:bodyPr>
          <a:lstStyle/>
          <a:p>
            <a:r>
              <a:rPr lang="en-US" sz="3200" dirty="0"/>
              <a:t>Features of Amazon Elastic Compute Cloud (EC2):</a:t>
            </a:r>
            <a:br>
              <a:rPr lang="en-US" sz="3200" dirty="0"/>
            </a:br>
            <a:endParaRPr lang="en-IL" sz="3200" dirty="0"/>
          </a:p>
        </p:txBody>
      </p:sp>
      <p:sp>
        <p:nvSpPr>
          <p:cNvPr id="3" name="Content Placeholder 2">
            <a:extLst>
              <a:ext uri="{FF2B5EF4-FFF2-40B4-BE49-F238E27FC236}">
                <a16:creationId xmlns:a16="http://schemas.microsoft.com/office/drawing/2014/main" id="{EE38B581-721E-630F-7A6A-ACAC625A4FFD}"/>
              </a:ext>
            </a:extLst>
          </p:cNvPr>
          <p:cNvSpPr>
            <a:spLocks noGrp="1"/>
          </p:cNvSpPr>
          <p:nvPr>
            <p:ph idx="1"/>
          </p:nvPr>
        </p:nvSpPr>
        <p:spPr/>
        <p:txBody>
          <a:bodyPr>
            <a:normAutofit fontScale="85000" lnSpcReduction="20000"/>
          </a:bodyPr>
          <a:lstStyle/>
          <a:p>
            <a:endParaRPr lang="en-US" dirty="0"/>
          </a:p>
          <a:p>
            <a:pPr marL="457200" indent="-457200">
              <a:buFont typeface="+mj-lt"/>
              <a:buAutoNum type="arabicPeriod"/>
            </a:pPr>
            <a:r>
              <a:rPr lang="en-US" dirty="0"/>
              <a:t>Instance types: EC2 provides a wide range of instance types, each with varying combinations of CPU, memory, storage, and network capacity.</a:t>
            </a:r>
          </a:p>
          <a:p>
            <a:pPr marL="457200" indent="-457200">
              <a:buFont typeface="+mj-lt"/>
              <a:buAutoNum type="arabicPeriod"/>
            </a:pPr>
            <a:r>
              <a:rPr lang="en-US" dirty="0"/>
              <a:t>Operating systems: EC2 allows you to run a variety of operating systems, including Linux, Windows, and FreeBSD.</a:t>
            </a:r>
          </a:p>
          <a:p>
            <a:pPr marL="457200" indent="-457200">
              <a:buFont typeface="+mj-lt"/>
              <a:buAutoNum type="arabicPeriod"/>
            </a:pPr>
            <a:r>
              <a:rPr lang="en-US" dirty="0"/>
              <a:t>Networking: EC2 provides a variety of networking features, such as elastic IP addresses, VPCs, and security groups, allowing you to configure your network and security settings.</a:t>
            </a:r>
          </a:p>
          <a:p>
            <a:pPr marL="457200" indent="-457200">
              <a:buFont typeface="+mj-lt"/>
              <a:buAutoNum type="arabicPeriod"/>
            </a:pPr>
            <a:r>
              <a:rPr lang="en-US" dirty="0"/>
              <a:t>Auto Scaling: EC2 allows you to automatically scale up or down your instances based on demand, ensuring that your applications can handle traffic spikes.</a:t>
            </a:r>
          </a:p>
          <a:p>
            <a:pPr marL="457200" indent="-457200">
              <a:buFont typeface="+mj-lt"/>
              <a:buAutoNum type="arabicPeriod"/>
            </a:pPr>
            <a:r>
              <a:rPr lang="en-US" dirty="0"/>
              <a:t>Load Balancing: EC2 provides load balancing features, allowing you to distribute traffic across multiple instances and improve the availability and performance of your applications.</a:t>
            </a:r>
            <a:endParaRPr lang="en-IL" dirty="0"/>
          </a:p>
        </p:txBody>
      </p:sp>
    </p:spTree>
    <p:extLst>
      <p:ext uri="{BB962C8B-B14F-4D97-AF65-F5344CB8AC3E}">
        <p14:creationId xmlns:p14="http://schemas.microsoft.com/office/powerpoint/2010/main" val="324313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E4EA-99C6-EB48-2304-8BAEC051A7F4}"/>
              </a:ext>
            </a:extLst>
          </p:cNvPr>
          <p:cNvSpPr>
            <a:spLocks noGrp="1"/>
          </p:cNvSpPr>
          <p:nvPr>
            <p:ph type="title"/>
          </p:nvPr>
        </p:nvSpPr>
        <p:spPr/>
        <p:txBody>
          <a:bodyPr>
            <a:noAutofit/>
          </a:bodyPr>
          <a:lstStyle/>
          <a:p>
            <a:r>
              <a:rPr lang="en-US" sz="3200" dirty="0"/>
              <a:t>Pricing policy of Amazon Elastic Compute Cloud (EC2):</a:t>
            </a:r>
            <a:br>
              <a:rPr lang="en-US" sz="3200" dirty="0"/>
            </a:br>
            <a:endParaRPr lang="en-IL" sz="3200" dirty="0"/>
          </a:p>
        </p:txBody>
      </p:sp>
      <p:sp>
        <p:nvSpPr>
          <p:cNvPr id="3" name="Content Placeholder 2">
            <a:extLst>
              <a:ext uri="{FF2B5EF4-FFF2-40B4-BE49-F238E27FC236}">
                <a16:creationId xmlns:a16="http://schemas.microsoft.com/office/drawing/2014/main" id="{0610755A-EFFF-5DA5-8DED-A94A2C25B7D0}"/>
              </a:ext>
            </a:extLst>
          </p:cNvPr>
          <p:cNvSpPr>
            <a:spLocks noGrp="1"/>
          </p:cNvSpPr>
          <p:nvPr>
            <p:ph idx="1"/>
          </p:nvPr>
        </p:nvSpPr>
        <p:spPr/>
        <p:txBody>
          <a:bodyPr/>
          <a:lstStyle/>
          <a:p>
            <a:endParaRPr lang="en-US" dirty="0"/>
          </a:p>
          <a:p>
            <a:r>
              <a:rPr lang="en-US" dirty="0"/>
              <a:t>EC2 offers a pay-as-you-go pricing model, where you pay only for the resources you use. The pricing for EC2 instances is based on the instance type, region, and usage duration. You can also use reserved instances to save up to 75% on the hourly rate for your instances by committing to a one-year or three-year term. Spot instances are also available at a discounted price for unused capacity in the AWS cloud. Additionally, EC2 provides a free tier for new customers, allowing you to use a certain amount of resources for free for the first year.</a:t>
            </a:r>
            <a:endParaRPr lang="en-IL" dirty="0"/>
          </a:p>
        </p:txBody>
      </p:sp>
    </p:spTree>
    <p:extLst>
      <p:ext uri="{BB962C8B-B14F-4D97-AF65-F5344CB8AC3E}">
        <p14:creationId xmlns:p14="http://schemas.microsoft.com/office/powerpoint/2010/main" val="101213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74E6-18C6-26DC-AC4E-20C870D1E25E}"/>
              </a:ext>
            </a:extLst>
          </p:cNvPr>
          <p:cNvSpPr>
            <a:spLocks noGrp="1"/>
          </p:cNvSpPr>
          <p:nvPr>
            <p:ph type="title"/>
          </p:nvPr>
        </p:nvSpPr>
        <p:spPr/>
        <p:txBody>
          <a:bodyPr/>
          <a:lstStyle/>
          <a:p>
            <a:r>
              <a:rPr lang="en-US" dirty="0"/>
              <a:t>Amazon Simple Storage Service (S3): </a:t>
            </a:r>
            <a:endParaRPr lang="en-IL" dirty="0"/>
          </a:p>
        </p:txBody>
      </p:sp>
      <p:sp>
        <p:nvSpPr>
          <p:cNvPr id="3" name="Content Placeholder 2">
            <a:extLst>
              <a:ext uri="{FF2B5EF4-FFF2-40B4-BE49-F238E27FC236}">
                <a16:creationId xmlns:a16="http://schemas.microsoft.com/office/drawing/2014/main" id="{3396FC03-BD0D-1EFB-C7C3-5EBBFBE6F886}"/>
              </a:ext>
            </a:extLst>
          </p:cNvPr>
          <p:cNvSpPr>
            <a:spLocks noGrp="1"/>
          </p:cNvSpPr>
          <p:nvPr>
            <p:ph idx="1"/>
          </p:nvPr>
        </p:nvSpPr>
        <p:spPr/>
        <p:txBody>
          <a:bodyPr/>
          <a:lstStyle/>
          <a:p>
            <a:r>
              <a:rPr lang="en-US" dirty="0"/>
              <a:t>S3 is an object storage service that offers industry-leading scalability, data availability, security, and performance. It is designed to store and retrieve any amount of data from anywhere on the web. S3 provides a simple web services interface that can be used to store and retrieve data, and it offers various storage classes, including standard, infrequent access, and archive.</a:t>
            </a:r>
            <a:endParaRPr lang="en-IL" dirty="0"/>
          </a:p>
        </p:txBody>
      </p:sp>
    </p:spTree>
    <p:extLst>
      <p:ext uri="{BB962C8B-B14F-4D97-AF65-F5344CB8AC3E}">
        <p14:creationId xmlns:p14="http://schemas.microsoft.com/office/powerpoint/2010/main" val="25967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698F-EAEB-F449-998F-0082B3FB0EC7}"/>
              </a:ext>
            </a:extLst>
          </p:cNvPr>
          <p:cNvSpPr>
            <a:spLocks noGrp="1"/>
          </p:cNvSpPr>
          <p:nvPr>
            <p:ph type="title"/>
          </p:nvPr>
        </p:nvSpPr>
        <p:spPr/>
        <p:txBody>
          <a:bodyPr/>
          <a:lstStyle/>
          <a:p>
            <a:r>
              <a:rPr lang="en-US" dirty="0"/>
              <a:t>Benefits:</a:t>
            </a:r>
            <a:br>
              <a:rPr lang="en-US" dirty="0"/>
            </a:br>
            <a:endParaRPr lang="en-IL" dirty="0"/>
          </a:p>
        </p:txBody>
      </p:sp>
      <p:sp>
        <p:nvSpPr>
          <p:cNvPr id="3" name="Content Placeholder 2">
            <a:extLst>
              <a:ext uri="{FF2B5EF4-FFF2-40B4-BE49-F238E27FC236}">
                <a16:creationId xmlns:a16="http://schemas.microsoft.com/office/drawing/2014/main" id="{5090936A-3DD8-5C55-9182-C8A64154AF29}"/>
              </a:ext>
            </a:extLst>
          </p:cNvPr>
          <p:cNvSpPr>
            <a:spLocks noGrp="1"/>
          </p:cNvSpPr>
          <p:nvPr>
            <p:ph idx="1"/>
          </p:nvPr>
        </p:nvSpPr>
        <p:spPr/>
        <p:txBody>
          <a:bodyPr>
            <a:normAutofit/>
          </a:bodyPr>
          <a:lstStyle/>
          <a:p>
            <a:endParaRPr lang="en-US" dirty="0"/>
          </a:p>
          <a:p>
            <a:r>
              <a:rPr lang="en-US" dirty="0"/>
              <a:t>Scalability: S3 is designed to scale up or down as your storage needs change.</a:t>
            </a:r>
          </a:p>
          <a:p>
            <a:r>
              <a:rPr lang="en-US" dirty="0"/>
              <a:t>Durability and availability: S3 stores data across multiple devices and facilities, providing high durability and availability.</a:t>
            </a:r>
          </a:p>
          <a:p>
            <a:r>
              <a:rPr lang="en-US" dirty="0"/>
              <a:t>Security: S3 supports a variety of security features, including encryption, access control, and compliance certifications.</a:t>
            </a:r>
          </a:p>
          <a:p>
            <a:r>
              <a:rPr lang="en-US" dirty="0"/>
              <a:t>Integration: S3 integrates with many AWS services, making it easy to use S3 as a storage solution for other services.</a:t>
            </a:r>
            <a:endParaRPr lang="en-IL" dirty="0"/>
          </a:p>
        </p:txBody>
      </p:sp>
    </p:spTree>
    <p:extLst>
      <p:ext uri="{BB962C8B-B14F-4D97-AF65-F5344CB8AC3E}">
        <p14:creationId xmlns:p14="http://schemas.microsoft.com/office/powerpoint/2010/main" val="113393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3C91-D811-91CD-98D6-231296B6A9CD}"/>
              </a:ext>
            </a:extLst>
          </p:cNvPr>
          <p:cNvSpPr>
            <a:spLocks noGrp="1"/>
          </p:cNvSpPr>
          <p:nvPr>
            <p:ph type="title"/>
          </p:nvPr>
        </p:nvSpPr>
        <p:spPr/>
        <p:txBody>
          <a:bodyPr/>
          <a:lstStyle/>
          <a:p>
            <a:r>
              <a:rPr lang="en-US" dirty="0"/>
              <a:t>Features:</a:t>
            </a:r>
            <a:br>
              <a:rPr lang="en-US" dirty="0"/>
            </a:br>
            <a:endParaRPr lang="en-IL" dirty="0"/>
          </a:p>
        </p:txBody>
      </p:sp>
      <p:sp>
        <p:nvSpPr>
          <p:cNvPr id="3" name="Content Placeholder 2">
            <a:extLst>
              <a:ext uri="{FF2B5EF4-FFF2-40B4-BE49-F238E27FC236}">
                <a16:creationId xmlns:a16="http://schemas.microsoft.com/office/drawing/2014/main" id="{90DD9FBC-A611-C2D0-A568-23FD634438DE}"/>
              </a:ext>
            </a:extLst>
          </p:cNvPr>
          <p:cNvSpPr>
            <a:spLocks noGrp="1"/>
          </p:cNvSpPr>
          <p:nvPr>
            <p:ph idx="1"/>
          </p:nvPr>
        </p:nvSpPr>
        <p:spPr/>
        <p:txBody>
          <a:bodyPr>
            <a:normAutofit fontScale="85000" lnSpcReduction="10000"/>
          </a:bodyPr>
          <a:lstStyle/>
          <a:p>
            <a:endParaRPr lang="en-US" dirty="0"/>
          </a:p>
          <a:p>
            <a:pPr marL="457200" indent="-457200">
              <a:buFont typeface="+mj-lt"/>
              <a:buAutoNum type="arabicPeriod"/>
            </a:pPr>
            <a:r>
              <a:rPr lang="en-US" dirty="0"/>
              <a:t>Object storage: S3 stores data as objects, which can range in size from 0 bytes to 5 terabytes.</a:t>
            </a:r>
          </a:p>
          <a:p>
            <a:pPr marL="457200" indent="-457200">
              <a:buFont typeface="+mj-lt"/>
              <a:buAutoNum type="arabicPeriod"/>
            </a:pPr>
            <a:r>
              <a:rPr lang="en-US" dirty="0"/>
              <a:t>Bucket management: S3 allows you to create and manage buckets, which are containers for storing objects.</a:t>
            </a:r>
          </a:p>
          <a:p>
            <a:pPr marL="457200" indent="-457200">
              <a:buFont typeface="+mj-lt"/>
              <a:buAutoNum type="arabicPeriod"/>
            </a:pPr>
            <a:r>
              <a:rPr lang="en-US" dirty="0"/>
              <a:t>Versioning: S3 supports versioning, which allows you to store multiple versions of an object.</a:t>
            </a:r>
          </a:p>
          <a:p>
            <a:pPr marL="457200" indent="-457200">
              <a:buFont typeface="+mj-lt"/>
              <a:buAutoNum type="arabicPeriod"/>
            </a:pPr>
            <a:r>
              <a:rPr lang="en-US" dirty="0"/>
              <a:t>Lifecycle policies: S3 allows you to create lifecycle policies, which automatically transition objects to different storage classes or delete them when they are no longer needed.</a:t>
            </a:r>
          </a:p>
          <a:p>
            <a:pPr marL="457200" indent="-457200">
              <a:buFont typeface="+mj-lt"/>
              <a:buAutoNum type="arabicPeriod"/>
            </a:pPr>
            <a:r>
              <a:rPr lang="en-US" dirty="0"/>
              <a:t>Cross-region replication: S3 allows you to replicate objects to a different region for disaster recovery purposes or to reduce latency.</a:t>
            </a:r>
            <a:endParaRPr lang="en-IL" dirty="0"/>
          </a:p>
        </p:txBody>
      </p:sp>
    </p:spTree>
    <p:extLst>
      <p:ext uri="{BB962C8B-B14F-4D97-AF65-F5344CB8AC3E}">
        <p14:creationId xmlns:p14="http://schemas.microsoft.com/office/powerpoint/2010/main" val="14024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503C-43EC-970F-EC9B-8898B482957C}"/>
              </a:ext>
            </a:extLst>
          </p:cNvPr>
          <p:cNvSpPr>
            <a:spLocks noGrp="1"/>
          </p:cNvSpPr>
          <p:nvPr>
            <p:ph type="title"/>
          </p:nvPr>
        </p:nvSpPr>
        <p:spPr/>
        <p:txBody>
          <a:bodyPr/>
          <a:lstStyle/>
          <a:p>
            <a:r>
              <a:rPr lang="en-US" dirty="0"/>
              <a:t>Pricing:</a:t>
            </a:r>
            <a:br>
              <a:rPr lang="en-US" dirty="0"/>
            </a:br>
            <a:endParaRPr lang="en-IL" dirty="0"/>
          </a:p>
        </p:txBody>
      </p:sp>
      <p:sp>
        <p:nvSpPr>
          <p:cNvPr id="3" name="Content Placeholder 2">
            <a:extLst>
              <a:ext uri="{FF2B5EF4-FFF2-40B4-BE49-F238E27FC236}">
                <a16:creationId xmlns:a16="http://schemas.microsoft.com/office/drawing/2014/main" id="{F63A7367-BC6A-A729-569F-3C8753940E63}"/>
              </a:ext>
            </a:extLst>
          </p:cNvPr>
          <p:cNvSpPr>
            <a:spLocks noGrp="1"/>
          </p:cNvSpPr>
          <p:nvPr>
            <p:ph idx="1"/>
          </p:nvPr>
        </p:nvSpPr>
        <p:spPr/>
        <p:txBody>
          <a:bodyPr/>
          <a:lstStyle/>
          <a:p>
            <a:r>
              <a:rPr lang="en-US" dirty="0"/>
              <a:t>S3 pricing is based on the amount of data stored, the number of requests made, and the amount of data transferred out of S3. Pricing varies by region and storage class. There are also pricing tiers based on usage volume, with lower prices for higher usage.</a:t>
            </a:r>
            <a:endParaRPr lang="en-IL" dirty="0"/>
          </a:p>
        </p:txBody>
      </p:sp>
    </p:spTree>
    <p:extLst>
      <p:ext uri="{BB962C8B-B14F-4D97-AF65-F5344CB8AC3E}">
        <p14:creationId xmlns:p14="http://schemas.microsoft.com/office/powerpoint/2010/main" val="23502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2522" y="609600"/>
            <a:ext cx="6742011" cy="1905000"/>
          </a:xfrm>
        </p:spPr>
        <p:txBody>
          <a:bodyPr>
            <a:normAutofit/>
          </a:bodyPr>
          <a:lstStyle/>
          <a:p>
            <a:r>
              <a:rPr lang="en-US" dirty="0"/>
              <a:t>2. Understanding of Cloud Security and Compliance</a:t>
            </a:r>
          </a:p>
        </p:txBody>
      </p:sp>
      <p:pic>
        <p:nvPicPr>
          <p:cNvPr id="5" name="Picture 4">
            <a:extLst>
              <a:ext uri="{FF2B5EF4-FFF2-40B4-BE49-F238E27FC236}">
                <a16:creationId xmlns:a16="http://schemas.microsoft.com/office/drawing/2014/main" id="{C89DDFFA-A6B5-3599-6330-55B9A203526D}"/>
              </a:ext>
            </a:extLst>
          </p:cNvPr>
          <p:cNvPicPr>
            <a:picLocks noChangeAspect="1"/>
          </p:cNvPicPr>
          <p:nvPr/>
        </p:nvPicPr>
        <p:blipFill rotWithShape="1">
          <a:blip r:embed="rId3"/>
          <a:srcRect l="28003" r="21274"/>
          <a:stretch/>
        </p:blipFill>
        <p:spPr>
          <a:xfrm>
            <a:off x="257522" y="10"/>
            <a:ext cx="3478617"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p:cNvSpPr>
            <a:spLocks noGrp="1"/>
          </p:cNvSpPr>
          <p:nvPr>
            <p:ph idx="1"/>
          </p:nvPr>
        </p:nvSpPr>
        <p:spPr>
          <a:xfrm>
            <a:off x="4302522" y="2666999"/>
            <a:ext cx="7045009" cy="3415749"/>
          </a:xfrm>
        </p:spPr>
        <p:txBody>
          <a:bodyPr>
            <a:normAutofit/>
          </a:bodyPr>
          <a:lstStyle/>
          <a:p>
            <a:pPr marL="0" indent="0">
              <a:buNone/>
            </a:pPr>
            <a:r>
              <a:rPr lang="en-US" dirty="0"/>
              <a:t>You will need to understand cloud security and compliance requirements to ensure that AWS environments meet the appropriate standards. You should be familiar with AWS Identity and Access Management (IAM), encryption, and compliance frameworks like SOC 2 and HIPAA.</a:t>
            </a:r>
          </a:p>
        </p:txBody>
      </p:sp>
    </p:spTree>
    <p:extLst>
      <p:ext uri="{BB962C8B-B14F-4D97-AF65-F5344CB8AC3E}">
        <p14:creationId xmlns:p14="http://schemas.microsoft.com/office/powerpoint/2010/main" val="2369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A1A40-3212-BA1A-7425-56482D8C9876}"/>
              </a:ext>
            </a:extLst>
          </p:cNvPr>
          <p:cNvSpPr>
            <a:spLocks noGrp="1"/>
          </p:cNvSpPr>
          <p:nvPr>
            <p:ph type="title"/>
          </p:nvPr>
        </p:nvSpPr>
        <p:spPr/>
        <p:txBody>
          <a:bodyPr/>
          <a:lstStyle/>
          <a:p>
            <a:r>
              <a:rPr lang="en-US" dirty="0"/>
              <a:t>pricing models for Amazon S3:</a:t>
            </a:r>
            <a:br>
              <a:rPr lang="en-US" dirty="0"/>
            </a:br>
            <a:endParaRPr lang="en-IL" dirty="0"/>
          </a:p>
        </p:txBody>
      </p:sp>
      <p:sp>
        <p:nvSpPr>
          <p:cNvPr id="3" name="Content Placeholder 2">
            <a:extLst>
              <a:ext uri="{FF2B5EF4-FFF2-40B4-BE49-F238E27FC236}">
                <a16:creationId xmlns:a16="http://schemas.microsoft.com/office/drawing/2014/main" id="{79267B79-5C52-87EB-5104-B0423752BFD1}"/>
              </a:ext>
            </a:extLst>
          </p:cNvPr>
          <p:cNvSpPr>
            <a:spLocks noGrp="1"/>
          </p:cNvSpPr>
          <p:nvPr>
            <p:ph idx="1"/>
          </p:nvPr>
        </p:nvSpPr>
        <p:spPr/>
        <p:txBody>
          <a:bodyPr>
            <a:normAutofit fontScale="77500" lnSpcReduction="20000"/>
          </a:bodyPr>
          <a:lstStyle/>
          <a:p>
            <a:endParaRPr lang="en-US" dirty="0"/>
          </a:p>
          <a:p>
            <a:pPr marL="457200" indent="-457200">
              <a:buFont typeface="+mj-lt"/>
              <a:buAutoNum type="arabicPeriod"/>
            </a:pPr>
            <a:r>
              <a:rPr lang="en-US" dirty="0"/>
              <a:t>Storage pricing: You are charged for the amount of data stored in your S3 buckets on a monthly basis. The pricing varies depending on the storage class (Standard, Infrequent Access, and Glacier) and the region in which your buckets are located. Generally, Standard storage costs more than Infrequent Access and Glacier storage.</a:t>
            </a:r>
          </a:p>
          <a:p>
            <a:pPr marL="457200" indent="-457200">
              <a:buFont typeface="+mj-lt"/>
              <a:buAutoNum type="arabicPeriod"/>
            </a:pPr>
            <a:r>
              <a:rPr lang="en-US" dirty="0"/>
              <a:t>Request pricing: You are also charged for the number of requests made to your S3 buckets. Requests include operations such as PUT, COPY, POST, GET, SELECT, and LIST. The pricing for requests also varies depending on the storage class and the region.</a:t>
            </a:r>
          </a:p>
          <a:p>
            <a:pPr marL="457200" indent="-457200">
              <a:buFont typeface="+mj-lt"/>
              <a:buAutoNum type="arabicPeriod"/>
            </a:pPr>
            <a:r>
              <a:rPr lang="en-US" dirty="0"/>
              <a:t>Data transfer pricing: You are charged for the amount of data transferred out of your S3 buckets. Data transfer includes both data transferred out of the S3 service and data transferred between different regions. The pricing for data transfer also varies depending on the storage class and the region.</a:t>
            </a:r>
          </a:p>
          <a:p>
            <a:pPr marL="457200" indent="-457200">
              <a:buFont typeface="+mj-lt"/>
              <a:buAutoNum type="arabicPeriod"/>
            </a:pPr>
            <a:r>
              <a:rPr lang="en-US" dirty="0"/>
              <a:t>Other features: S3 offers additional features such as storage management, analytics, and data retrieval that may incur additional charges.</a:t>
            </a:r>
            <a:endParaRPr lang="en-IL" dirty="0"/>
          </a:p>
        </p:txBody>
      </p:sp>
    </p:spTree>
    <p:extLst>
      <p:ext uri="{BB962C8B-B14F-4D97-AF65-F5344CB8AC3E}">
        <p14:creationId xmlns:p14="http://schemas.microsoft.com/office/powerpoint/2010/main" val="417695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1F43-062D-C8D1-11D1-1B4581948068}"/>
              </a:ext>
            </a:extLst>
          </p:cNvPr>
          <p:cNvSpPr>
            <a:spLocks noGrp="1"/>
          </p:cNvSpPr>
          <p:nvPr>
            <p:ph type="title"/>
          </p:nvPr>
        </p:nvSpPr>
        <p:spPr/>
        <p:txBody>
          <a:bodyPr>
            <a:normAutofit/>
          </a:bodyPr>
          <a:lstStyle/>
          <a:p>
            <a:r>
              <a:rPr lang="en-US" sz="2200" dirty="0"/>
              <a:t>To help customers save costs, AWS offers different pricing tiers for S3 based on the amount of data stored and the frequency of access. The tiers include:</a:t>
            </a:r>
            <a:br>
              <a:rPr lang="en-US" dirty="0"/>
            </a:br>
            <a:endParaRPr lang="en-IL" dirty="0"/>
          </a:p>
        </p:txBody>
      </p:sp>
      <p:sp>
        <p:nvSpPr>
          <p:cNvPr id="3" name="Content Placeholder 2">
            <a:extLst>
              <a:ext uri="{FF2B5EF4-FFF2-40B4-BE49-F238E27FC236}">
                <a16:creationId xmlns:a16="http://schemas.microsoft.com/office/drawing/2014/main" id="{234BEF8F-D427-9230-97C5-ABD5D77B2C4F}"/>
              </a:ext>
            </a:extLst>
          </p:cNvPr>
          <p:cNvSpPr>
            <a:spLocks noGrp="1"/>
          </p:cNvSpPr>
          <p:nvPr>
            <p:ph idx="1"/>
          </p:nvPr>
        </p:nvSpPr>
        <p:spPr/>
        <p:txBody>
          <a:bodyPr>
            <a:normAutofit fontScale="92500" lnSpcReduction="10000"/>
          </a:bodyPr>
          <a:lstStyle/>
          <a:p>
            <a:endParaRPr lang="en-US" dirty="0"/>
          </a:p>
          <a:p>
            <a:r>
              <a:rPr lang="en-US" dirty="0"/>
              <a:t>Standard pricing: The default pricing model for S3.</a:t>
            </a:r>
          </a:p>
          <a:p>
            <a:r>
              <a:rPr lang="en-US" dirty="0"/>
              <a:t>Infrequent Access pricing: This pricing model is designed for data that is accessed less frequently but needs to be stored for longer periods of time.</a:t>
            </a:r>
          </a:p>
          <a:p>
            <a:r>
              <a:rPr lang="en-US" dirty="0"/>
              <a:t>Glacier pricing: This pricing model is designed for data that is rarely accessed and can be stored for longer periods of time. Retrieval times are longer and the cost per GB stored is lower.</a:t>
            </a:r>
          </a:p>
          <a:p>
            <a:r>
              <a:rPr lang="en-US" dirty="0"/>
              <a:t>In addition to the pricing tiers, AWS also offers a free tier for new customers, which includes up to 5 GB of standard storage, 20,000 GET requests, 2,000 PUT requests, and 15 GB of data transfer out per month for the first 12 months.</a:t>
            </a:r>
            <a:endParaRPr lang="en-IL" dirty="0"/>
          </a:p>
        </p:txBody>
      </p:sp>
    </p:spTree>
    <p:extLst>
      <p:ext uri="{BB962C8B-B14F-4D97-AF65-F5344CB8AC3E}">
        <p14:creationId xmlns:p14="http://schemas.microsoft.com/office/powerpoint/2010/main" val="128561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D1FE-6764-1217-6207-A9DBD0AC3772}"/>
              </a:ext>
            </a:extLst>
          </p:cNvPr>
          <p:cNvSpPr>
            <a:spLocks noGrp="1"/>
          </p:cNvSpPr>
          <p:nvPr>
            <p:ph type="title"/>
          </p:nvPr>
        </p:nvSpPr>
        <p:spPr/>
        <p:txBody>
          <a:bodyPr/>
          <a:lstStyle/>
          <a:p>
            <a:r>
              <a:rPr lang="en-US" dirty="0"/>
              <a:t>Amazon Relational Database Service (RDS): </a:t>
            </a:r>
            <a:endParaRPr lang="en-IL" dirty="0"/>
          </a:p>
        </p:txBody>
      </p:sp>
      <p:sp>
        <p:nvSpPr>
          <p:cNvPr id="3" name="Content Placeholder 2">
            <a:extLst>
              <a:ext uri="{FF2B5EF4-FFF2-40B4-BE49-F238E27FC236}">
                <a16:creationId xmlns:a16="http://schemas.microsoft.com/office/drawing/2014/main" id="{7E2C44CD-19EA-22A7-9C36-55C2AF797FE6}"/>
              </a:ext>
            </a:extLst>
          </p:cNvPr>
          <p:cNvSpPr>
            <a:spLocks noGrp="1"/>
          </p:cNvSpPr>
          <p:nvPr>
            <p:ph idx="1"/>
          </p:nvPr>
        </p:nvSpPr>
        <p:spPr/>
        <p:txBody>
          <a:bodyPr/>
          <a:lstStyle/>
          <a:p>
            <a:r>
              <a:rPr lang="en-US" dirty="0"/>
              <a:t>RDS is a web service that makes it easier to set up, operate, and scale a relational database in the cloud. As an AWS Practitioner, you should be familiar with RDS, including how to create and configure database instances, manage backups and snapshots, and set up security groups and access control.</a:t>
            </a:r>
          </a:p>
          <a:p>
            <a:r>
              <a:rPr lang="en-US" dirty="0"/>
              <a:t>explain technical details, features , pricing, security requirements and implementations </a:t>
            </a:r>
            <a:endParaRPr lang="en-IL" dirty="0"/>
          </a:p>
        </p:txBody>
      </p:sp>
    </p:spTree>
    <p:extLst>
      <p:ext uri="{BB962C8B-B14F-4D97-AF65-F5344CB8AC3E}">
        <p14:creationId xmlns:p14="http://schemas.microsoft.com/office/powerpoint/2010/main" val="83712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16CC-3F62-0B30-BD80-D3E05451DA81}"/>
              </a:ext>
            </a:extLst>
          </p:cNvPr>
          <p:cNvSpPr>
            <a:spLocks noGrp="1"/>
          </p:cNvSpPr>
          <p:nvPr>
            <p:ph type="title"/>
          </p:nvPr>
        </p:nvSpPr>
        <p:spPr/>
        <p:txBody>
          <a:bodyPr/>
          <a:lstStyle/>
          <a:p>
            <a:r>
              <a:rPr lang="en-US" dirty="0"/>
              <a:t>Amazon Relational Database Service (RDS</a:t>
            </a:r>
            <a:endParaRPr lang="en-IL" dirty="0"/>
          </a:p>
        </p:txBody>
      </p:sp>
      <p:sp>
        <p:nvSpPr>
          <p:cNvPr id="3" name="Content Placeholder 2">
            <a:extLst>
              <a:ext uri="{FF2B5EF4-FFF2-40B4-BE49-F238E27FC236}">
                <a16:creationId xmlns:a16="http://schemas.microsoft.com/office/drawing/2014/main" id="{75F0921D-B4BD-6199-534F-F1175322488E}"/>
              </a:ext>
            </a:extLst>
          </p:cNvPr>
          <p:cNvSpPr>
            <a:spLocks noGrp="1"/>
          </p:cNvSpPr>
          <p:nvPr>
            <p:ph idx="1"/>
          </p:nvPr>
        </p:nvSpPr>
        <p:spPr/>
        <p:txBody>
          <a:bodyPr/>
          <a:lstStyle/>
          <a:p>
            <a:pPr marL="0" indent="0">
              <a:buNone/>
            </a:pPr>
            <a:r>
              <a:rPr lang="en-US" dirty="0"/>
              <a:t>is a fully managed service that allows you to easily set up, operate, and scale relational databases in the cloud. With RDS, you can choose from several popular database engines, including MySQL, PostgreSQL, Oracle, Microsoft SQL Server, and Amazon Aurora.</a:t>
            </a:r>
            <a:endParaRPr lang="en-IL" dirty="0"/>
          </a:p>
        </p:txBody>
      </p:sp>
    </p:spTree>
    <p:extLst>
      <p:ext uri="{BB962C8B-B14F-4D97-AF65-F5344CB8AC3E}">
        <p14:creationId xmlns:p14="http://schemas.microsoft.com/office/powerpoint/2010/main" val="135595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C650-2BBB-7D94-D08C-38A1F799A49E}"/>
              </a:ext>
            </a:extLst>
          </p:cNvPr>
          <p:cNvSpPr>
            <a:spLocks noGrp="1"/>
          </p:cNvSpPr>
          <p:nvPr>
            <p:ph type="title"/>
          </p:nvPr>
        </p:nvSpPr>
        <p:spPr>
          <a:xfrm>
            <a:off x="1144024" y="381000"/>
            <a:ext cx="10157354" cy="1397000"/>
          </a:xfrm>
        </p:spPr>
        <p:txBody>
          <a:bodyPr>
            <a:normAutofit fontScale="90000"/>
          </a:bodyPr>
          <a:lstStyle/>
          <a:p>
            <a:r>
              <a:rPr lang="en-US" sz="4000" dirty="0"/>
              <a:t>key technical details and features of RDS:</a:t>
            </a:r>
            <a:br>
              <a:rPr lang="en-US" dirty="0"/>
            </a:br>
            <a:endParaRPr lang="en-IL" dirty="0"/>
          </a:p>
        </p:txBody>
      </p:sp>
      <p:sp>
        <p:nvSpPr>
          <p:cNvPr id="3" name="Content Placeholder 2">
            <a:extLst>
              <a:ext uri="{FF2B5EF4-FFF2-40B4-BE49-F238E27FC236}">
                <a16:creationId xmlns:a16="http://schemas.microsoft.com/office/drawing/2014/main" id="{CFAA735F-478E-0333-2182-CAE6C632768F}"/>
              </a:ext>
            </a:extLst>
          </p:cNvPr>
          <p:cNvSpPr>
            <a:spLocks noGrp="1"/>
          </p:cNvSpPr>
          <p:nvPr>
            <p:ph idx="1"/>
          </p:nvPr>
        </p:nvSpPr>
        <p:spPr/>
        <p:txBody>
          <a:bodyPr>
            <a:normAutofit fontScale="77500" lnSpcReduction="20000"/>
          </a:bodyPr>
          <a:lstStyle/>
          <a:p>
            <a:endParaRPr lang="en-US" dirty="0"/>
          </a:p>
          <a:p>
            <a:pPr marL="457200" indent="-457200">
              <a:buFont typeface="+mj-lt"/>
              <a:buAutoNum type="arabicPeriod"/>
            </a:pPr>
            <a:r>
              <a:rPr lang="en-US" dirty="0"/>
              <a:t>Easy to set up and manage: RDS makes it easy to set up a new database instance or migrate an existing database to the cloud. You can use the AWS Management Console, CLI, or APIs to create, modify, and manage your databases.</a:t>
            </a:r>
          </a:p>
          <a:p>
            <a:pPr marL="457200" indent="-457200">
              <a:buFont typeface="+mj-lt"/>
              <a:buAutoNum type="arabicPeriod"/>
            </a:pPr>
            <a:r>
              <a:rPr lang="en-US" dirty="0"/>
              <a:t>Automated backups and recovery: RDS provides automated backups of your databases, which can be restored to any point in time within your retention period. You can also create manual backups and snapshots of your databases.</a:t>
            </a:r>
          </a:p>
          <a:p>
            <a:pPr marL="457200" indent="-457200">
              <a:buFont typeface="+mj-lt"/>
              <a:buAutoNum type="arabicPeriod"/>
            </a:pPr>
            <a:r>
              <a:rPr lang="en-US" dirty="0"/>
              <a:t>Scalability and availability: RDS provides scalability features like automatic scaling and read replicas, which allow you to scale your database up or down as needed. RDS also offers multi-AZ deployments, which provide high availability and automatic failover in case of a database instance failure.</a:t>
            </a:r>
          </a:p>
          <a:p>
            <a:pPr marL="457200" indent="-457200">
              <a:buFont typeface="+mj-lt"/>
              <a:buAutoNum type="arabicPeriod"/>
            </a:pPr>
            <a:r>
              <a:rPr lang="en-US" dirty="0"/>
              <a:t>Security and compliance: RDS offers several security features, including network isolation, encryption, and access control. You can also enable compliance with regulations like HIPAA, PCI DSS, and SOC by using RDS with Amazon Virtual Private Cloud (VPC).</a:t>
            </a:r>
            <a:endParaRPr lang="en-IL" dirty="0"/>
          </a:p>
        </p:txBody>
      </p:sp>
    </p:spTree>
    <p:extLst>
      <p:ext uri="{BB962C8B-B14F-4D97-AF65-F5344CB8AC3E}">
        <p14:creationId xmlns:p14="http://schemas.microsoft.com/office/powerpoint/2010/main" val="411228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C82C-C23A-11B4-9AA6-CC85C5C85970}"/>
              </a:ext>
            </a:extLst>
          </p:cNvPr>
          <p:cNvSpPr>
            <a:spLocks noGrp="1"/>
          </p:cNvSpPr>
          <p:nvPr>
            <p:ph type="title"/>
          </p:nvPr>
        </p:nvSpPr>
        <p:spPr/>
        <p:txBody>
          <a:bodyPr/>
          <a:lstStyle/>
          <a:p>
            <a:r>
              <a:rPr lang="en-US" dirty="0"/>
              <a:t> pricing, RDS </a:t>
            </a:r>
            <a:endParaRPr lang="en-IL" dirty="0"/>
          </a:p>
        </p:txBody>
      </p:sp>
      <p:sp>
        <p:nvSpPr>
          <p:cNvPr id="3" name="Content Placeholder 2">
            <a:extLst>
              <a:ext uri="{FF2B5EF4-FFF2-40B4-BE49-F238E27FC236}">
                <a16:creationId xmlns:a16="http://schemas.microsoft.com/office/drawing/2014/main" id="{AA0CC05A-1931-40FC-78B7-250CEB3883DB}"/>
              </a:ext>
            </a:extLst>
          </p:cNvPr>
          <p:cNvSpPr>
            <a:spLocks noGrp="1"/>
          </p:cNvSpPr>
          <p:nvPr>
            <p:ph idx="1"/>
          </p:nvPr>
        </p:nvSpPr>
        <p:spPr/>
        <p:txBody>
          <a:bodyPr/>
          <a:lstStyle/>
          <a:p>
            <a:r>
              <a:rPr lang="en-US" dirty="0"/>
              <a:t>Regarding pricing, RDS offers different pricing models based on the type of instance you choose and the database engine you use. The pricing varies based on factors such as the instance size, storage used, and data transfer. You can choose to pay for RDS instances on-demand or by reserving instances for a specific time period.</a:t>
            </a:r>
            <a:endParaRPr lang="en-IL" dirty="0"/>
          </a:p>
        </p:txBody>
      </p:sp>
    </p:spTree>
    <p:extLst>
      <p:ext uri="{BB962C8B-B14F-4D97-AF65-F5344CB8AC3E}">
        <p14:creationId xmlns:p14="http://schemas.microsoft.com/office/powerpoint/2010/main" val="284291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EF81-F0BF-3611-2D95-D1795C7B3443}"/>
              </a:ext>
            </a:extLst>
          </p:cNvPr>
          <p:cNvSpPr>
            <a:spLocks noGrp="1"/>
          </p:cNvSpPr>
          <p:nvPr>
            <p:ph type="title"/>
          </p:nvPr>
        </p:nvSpPr>
        <p:spPr/>
        <p:txBody>
          <a:bodyPr/>
          <a:lstStyle/>
          <a:p>
            <a:r>
              <a:rPr lang="en-US" dirty="0"/>
              <a:t>RDS security requirements and implementations </a:t>
            </a:r>
            <a:endParaRPr lang="en-IL" dirty="0"/>
          </a:p>
        </p:txBody>
      </p:sp>
      <p:sp>
        <p:nvSpPr>
          <p:cNvPr id="3" name="Content Placeholder 2">
            <a:extLst>
              <a:ext uri="{FF2B5EF4-FFF2-40B4-BE49-F238E27FC236}">
                <a16:creationId xmlns:a16="http://schemas.microsoft.com/office/drawing/2014/main" id="{237090DF-63F6-B3E7-D5B9-0B9C74D760A5}"/>
              </a:ext>
            </a:extLst>
          </p:cNvPr>
          <p:cNvSpPr>
            <a:spLocks noGrp="1"/>
          </p:cNvSpPr>
          <p:nvPr>
            <p:ph idx="1"/>
          </p:nvPr>
        </p:nvSpPr>
        <p:spPr/>
        <p:txBody>
          <a:bodyPr>
            <a:normAutofit fontScale="77500" lnSpcReduction="20000"/>
          </a:bodyPr>
          <a:lstStyle/>
          <a:p>
            <a:r>
              <a:rPr lang="en-US" dirty="0"/>
              <a:t>RDS provides several security requirements and implementations to help ensure the security and compliance of your database instances. Here are some of the key security features of RDS:</a:t>
            </a:r>
          </a:p>
          <a:p>
            <a:r>
              <a:rPr lang="en-US" dirty="0"/>
              <a:t>Network Isolation through VPC: RDS allows you to launch database instances within a Virtual Private Cloud (VPC), which provides network isolation and access control. You can create one or more subnets within the VPC, and configure security groups and network access control lists to restrict access to the database instances.</a:t>
            </a:r>
          </a:p>
          <a:p>
            <a:r>
              <a:rPr lang="en-US" dirty="0"/>
              <a:t>Encryption at Rest and in Transit: RDS supports encryption of your database instances at rest and in transit. Encryption at rest is achieved through either Amazon-managed keys or customer-managed keys. Encryption in transit is achieved by enabling SSL/TLS encryption for connections to your database instances.</a:t>
            </a:r>
          </a:p>
          <a:p>
            <a:r>
              <a:rPr lang="en-US" dirty="0"/>
              <a:t>Fine-Grained Access Control: RDS provides several ways to manage access to your database instances, including managing user accounts and permissions, using security groups to control access to the network, and implementing database-level encryption and access control.</a:t>
            </a:r>
            <a:endParaRPr lang="en-IL" dirty="0"/>
          </a:p>
        </p:txBody>
      </p:sp>
    </p:spTree>
    <p:extLst>
      <p:ext uri="{BB962C8B-B14F-4D97-AF65-F5344CB8AC3E}">
        <p14:creationId xmlns:p14="http://schemas.microsoft.com/office/powerpoint/2010/main" val="389649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6FEE-26C0-34E6-4D27-C3A613F43DFE}"/>
              </a:ext>
            </a:extLst>
          </p:cNvPr>
          <p:cNvSpPr>
            <a:spLocks noGrp="1"/>
          </p:cNvSpPr>
          <p:nvPr>
            <p:ph type="title"/>
          </p:nvPr>
        </p:nvSpPr>
        <p:spPr/>
        <p:txBody>
          <a:bodyPr/>
          <a:lstStyle/>
          <a:p>
            <a:r>
              <a:rPr lang="en-US" dirty="0"/>
              <a:t>Built-in Security and Compliance Features: </a:t>
            </a:r>
            <a:endParaRPr lang="en-IL" dirty="0"/>
          </a:p>
        </p:txBody>
      </p:sp>
      <p:sp>
        <p:nvSpPr>
          <p:cNvPr id="3" name="Content Placeholder 2">
            <a:extLst>
              <a:ext uri="{FF2B5EF4-FFF2-40B4-BE49-F238E27FC236}">
                <a16:creationId xmlns:a16="http://schemas.microsoft.com/office/drawing/2014/main" id="{CBC55700-BBBF-6C9B-73DB-779554FE6A0C}"/>
              </a:ext>
            </a:extLst>
          </p:cNvPr>
          <p:cNvSpPr>
            <a:spLocks noGrp="1"/>
          </p:cNvSpPr>
          <p:nvPr>
            <p:ph idx="1"/>
          </p:nvPr>
        </p:nvSpPr>
        <p:spPr/>
        <p:txBody>
          <a:bodyPr>
            <a:normAutofit fontScale="92500" lnSpcReduction="20000"/>
          </a:bodyPr>
          <a:lstStyle/>
          <a:p>
            <a:r>
              <a:rPr lang="en-US" dirty="0"/>
              <a:t>RDS integrates with several other AWS services to provide built-in security and compliance features, such as:</a:t>
            </a:r>
          </a:p>
          <a:p>
            <a:endParaRPr lang="en-US" dirty="0"/>
          </a:p>
          <a:p>
            <a:r>
              <a:rPr lang="en-US" dirty="0"/>
              <a:t>AWS Identity and Access Management (IAM): You can use IAM to control who can access your RDS resources and what they can do with those resources.</a:t>
            </a:r>
          </a:p>
          <a:p>
            <a:r>
              <a:rPr lang="en-US" dirty="0"/>
              <a:t>Amazon CloudTrail: CloudTrail records API calls made on your AWS account, including those made to your RDS instances, and provides audit logs for compliance and troubleshooting purposes.</a:t>
            </a:r>
          </a:p>
          <a:p>
            <a:r>
              <a:rPr lang="en-US" dirty="0"/>
              <a:t>Amazon </a:t>
            </a:r>
            <a:r>
              <a:rPr lang="en-US" dirty="0" err="1"/>
              <a:t>GuardDuty</a:t>
            </a:r>
            <a:r>
              <a:rPr lang="en-US" dirty="0"/>
              <a:t>: </a:t>
            </a:r>
            <a:r>
              <a:rPr lang="en-US" dirty="0" err="1"/>
              <a:t>GuardDuty</a:t>
            </a:r>
            <a:r>
              <a:rPr lang="en-US" dirty="0"/>
              <a:t> is a threat detection service that continuously monitors for malicious activity and unauthorized behavior within your AWS account, including your RDS instances.</a:t>
            </a:r>
            <a:endParaRPr lang="en-IL" dirty="0"/>
          </a:p>
        </p:txBody>
      </p:sp>
    </p:spTree>
    <p:extLst>
      <p:ext uri="{BB962C8B-B14F-4D97-AF65-F5344CB8AC3E}">
        <p14:creationId xmlns:p14="http://schemas.microsoft.com/office/powerpoint/2010/main" val="131760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9435F-86AF-FEBA-3C2F-250AEFF472B5}"/>
              </a:ext>
            </a:extLst>
          </p:cNvPr>
          <p:cNvSpPr>
            <a:spLocks noGrp="1"/>
          </p:cNvSpPr>
          <p:nvPr>
            <p:ph type="title"/>
          </p:nvPr>
        </p:nvSpPr>
        <p:spPr/>
        <p:txBody>
          <a:bodyPr/>
          <a:lstStyle/>
          <a:p>
            <a:r>
              <a:rPr lang="en-US" dirty="0"/>
              <a:t>Amazon DynamoDB: </a:t>
            </a:r>
            <a:endParaRPr lang="en-IL" dirty="0"/>
          </a:p>
        </p:txBody>
      </p:sp>
      <p:sp>
        <p:nvSpPr>
          <p:cNvPr id="3" name="Content Placeholder 2">
            <a:extLst>
              <a:ext uri="{FF2B5EF4-FFF2-40B4-BE49-F238E27FC236}">
                <a16:creationId xmlns:a16="http://schemas.microsoft.com/office/drawing/2014/main" id="{97592FAE-18CC-9729-D9C5-197B72CF1E93}"/>
              </a:ext>
            </a:extLst>
          </p:cNvPr>
          <p:cNvSpPr>
            <a:spLocks noGrp="1"/>
          </p:cNvSpPr>
          <p:nvPr>
            <p:ph idx="1"/>
          </p:nvPr>
        </p:nvSpPr>
        <p:spPr/>
        <p:txBody>
          <a:bodyPr/>
          <a:lstStyle/>
          <a:p>
            <a:r>
              <a:rPr lang="en-US" dirty="0"/>
              <a:t>DynamoDB is a NoSQL database service that offers fast and predictable performance with seamless scalability. It is designed to store and retrieve any amount of data and serve any level of request traffic. DynamoDB is a fully managed service, which means that it automatically scales and replicates data across multiple Availability Zones for high availability and durability. It also offers various data models, including key-value and document, and supports various programming languages and platforms.</a:t>
            </a:r>
            <a:endParaRPr lang="en-IL" dirty="0"/>
          </a:p>
        </p:txBody>
      </p:sp>
    </p:spTree>
    <p:extLst>
      <p:ext uri="{BB962C8B-B14F-4D97-AF65-F5344CB8AC3E}">
        <p14:creationId xmlns:p14="http://schemas.microsoft.com/office/powerpoint/2010/main" val="152658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8585-13D5-45EE-3440-C31C87EBB1F6}"/>
              </a:ext>
            </a:extLst>
          </p:cNvPr>
          <p:cNvSpPr>
            <a:spLocks noGrp="1"/>
          </p:cNvSpPr>
          <p:nvPr>
            <p:ph type="title"/>
          </p:nvPr>
        </p:nvSpPr>
        <p:spPr/>
        <p:txBody>
          <a:bodyPr/>
          <a:lstStyle/>
          <a:p>
            <a:r>
              <a:rPr lang="en-US" dirty="0"/>
              <a:t>Pricing policy:</a:t>
            </a:r>
            <a:br>
              <a:rPr lang="en-US" dirty="0"/>
            </a:br>
            <a:endParaRPr lang="en-IL" dirty="0"/>
          </a:p>
        </p:txBody>
      </p:sp>
      <p:sp>
        <p:nvSpPr>
          <p:cNvPr id="3" name="Content Placeholder 2">
            <a:extLst>
              <a:ext uri="{FF2B5EF4-FFF2-40B4-BE49-F238E27FC236}">
                <a16:creationId xmlns:a16="http://schemas.microsoft.com/office/drawing/2014/main" id="{0C9C738C-02E1-7D2E-F97C-F624BE8DFEE6}"/>
              </a:ext>
            </a:extLst>
          </p:cNvPr>
          <p:cNvSpPr>
            <a:spLocks noGrp="1"/>
          </p:cNvSpPr>
          <p:nvPr>
            <p:ph idx="1"/>
          </p:nvPr>
        </p:nvSpPr>
        <p:spPr/>
        <p:txBody>
          <a:bodyPr/>
          <a:lstStyle/>
          <a:p>
            <a:endParaRPr lang="en-US" dirty="0"/>
          </a:p>
          <a:p>
            <a:r>
              <a:rPr lang="en-US" dirty="0"/>
              <a:t>DynamoDB pricing is based on the amount of data stored and the level of provisioned throughput capacity. Provisioned throughput capacity is the number of read and write capacity units that you provision for your tables. Pricing varies by region, and there are also pricing tiers based on usage volume, with lower prices for higher usage.</a:t>
            </a:r>
            <a:endParaRPr lang="en-IL" dirty="0"/>
          </a:p>
        </p:txBody>
      </p:sp>
    </p:spTree>
    <p:extLst>
      <p:ext uri="{BB962C8B-B14F-4D97-AF65-F5344CB8AC3E}">
        <p14:creationId xmlns:p14="http://schemas.microsoft.com/office/powerpoint/2010/main" val="267535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5"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41115" y="609600"/>
            <a:ext cx="9903419" cy="1065451"/>
          </a:xfrm>
        </p:spPr>
        <p:txBody>
          <a:bodyPr>
            <a:normAutofit/>
          </a:bodyPr>
          <a:lstStyle/>
          <a:p>
            <a:pPr algn="ctr"/>
            <a:r>
              <a:rPr lang="en-US">
                <a:solidFill>
                  <a:srgbClr val="BFBFBF"/>
                </a:solidFill>
              </a:rPr>
              <a:t>3. Scripting and Automation</a:t>
            </a:r>
          </a:p>
        </p:txBody>
      </p:sp>
      <p:sp>
        <p:nvSpPr>
          <p:cNvPr id="3" name="Content Placeholder 2"/>
          <p:cNvSpPr>
            <a:spLocks noGrp="1"/>
          </p:cNvSpPr>
          <p:nvPr>
            <p:ph idx="1"/>
          </p:nvPr>
        </p:nvSpPr>
        <p:spPr>
          <a:xfrm>
            <a:off x="1141115" y="2666999"/>
            <a:ext cx="9903419" cy="3124201"/>
          </a:xfrm>
        </p:spPr>
        <p:txBody>
          <a:bodyPr>
            <a:normAutofit/>
          </a:bodyPr>
          <a:lstStyle/>
          <a:p>
            <a:pPr marL="0" indent="0">
              <a:buNone/>
            </a:pPr>
            <a:r>
              <a:rPr lang="en-US" dirty="0"/>
              <a:t>You should be familiar with scripting and automation using tools like Python and the AWS CLI. These skills will be useful for creating and managing AWS resources, automating deployments, and configuring infrastructure.</a:t>
            </a:r>
          </a:p>
        </p:txBody>
      </p:sp>
    </p:spTree>
    <p:extLst>
      <p:ext uri="{BB962C8B-B14F-4D97-AF65-F5344CB8AC3E}">
        <p14:creationId xmlns:p14="http://schemas.microsoft.com/office/powerpoint/2010/main" val="3596815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ACE1-2894-F2F9-115D-81E2A4ADFDB4}"/>
              </a:ext>
            </a:extLst>
          </p:cNvPr>
          <p:cNvSpPr>
            <a:spLocks noGrp="1"/>
          </p:cNvSpPr>
          <p:nvPr>
            <p:ph type="title"/>
          </p:nvPr>
        </p:nvSpPr>
        <p:spPr/>
        <p:txBody>
          <a:bodyPr/>
          <a:lstStyle/>
          <a:p>
            <a:r>
              <a:rPr lang="en-US" dirty="0"/>
              <a:t>Security policy:</a:t>
            </a:r>
            <a:br>
              <a:rPr lang="en-US" dirty="0"/>
            </a:br>
            <a:endParaRPr lang="en-IL" dirty="0"/>
          </a:p>
        </p:txBody>
      </p:sp>
      <p:sp>
        <p:nvSpPr>
          <p:cNvPr id="3" name="Content Placeholder 2">
            <a:extLst>
              <a:ext uri="{FF2B5EF4-FFF2-40B4-BE49-F238E27FC236}">
                <a16:creationId xmlns:a16="http://schemas.microsoft.com/office/drawing/2014/main" id="{223A3F55-5658-E9B0-FBF5-C290EFE9164E}"/>
              </a:ext>
            </a:extLst>
          </p:cNvPr>
          <p:cNvSpPr>
            <a:spLocks noGrp="1"/>
          </p:cNvSpPr>
          <p:nvPr>
            <p:ph idx="1"/>
          </p:nvPr>
        </p:nvSpPr>
        <p:spPr/>
        <p:txBody>
          <a:bodyPr/>
          <a:lstStyle/>
          <a:p>
            <a:endParaRPr lang="en-US" dirty="0"/>
          </a:p>
          <a:p>
            <a:r>
              <a:rPr lang="en-US" dirty="0"/>
              <a:t>DynamoDB provides several security features, including network isolation through Amazon VPC, encryption at rest and in transit, and fine-grained access control using AWS Identity and Access Management (IAM). DynamoDB also supports encryption using AWS Key Management Service (KMS), which allows you to have control over the encryption keys used to protect your data. Additionally, you can use Amazon CloudWatch to monitor your DynamoDB tables and take action based on alarms that you set up.</a:t>
            </a:r>
            <a:endParaRPr lang="en-IL" dirty="0"/>
          </a:p>
        </p:txBody>
      </p:sp>
    </p:spTree>
    <p:extLst>
      <p:ext uri="{BB962C8B-B14F-4D97-AF65-F5344CB8AC3E}">
        <p14:creationId xmlns:p14="http://schemas.microsoft.com/office/powerpoint/2010/main" val="274492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7A04-F4C3-5B7A-E640-7F4E67DEE6A6}"/>
              </a:ext>
            </a:extLst>
          </p:cNvPr>
          <p:cNvSpPr>
            <a:spLocks noGrp="1"/>
          </p:cNvSpPr>
          <p:nvPr>
            <p:ph type="title"/>
          </p:nvPr>
        </p:nvSpPr>
        <p:spPr/>
        <p:txBody>
          <a:bodyPr/>
          <a:lstStyle/>
          <a:p>
            <a:r>
              <a:rPr lang="en-US" dirty="0"/>
              <a:t>Features and benefits:</a:t>
            </a:r>
            <a:br>
              <a:rPr lang="en-US" dirty="0"/>
            </a:br>
            <a:endParaRPr lang="en-IL" dirty="0"/>
          </a:p>
        </p:txBody>
      </p:sp>
      <p:sp>
        <p:nvSpPr>
          <p:cNvPr id="3" name="Content Placeholder 2">
            <a:extLst>
              <a:ext uri="{FF2B5EF4-FFF2-40B4-BE49-F238E27FC236}">
                <a16:creationId xmlns:a16="http://schemas.microsoft.com/office/drawing/2014/main" id="{71E2C3DB-0C32-8956-AB3F-82F11E546F73}"/>
              </a:ext>
            </a:extLst>
          </p:cNvPr>
          <p:cNvSpPr>
            <a:spLocks noGrp="1"/>
          </p:cNvSpPr>
          <p:nvPr>
            <p:ph idx="1"/>
          </p:nvPr>
        </p:nvSpPr>
        <p:spPr/>
        <p:txBody>
          <a:bodyPr>
            <a:normAutofit fontScale="77500" lnSpcReduction="20000"/>
          </a:bodyPr>
          <a:lstStyle/>
          <a:p>
            <a:endParaRPr lang="en-US" dirty="0"/>
          </a:p>
          <a:p>
            <a:r>
              <a:rPr lang="en-US" dirty="0"/>
              <a:t>Fast and predictable performance: DynamoDB is designed to provide fast and predictable performance for any level of request traffic, with low latency at any scale.</a:t>
            </a:r>
          </a:p>
          <a:p>
            <a:r>
              <a:rPr lang="en-US" dirty="0"/>
              <a:t>Fully managed service: DynamoDB is a fully managed service, which means that it automatically handles tasks like hardware provisioning, software patching, and database administration, so you can focus on your application development.</a:t>
            </a:r>
          </a:p>
          <a:p>
            <a:r>
              <a:rPr lang="en-US" dirty="0"/>
              <a:t>Seamless scalability: DynamoDB automatically scales to handle any level of request traffic, and it replicates data across multiple Availability Zones for high availability and durability.</a:t>
            </a:r>
          </a:p>
          <a:p>
            <a:r>
              <a:rPr lang="en-US" dirty="0"/>
              <a:t>Flexible data models: DynamoDB supports both key-value and document data models, giving you the flexibility to store and access data in the way that makes the most sense for your application.</a:t>
            </a:r>
          </a:p>
          <a:p>
            <a:r>
              <a:rPr lang="en-US" dirty="0"/>
              <a:t>Multi-region support: DynamoDB offers multi-region support, allowing you to replicate your data across multiple regions for lower latency and better disaster recovery.</a:t>
            </a:r>
            <a:endParaRPr lang="en-IL" dirty="0"/>
          </a:p>
        </p:txBody>
      </p:sp>
    </p:spTree>
    <p:extLst>
      <p:ext uri="{BB962C8B-B14F-4D97-AF65-F5344CB8AC3E}">
        <p14:creationId xmlns:p14="http://schemas.microsoft.com/office/powerpoint/2010/main" val="125891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26510-6093-4350-9119-CA64DCA63A43}"/>
              </a:ext>
            </a:extLst>
          </p:cNvPr>
          <p:cNvSpPr>
            <a:spLocks noGrp="1"/>
          </p:cNvSpPr>
          <p:nvPr>
            <p:ph type="title"/>
          </p:nvPr>
        </p:nvSpPr>
        <p:spPr/>
        <p:txBody>
          <a:bodyPr/>
          <a:lstStyle/>
          <a:p>
            <a:r>
              <a:rPr lang="en-US" dirty="0"/>
              <a:t>Amazon Simple Queue Service (SQS): </a:t>
            </a:r>
            <a:endParaRPr lang="en-IL" dirty="0"/>
          </a:p>
        </p:txBody>
      </p:sp>
      <p:sp>
        <p:nvSpPr>
          <p:cNvPr id="3" name="Content Placeholder 2">
            <a:extLst>
              <a:ext uri="{FF2B5EF4-FFF2-40B4-BE49-F238E27FC236}">
                <a16:creationId xmlns:a16="http://schemas.microsoft.com/office/drawing/2014/main" id="{7DF0001B-E304-BD4B-0C5F-EE558EF1CAF4}"/>
              </a:ext>
            </a:extLst>
          </p:cNvPr>
          <p:cNvSpPr>
            <a:spLocks noGrp="1"/>
          </p:cNvSpPr>
          <p:nvPr>
            <p:ph idx="1"/>
          </p:nvPr>
        </p:nvSpPr>
        <p:spPr/>
        <p:txBody>
          <a:bodyPr/>
          <a:lstStyle/>
          <a:p>
            <a:r>
              <a:rPr lang="en-US" dirty="0"/>
              <a:t>SQS is a fully managed message queuing service that enables you to decouple and scale microservices, distributed systems, and serverless applications. It allows you to send, store, and receive messages between software components, without losing messages or requiring other services to be available. SQS offers two types of queues: standard queues and FIFO (first-in, first-out) queues. Standard queues provide a highly scalable and fully managed messaging infrastructure, while FIFO queues guarantee that messages are processed exactly once, in the exact order that they are sent.</a:t>
            </a:r>
            <a:endParaRPr lang="en-IL" dirty="0"/>
          </a:p>
        </p:txBody>
      </p:sp>
    </p:spTree>
    <p:extLst>
      <p:ext uri="{BB962C8B-B14F-4D97-AF65-F5344CB8AC3E}">
        <p14:creationId xmlns:p14="http://schemas.microsoft.com/office/powerpoint/2010/main" val="30612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4502-F749-3A95-8DB3-C402EDCD4A64}"/>
              </a:ext>
            </a:extLst>
          </p:cNvPr>
          <p:cNvSpPr>
            <a:spLocks noGrp="1"/>
          </p:cNvSpPr>
          <p:nvPr>
            <p:ph type="title"/>
          </p:nvPr>
        </p:nvSpPr>
        <p:spPr/>
        <p:txBody>
          <a:bodyPr/>
          <a:lstStyle/>
          <a:p>
            <a:r>
              <a:rPr lang="en-US" dirty="0"/>
              <a:t>Technical Details:</a:t>
            </a:r>
            <a:br>
              <a:rPr lang="en-US" dirty="0"/>
            </a:br>
            <a:endParaRPr lang="en-IL" dirty="0"/>
          </a:p>
        </p:txBody>
      </p:sp>
      <p:sp>
        <p:nvSpPr>
          <p:cNvPr id="3" name="Content Placeholder 2">
            <a:extLst>
              <a:ext uri="{FF2B5EF4-FFF2-40B4-BE49-F238E27FC236}">
                <a16:creationId xmlns:a16="http://schemas.microsoft.com/office/drawing/2014/main" id="{DF015E20-DBFC-EC3C-0A84-4463B29BD14E}"/>
              </a:ext>
            </a:extLst>
          </p:cNvPr>
          <p:cNvSpPr>
            <a:spLocks noGrp="1"/>
          </p:cNvSpPr>
          <p:nvPr>
            <p:ph idx="1"/>
          </p:nvPr>
        </p:nvSpPr>
        <p:spPr/>
        <p:txBody>
          <a:bodyPr>
            <a:normAutofit fontScale="77500" lnSpcReduction="20000"/>
          </a:bodyPr>
          <a:lstStyle/>
          <a:p>
            <a:endParaRPr lang="en-US" dirty="0"/>
          </a:p>
          <a:p>
            <a:r>
              <a:rPr lang="en-US" dirty="0"/>
              <a:t>SQS is a distributed queue system that enables you to send, store, and receive messages between software components.</a:t>
            </a:r>
          </a:p>
          <a:p>
            <a:r>
              <a:rPr lang="en-US" dirty="0"/>
              <a:t>It is fully managed, which means that AWS handles the operational aspects, such as scaling, patching, and maintenance.</a:t>
            </a:r>
          </a:p>
          <a:p>
            <a:r>
              <a:rPr lang="en-US" dirty="0"/>
              <a:t>SQS supports two types of queues: standard queues and FIFO queues.</a:t>
            </a:r>
          </a:p>
          <a:p>
            <a:r>
              <a:rPr lang="en-US" dirty="0"/>
              <a:t>Standard queues offer a highly scalable and fully managed messaging infrastructure, with high throughput, at-least-once delivery, and best-effort ordering of messages.</a:t>
            </a:r>
          </a:p>
          <a:p>
            <a:r>
              <a:rPr lang="en-US" dirty="0"/>
              <a:t>FIFO queues provide the same benefits as standard queues, but with the added guarantee that messages are processed exactly once, in the exact order that they are sent.</a:t>
            </a:r>
          </a:p>
          <a:p>
            <a:r>
              <a:rPr lang="en-US" dirty="0"/>
              <a:t>SQS provides features such as dead-letter queues, long polling, and message timers, which enable you to build fault-tolerant, scalable, and reliable distributed systems.</a:t>
            </a:r>
            <a:endParaRPr lang="en-IL" dirty="0"/>
          </a:p>
        </p:txBody>
      </p:sp>
    </p:spTree>
    <p:extLst>
      <p:ext uri="{BB962C8B-B14F-4D97-AF65-F5344CB8AC3E}">
        <p14:creationId xmlns:p14="http://schemas.microsoft.com/office/powerpoint/2010/main" val="134855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D28-852D-7941-9ECD-B0CA67D48232}"/>
              </a:ext>
            </a:extLst>
          </p:cNvPr>
          <p:cNvSpPr>
            <a:spLocks noGrp="1"/>
          </p:cNvSpPr>
          <p:nvPr>
            <p:ph type="title"/>
          </p:nvPr>
        </p:nvSpPr>
        <p:spPr/>
        <p:txBody>
          <a:bodyPr/>
          <a:lstStyle/>
          <a:p>
            <a:r>
              <a:rPr lang="en-US" dirty="0"/>
              <a:t>Features:</a:t>
            </a:r>
            <a:br>
              <a:rPr lang="en-US" dirty="0"/>
            </a:br>
            <a:endParaRPr lang="en-IL" dirty="0"/>
          </a:p>
        </p:txBody>
      </p:sp>
      <p:sp>
        <p:nvSpPr>
          <p:cNvPr id="3" name="Content Placeholder 2">
            <a:extLst>
              <a:ext uri="{FF2B5EF4-FFF2-40B4-BE49-F238E27FC236}">
                <a16:creationId xmlns:a16="http://schemas.microsoft.com/office/drawing/2014/main" id="{A09BDBF2-4344-A4EC-9154-138C9855836D}"/>
              </a:ext>
            </a:extLst>
          </p:cNvPr>
          <p:cNvSpPr>
            <a:spLocks noGrp="1"/>
          </p:cNvSpPr>
          <p:nvPr>
            <p:ph idx="1"/>
          </p:nvPr>
        </p:nvSpPr>
        <p:spPr/>
        <p:txBody>
          <a:bodyPr>
            <a:normAutofit fontScale="85000" lnSpcReduction="20000"/>
          </a:bodyPr>
          <a:lstStyle/>
          <a:p>
            <a:endParaRPr lang="en-US" dirty="0"/>
          </a:p>
          <a:p>
            <a:r>
              <a:rPr lang="en-US" dirty="0"/>
              <a:t>Fully managed and highly scalable message queuing service.</a:t>
            </a:r>
          </a:p>
          <a:p>
            <a:r>
              <a:rPr lang="en-US" dirty="0"/>
              <a:t>Decouples components of an application, making it easier to build and maintain distributed systems.</a:t>
            </a:r>
          </a:p>
          <a:p>
            <a:r>
              <a:rPr lang="en-US" dirty="0"/>
              <a:t>Supports two types of queues: standard queues and FIFO queues.</a:t>
            </a:r>
          </a:p>
          <a:p>
            <a:r>
              <a:rPr lang="en-US" dirty="0"/>
              <a:t>Provides at-least-once message delivery guarantee for standard queues and exactly-once message delivery guarantee for FIFO queues.</a:t>
            </a:r>
          </a:p>
          <a:p>
            <a:r>
              <a:rPr lang="en-US" dirty="0"/>
              <a:t>Offers several features, such as dead-letter queues, long polling, and message timers, that enable you to build reliable and fault-tolerant distributed systems.</a:t>
            </a:r>
          </a:p>
          <a:p>
            <a:r>
              <a:rPr lang="en-US" dirty="0"/>
              <a:t>Integrates with other AWS services, such as Lambda, EC2, SNS, and SQS.</a:t>
            </a:r>
            <a:endParaRPr lang="en-IL" dirty="0"/>
          </a:p>
        </p:txBody>
      </p:sp>
    </p:spTree>
    <p:extLst>
      <p:ext uri="{BB962C8B-B14F-4D97-AF65-F5344CB8AC3E}">
        <p14:creationId xmlns:p14="http://schemas.microsoft.com/office/powerpoint/2010/main" val="106402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DD82-B412-42FF-2E63-2751AEF1A7E9}"/>
              </a:ext>
            </a:extLst>
          </p:cNvPr>
          <p:cNvSpPr>
            <a:spLocks noGrp="1"/>
          </p:cNvSpPr>
          <p:nvPr>
            <p:ph type="title"/>
          </p:nvPr>
        </p:nvSpPr>
        <p:spPr/>
        <p:txBody>
          <a:bodyPr/>
          <a:lstStyle/>
          <a:p>
            <a:r>
              <a:rPr lang="en-US" dirty="0"/>
              <a:t>Pricing:</a:t>
            </a:r>
            <a:br>
              <a:rPr lang="en-US" dirty="0"/>
            </a:br>
            <a:endParaRPr lang="en-IL" dirty="0"/>
          </a:p>
        </p:txBody>
      </p:sp>
      <p:sp>
        <p:nvSpPr>
          <p:cNvPr id="3" name="Content Placeholder 2">
            <a:extLst>
              <a:ext uri="{FF2B5EF4-FFF2-40B4-BE49-F238E27FC236}">
                <a16:creationId xmlns:a16="http://schemas.microsoft.com/office/drawing/2014/main" id="{8CA0D26F-A814-8C74-7CF8-93B462D3738E}"/>
              </a:ext>
            </a:extLst>
          </p:cNvPr>
          <p:cNvSpPr>
            <a:spLocks noGrp="1"/>
          </p:cNvSpPr>
          <p:nvPr>
            <p:ph idx="1"/>
          </p:nvPr>
        </p:nvSpPr>
        <p:spPr/>
        <p:txBody>
          <a:bodyPr/>
          <a:lstStyle/>
          <a:p>
            <a:endParaRPr lang="en-US" dirty="0"/>
          </a:p>
          <a:p>
            <a:r>
              <a:rPr lang="en-US" dirty="0"/>
              <a:t>SQS pricing is based on the number of requests made, the number of messages stored, and the amount of data transferred.</a:t>
            </a:r>
          </a:p>
          <a:p>
            <a:r>
              <a:rPr lang="en-US" dirty="0"/>
              <a:t>Pricing varies by region and queue type.</a:t>
            </a:r>
          </a:p>
          <a:p>
            <a:r>
              <a:rPr lang="en-US" dirty="0"/>
              <a:t>There are also pricing tiers based on usage volume, with lower prices for higher usage.</a:t>
            </a:r>
            <a:endParaRPr lang="en-IL" dirty="0"/>
          </a:p>
        </p:txBody>
      </p:sp>
    </p:spTree>
    <p:extLst>
      <p:ext uri="{BB962C8B-B14F-4D97-AF65-F5344CB8AC3E}">
        <p14:creationId xmlns:p14="http://schemas.microsoft.com/office/powerpoint/2010/main" val="401775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D316-FF1C-06CB-5943-495EC258E5CF}"/>
              </a:ext>
            </a:extLst>
          </p:cNvPr>
          <p:cNvSpPr>
            <a:spLocks noGrp="1"/>
          </p:cNvSpPr>
          <p:nvPr>
            <p:ph type="title"/>
          </p:nvPr>
        </p:nvSpPr>
        <p:spPr/>
        <p:txBody>
          <a:bodyPr>
            <a:noAutofit/>
          </a:bodyPr>
          <a:lstStyle/>
          <a:p>
            <a:r>
              <a:rPr lang="en-US" sz="3200" dirty="0"/>
              <a:t>Security Requirements and Implementations:</a:t>
            </a:r>
            <a:br>
              <a:rPr lang="en-US" sz="3200" dirty="0"/>
            </a:br>
            <a:endParaRPr lang="en-IL" sz="3200" dirty="0"/>
          </a:p>
        </p:txBody>
      </p:sp>
      <p:sp>
        <p:nvSpPr>
          <p:cNvPr id="3" name="Content Placeholder 2">
            <a:extLst>
              <a:ext uri="{FF2B5EF4-FFF2-40B4-BE49-F238E27FC236}">
                <a16:creationId xmlns:a16="http://schemas.microsoft.com/office/drawing/2014/main" id="{6DAFE6C4-D5AB-8E94-973D-13CC4254BC40}"/>
              </a:ext>
            </a:extLst>
          </p:cNvPr>
          <p:cNvSpPr>
            <a:spLocks noGrp="1"/>
          </p:cNvSpPr>
          <p:nvPr>
            <p:ph idx="1"/>
          </p:nvPr>
        </p:nvSpPr>
        <p:spPr/>
        <p:txBody>
          <a:bodyPr>
            <a:normAutofit fontScale="92500" lnSpcReduction="10000"/>
          </a:bodyPr>
          <a:lstStyle/>
          <a:p>
            <a:endParaRPr lang="en-US" dirty="0"/>
          </a:p>
          <a:p>
            <a:r>
              <a:rPr lang="en-US" dirty="0"/>
              <a:t>SQS provides several security features and implementations, such as encryption at rest and in transit, AWS Identity and Access Management (IAM) integration, and access control through Amazon VPC.</a:t>
            </a:r>
          </a:p>
          <a:p>
            <a:r>
              <a:rPr lang="en-US" dirty="0"/>
              <a:t>SQS supports SSL/TLS for encryption in transit and provides server-side encryption for data at rest.</a:t>
            </a:r>
          </a:p>
          <a:p>
            <a:r>
              <a:rPr lang="en-US" dirty="0"/>
              <a:t>IAM integration enables you to control access to your queues, and Amazon VPC provides network isolation for your SQS resources.</a:t>
            </a:r>
          </a:p>
          <a:p>
            <a:r>
              <a:rPr lang="en-US" dirty="0"/>
              <a:t>Additionally, SQS is compliant with several industry standards and regulations, such as HIPAA, PCI DSS, and ISO 9001/27001.</a:t>
            </a:r>
            <a:endParaRPr lang="en-IL" dirty="0"/>
          </a:p>
        </p:txBody>
      </p:sp>
    </p:spTree>
    <p:extLst>
      <p:ext uri="{BB962C8B-B14F-4D97-AF65-F5344CB8AC3E}">
        <p14:creationId xmlns:p14="http://schemas.microsoft.com/office/powerpoint/2010/main" val="184142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1995-3C85-D60C-6282-330F91BDFFC4}"/>
              </a:ext>
            </a:extLst>
          </p:cNvPr>
          <p:cNvSpPr>
            <a:spLocks noGrp="1"/>
          </p:cNvSpPr>
          <p:nvPr>
            <p:ph type="title"/>
          </p:nvPr>
        </p:nvSpPr>
        <p:spPr/>
        <p:txBody>
          <a:bodyPr/>
          <a:lstStyle/>
          <a:p>
            <a:r>
              <a:rPr lang="en-US" dirty="0"/>
              <a:t>Benefits:</a:t>
            </a:r>
            <a:br>
              <a:rPr lang="en-US" dirty="0"/>
            </a:br>
            <a:endParaRPr lang="en-IL" dirty="0"/>
          </a:p>
        </p:txBody>
      </p:sp>
      <p:sp>
        <p:nvSpPr>
          <p:cNvPr id="3" name="Content Placeholder 2">
            <a:extLst>
              <a:ext uri="{FF2B5EF4-FFF2-40B4-BE49-F238E27FC236}">
                <a16:creationId xmlns:a16="http://schemas.microsoft.com/office/drawing/2014/main" id="{D7A52474-C1E8-2D83-B142-372F430A0E40}"/>
              </a:ext>
            </a:extLst>
          </p:cNvPr>
          <p:cNvSpPr>
            <a:spLocks noGrp="1"/>
          </p:cNvSpPr>
          <p:nvPr>
            <p:ph idx="1"/>
          </p:nvPr>
        </p:nvSpPr>
        <p:spPr/>
        <p:txBody>
          <a:bodyPr>
            <a:normAutofit lnSpcReduction="10000"/>
          </a:bodyPr>
          <a:lstStyle/>
          <a:p>
            <a:endParaRPr lang="en-US" dirty="0"/>
          </a:p>
          <a:p>
            <a:r>
              <a:rPr lang="en-US" dirty="0"/>
              <a:t>Enables you to decouple and scale microservices, distributed systems, and serverless applications.</a:t>
            </a:r>
          </a:p>
          <a:p>
            <a:r>
              <a:rPr lang="en-US" dirty="0"/>
              <a:t>Provides a highly scalable and reliable messaging infrastructure with at-least-once or exactly-once message delivery guarantees.</a:t>
            </a:r>
          </a:p>
          <a:p>
            <a:r>
              <a:rPr lang="en-US" dirty="0"/>
              <a:t>Offers several features, such as dead-letter queues, long polling, and message timers, that enable you to build fault-tolerant and reliable distributed systems.</a:t>
            </a:r>
          </a:p>
          <a:p>
            <a:r>
              <a:rPr lang="en-US" dirty="0"/>
              <a:t>Integrates with other AWS services, making it easier to build and maintain distributed systems.</a:t>
            </a:r>
            <a:endParaRPr lang="en-IL" dirty="0"/>
          </a:p>
        </p:txBody>
      </p:sp>
    </p:spTree>
    <p:extLst>
      <p:ext uri="{BB962C8B-B14F-4D97-AF65-F5344CB8AC3E}">
        <p14:creationId xmlns:p14="http://schemas.microsoft.com/office/powerpoint/2010/main" val="409124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5F5F-A7EE-2816-CB35-39E8EDFE057D}"/>
              </a:ext>
            </a:extLst>
          </p:cNvPr>
          <p:cNvSpPr>
            <a:spLocks noGrp="1"/>
          </p:cNvSpPr>
          <p:nvPr>
            <p:ph type="title"/>
          </p:nvPr>
        </p:nvSpPr>
        <p:spPr/>
        <p:txBody>
          <a:bodyPr/>
          <a:lstStyle/>
          <a:p>
            <a:r>
              <a:rPr lang="en-US" dirty="0"/>
              <a:t>Amazon CloudFront: </a:t>
            </a:r>
            <a:endParaRPr lang="en-IL" dirty="0"/>
          </a:p>
        </p:txBody>
      </p:sp>
      <p:sp>
        <p:nvSpPr>
          <p:cNvPr id="3" name="Content Placeholder 2">
            <a:extLst>
              <a:ext uri="{FF2B5EF4-FFF2-40B4-BE49-F238E27FC236}">
                <a16:creationId xmlns:a16="http://schemas.microsoft.com/office/drawing/2014/main" id="{3E86077C-3D2F-A52C-CEE4-E37765A1D9A2}"/>
              </a:ext>
            </a:extLst>
          </p:cNvPr>
          <p:cNvSpPr>
            <a:spLocks noGrp="1"/>
          </p:cNvSpPr>
          <p:nvPr>
            <p:ph idx="1"/>
          </p:nvPr>
        </p:nvSpPr>
        <p:spPr/>
        <p:txBody>
          <a:bodyPr/>
          <a:lstStyle/>
          <a:p>
            <a:r>
              <a:rPr lang="en-US" dirty="0"/>
              <a:t>CloudFront is a fast content delivery network (CDN) service that securely delivers data, videos, applications, and APIs to customers globally, with low latency and high transfer speeds. It allows you to cache content at edge locations, which are geographically distributed data centers, to reduce the latency of accessing data. CloudFront offers various features, including HTTPS support, origin failover, geo-restriction, and real-time logs. It also integrates with other AWS services, such as S3, EC2, and Lambda, to provide dynamic content and serverless applications. </a:t>
            </a:r>
            <a:endParaRPr lang="en-IL" dirty="0"/>
          </a:p>
        </p:txBody>
      </p:sp>
    </p:spTree>
    <p:extLst>
      <p:ext uri="{BB962C8B-B14F-4D97-AF65-F5344CB8AC3E}">
        <p14:creationId xmlns:p14="http://schemas.microsoft.com/office/powerpoint/2010/main" val="19115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3F04-5A25-8FC4-F113-D23B69D1EEB1}"/>
              </a:ext>
            </a:extLst>
          </p:cNvPr>
          <p:cNvSpPr>
            <a:spLocks noGrp="1"/>
          </p:cNvSpPr>
          <p:nvPr>
            <p:ph type="title"/>
          </p:nvPr>
        </p:nvSpPr>
        <p:spPr/>
        <p:txBody>
          <a:bodyPr/>
          <a:lstStyle/>
          <a:p>
            <a:r>
              <a:rPr lang="en-US" dirty="0"/>
              <a:t>In other words </a:t>
            </a:r>
            <a:endParaRPr lang="en-IL" dirty="0"/>
          </a:p>
        </p:txBody>
      </p:sp>
      <p:sp>
        <p:nvSpPr>
          <p:cNvPr id="3" name="Content Placeholder 2">
            <a:extLst>
              <a:ext uri="{FF2B5EF4-FFF2-40B4-BE49-F238E27FC236}">
                <a16:creationId xmlns:a16="http://schemas.microsoft.com/office/drawing/2014/main" id="{1915FA87-D6CA-2457-C596-C424A3F25E00}"/>
              </a:ext>
            </a:extLst>
          </p:cNvPr>
          <p:cNvSpPr>
            <a:spLocks noGrp="1"/>
          </p:cNvSpPr>
          <p:nvPr>
            <p:ph idx="1"/>
          </p:nvPr>
        </p:nvSpPr>
        <p:spPr/>
        <p:txBody>
          <a:bodyPr/>
          <a:lstStyle/>
          <a:p>
            <a:r>
              <a:rPr lang="en-US" dirty="0"/>
              <a:t>(CDN) service that enables fast, secure, and scalable distribution of content to a global audience. CloudFront operates by caching data at edge locations, which are distributed data centers located in multiple regions around the world. This helps reduce the latency of accessing data, and improve the performance of web applications and content delivery.</a:t>
            </a:r>
            <a:endParaRPr lang="en-IL" dirty="0"/>
          </a:p>
        </p:txBody>
      </p:sp>
    </p:spTree>
    <p:extLst>
      <p:ext uri="{BB962C8B-B14F-4D97-AF65-F5344CB8AC3E}">
        <p14:creationId xmlns:p14="http://schemas.microsoft.com/office/powerpoint/2010/main" val="208379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2043</TotalTime>
  <Words>49712</Words>
  <Application>Microsoft Office PowerPoint</Application>
  <PresentationFormat>Custom</PresentationFormat>
  <Paragraphs>2214</Paragraphs>
  <Slides>358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358</vt:i4>
      </vt:variant>
    </vt:vector>
  </HeadingPairs>
  <TitlesOfParts>
    <vt:vector size="364" baseType="lpstr">
      <vt:lpstr>Arial</vt:lpstr>
      <vt:lpstr>Calibri</vt:lpstr>
      <vt:lpstr>Calibri Light</vt:lpstr>
      <vt:lpstr>Century Gothic</vt:lpstr>
      <vt:lpstr>Symbol</vt:lpstr>
      <vt:lpstr>Mesh</vt:lpstr>
      <vt:lpstr>Aws practitioner </vt:lpstr>
      <vt:lpstr>Why </vt:lpstr>
      <vt:lpstr>Relational and parallel study subjects </vt:lpstr>
      <vt:lpstr>Continue ….</vt:lpstr>
      <vt:lpstr>Conclusion </vt:lpstr>
      <vt:lpstr>skills and tools that are essential for an AWS Practitioner job.</vt:lpstr>
      <vt:lpstr>Knowledge of AWS Services</vt:lpstr>
      <vt:lpstr>2. Understanding of Cloud Security and Compliance</vt:lpstr>
      <vt:lpstr>3. Scripting and Automation</vt:lpstr>
      <vt:lpstr>4. Linux Operating Systems</vt:lpstr>
      <vt:lpstr>5.Git for Version Control</vt:lpstr>
      <vt:lpstr>LOGIC CONCLUSION </vt:lpstr>
      <vt:lpstr>Knowledge of AWS Services:</vt:lpstr>
      <vt:lpstr>Points TO Remember </vt:lpstr>
      <vt:lpstr>  </vt:lpstr>
      <vt:lpstr>Cloud Concepts</vt:lpstr>
      <vt:lpstr>  The benefits of cloud computing include</vt:lpstr>
      <vt:lpstr>Cloud deployment models</vt:lpstr>
      <vt:lpstr>A- public cloud </vt:lpstr>
      <vt:lpstr>Pricing</vt:lpstr>
      <vt:lpstr>Security </vt:lpstr>
      <vt:lpstr>Technical details </vt:lpstr>
      <vt:lpstr>use cases </vt:lpstr>
      <vt:lpstr>B-private cloud </vt:lpstr>
      <vt:lpstr>technical details </vt:lpstr>
      <vt:lpstr>pricing</vt:lpstr>
      <vt:lpstr>Security </vt:lpstr>
      <vt:lpstr> benefits</vt:lpstr>
      <vt:lpstr>Hybrid cloud </vt:lpstr>
      <vt:lpstr>Pricing: </vt:lpstr>
      <vt:lpstr>Security: </vt:lpstr>
      <vt:lpstr>Implementations: </vt:lpstr>
      <vt:lpstr>Features: </vt:lpstr>
      <vt:lpstr>Technical details: </vt:lpstr>
      <vt:lpstr>Use specifications: </vt:lpstr>
      <vt:lpstr>In summary, </vt:lpstr>
      <vt:lpstr>AWS architecture:</vt:lpstr>
      <vt:lpstr>AWS architecture </vt:lpstr>
      <vt:lpstr> categories of AWS services:</vt:lpstr>
      <vt:lpstr>…CATEGORIES </vt:lpstr>
      <vt:lpstr>Categories of services ….</vt:lpstr>
      <vt:lpstr> Cloud Service Model</vt:lpstr>
      <vt:lpstr>Infrastructure as a Service (IaaS): </vt:lpstr>
      <vt:lpstr>CONTINUE </vt:lpstr>
      <vt:lpstr>Pricing policy: </vt:lpstr>
      <vt:lpstr>Specification: </vt:lpstr>
      <vt:lpstr>Use cases: </vt:lpstr>
      <vt:lpstr>FEAUTURES </vt:lpstr>
      <vt:lpstr>Benefits: </vt:lpstr>
      <vt:lpstr>Platform as a Service (PaaS): </vt:lpstr>
      <vt:lpstr>PaaS providers offer a range of features and benefits, which include: </vt:lpstr>
      <vt:lpstr>Pricing policy: </vt:lpstr>
      <vt:lpstr>Security policy: </vt:lpstr>
      <vt:lpstr>Sharing responsibility model: </vt:lpstr>
      <vt:lpstr>Use cases: </vt:lpstr>
      <vt:lpstr>In summary, </vt:lpstr>
      <vt:lpstr>Software as a Service (SaaS) </vt:lpstr>
      <vt:lpstr>Features: </vt:lpstr>
      <vt:lpstr>Benefits: </vt:lpstr>
      <vt:lpstr>Pricing policy: </vt:lpstr>
      <vt:lpstr>Use cases: </vt:lpstr>
      <vt:lpstr>Security and responsibility share model: </vt:lpstr>
      <vt:lpstr>Summery </vt:lpstr>
      <vt:lpstr>AWS Global Infrastructure</vt:lpstr>
      <vt:lpstr>AWS Regions: </vt:lpstr>
      <vt:lpstr>Availability Zones: </vt:lpstr>
      <vt:lpstr>Edge Locations: </vt:lpstr>
      <vt:lpstr>Content Delivery Network (CDN): </vt:lpstr>
      <vt:lpstr>Management and Monitoring: </vt:lpstr>
      <vt:lpstr>Security and Compliance: </vt:lpstr>
      <vt:lpstr>Shared responsibility model </vt:lpstr>
      <vt:lpstr>Amazon Elastic Compute Cloud (EC2): </vt:lpstr>
      <vt:lpstr>Benefits of Amazon Elastic Compute Cloud (EC2): </vt:lpstr>
      <vt:lpstr>Features of Amazon Elastic Compute Cloud (EC2): </vt:lpstr>
      <vt:lpstr>Pricing policy of Amazon Elastic Compute Cloud (EC2): </vt:lpstr>
      <vt:lpstr>Amazon Simple Storage Service (S3): </vt:lpstr>
      <vt:lpstr>Benefits: </vt:lpstr>
      <vt:lpstr>Features: </vt:lpstr>
      <vt:lpstr>Pricing: </vt:lpstr>
      <vt:lpstr>pricing models for Amazon S3: </vt:lpstr>
      <vt:lpstr>To help customers save costs, AWS offers different pricing tiers for S3 based on the amount of data stored and the frequency of access. The tiers include: </vt:lpstr>
      <vt:lpstr>Amazon Relational Database Service (RDS): </vt:lpstr>
      <vt:lpstr>Amazon Relational Database Service (RDS</vt:lpstr>
      <vt:lpstr>key technical details and features of RDS: </vt:lpstr>
      <vt:lpstr> pricing, RDS </vt:lpstr>
      <vt:lpstr>RDS security requirements and implementations </vt:lpstr>
      <vt:lpstr>Built-in Security and Compliance Features: </vt:lpstr>
      <vt:lpstr>Amazon DynamoDB: </vt:lpstr>
      <vt:lpstr>Pricing policy: </vt:lpstr>
      <vt:lpstr>Security policy: </vt:lpstr>
      <vt:lpstr>Features and benefits: </vt:lpstr>
      <vt:lpstr>Amazon Simple Queue Service (SQS): </vt:lpstr>
      <vt:lpstr>Technical Details: </vt:lpstr>
      <vt:lpstr>Features: </vt:lpstr>
      <vt:lpstr>Pricing: </vt:lpstr>
      <vt:lpstr>Security Requirements and Implementations: </vt:lpstr>
      <vt:lpstr>Benefits: </vt:lpstr>
      <vt:lpstr>Amazon CloudFront: </vt:lpstr>
      <vt:lpstr>In other words </vt:lpstr>
      <vt:lpstr>CloudFront offers various features, including: </vt:lpstr>
      <vt:lpstr>pricing, </vt:lpstr>
      <vt:lpstr> CloudFront security</vt:lpstr>
      <vt:lpstr>Implementation &amp; Integrations </vt:lpstr>
      <vt:lpstr>AWS CLOUDE SECURITY </vt:lpstr>
      <vt:lpstr>PowerPoint Presentation</vt:lpstr>
      <vt:lpstr>cloud security is identity and access management (IAM)</vt:lpstr>
      <vt:lpstr> features IAM </vt:lpstr>
      <vt:lpstr>cost of using IAM </vt:lpstr>
      <vt:lpstr> use cases for IAM include: </vt:lpstr>
      <vt:lpstr>OTH AWS Shield: ER SECURITY SERVICES OFFERED BY AWS </vt:lpstr>
      <vt:lpstr>Amazon Inspector: </vt:lpstr>
      <vt:lpstr>AWS WAF: </vt:lpstr>
      <vt:lpstr>Amazon GuardDuty: </vt:lpstr>
      <vt:lpstr>AWS Certificate Manager (ACM): </vt:lpstr>
      <vt:lpstr>AWS Key Management Service (KMS): </vt:lpstr>
      <vt:lpstr>AWS WAF (Web Application Firewall): </vt:lpstr>
      <vt:lpstr>IMPORTANT NOTE </vt:lpstr>
      <vt:lpstr> shared responsibility model for security</vt:lpstr>
      <vt:lpstr>Shared responsibility model </vt:lpstr>
      <vt:lpstr>AWS Responsibility </vt:lpstr>
      <vt:lpstr>Customer Responsibility </vt:lpstr>
      <vt:lpstr>Shares responsibility model in relation to Cloud Service Model</vt:lpstr>
      <vt:lpstr>With PaaS</vt:lpstr>
      <vt:lpstr>AWS Elastic Beanstalk </vt:lpstr>
      <vt:lpstr>PowerPoint Presentation</vt:lpstr>
      <vt:lpstr>For SaaS, </vt:lpstr>
      <vt:lpstr>Saas ….</vt:lpstr>
      <vt:lpstr>  </vt:lpstr>
      <vt:lpstr>Conclusion note </vt:lpstr>
      <vt:lpstr>The AWS Management Console</vt:lpstr>
      <vt:lpstr>PowerPoint Presentation</vt:lpstr>
      <vt:lpstr>Aws Pricing </vt:lpstr>
      <vt:lpstr>Pay-As-You-Go</vt:lpstr>
      <vt:lpstr> Pay-As-You-Go ….</vt:lpstr>
      <vt:lpstr>parameters used to calculate the cost of Pay-As-You-Go </vt:lpstr>
      <vt:lpstr>In conclusion, </vt:lpstr>
      <vt:lpstr>Reserved Instances </vt:lpstr>
      <vt:lpstr>Standard Reserved Instances </vt:lpstr>
      <vt:lpstr>Convertible Reserved Instances: </vt:lpstr>
      <vt:lpstr>Scheduled Reserved Instances: </vt:lpstr>
      <vt:lpstr>Overall, </vt:lpstr>
      <vt:lpstr>Spot Instances </vt:lpstr>
      <vt:lpstr>Some key points about Spot Instances are: </vt:lpstr>
      <vt:lpstr>Spot Instances work with a variety of AWS services, including Amazon EC2, Amazon EMR, and AWS Batch. Some key points to keep in mind about pricing for Spot Instances are: </vt:lpstr>
      <vt:lpstr>In summary, </vt:lpstr>
      <vt:lpstr>Dedicated Hosts </vt:lpstr>
      <vt:lpstr>Rates and services related </vt:lpstr>
      <vt:lpstr>Some key points to keep in mind about Dedicated Hosts include: </vt:lpstr>
      <vt:lpstr>pricing tools and calculators </vt:lpstr>
      <vt:lpstr>AWS Simple Monthly Calculator </vt:lpstr>
      <vt:lpstr>The AWS TCO (Total Cost of Ownership) Calculator </vt:lpstr>
      <vt:lpstr>AWS Cost Explorer </vt:lpstr>
      <vt:lpstr>AWS Budgets </vt:lpstr>
      <vt:lpstr>In summary, </vt:lpstr>
      <vt:lpstr>Planning </vt:lpstr>
      <vt:lpstr>1st  The cloud computing planning phases  </vt:lpstr>
      <vt:lpstr>2nd Cloud Computing Tactics Planning </vt:lpstr>
      <vt:lpstr>(A) Business Architecture Development: </vt:lpstr>
      <vt:lpstr>(B)  IT Architecture Development: </vt:lpstr>
      <vt:lpstr>(C)   Requirements on Quality-of-Service Development: </vt:lpstr>
      <vt:lpstr>(D)  Transformation Plan Development: </vt:lpstr>
      <vt:lpstr>Conclusion on this phase </vt:lpstr>
      <vt:lpstr>3rd The Cloud Computing Deployment Phase</vt:lpstr>
      <vt:lpstr>TIPS ON AWS PRACTITIONER EXAM </vt:lpstr>
      <vt:lpstr> here are some links to AWS resources that can help you prepare for the AWS Certified Cloud Practitioner exam:  </vt:lpstr>
      <vt:lpstr>linux</vt:lpstr>
      <vt:lpstr>ABOUT LENUX </vt:lpstr>
      <vt:lpstr>PowerPoint Presentation</vt:lpstr>
      <vt:lpstr>Virtual Machine (VM)</vt:lpstr>
      <vt:lpstr>LENUX DISTRIBUTION </vt:lpstr>
      <vt:lpstr>Virtual machine management </vt:lpstr>
      <vt:lpstr> Linux and Windows are two popular operating systems that have significant differences in their design, features, and usage. </vt:lpstr>
      <vt:lpstr> There are several keyboard keys that are commonly used in Linux: </vt:lpstr>
      <vt:lpstr>KEYBORDS KEYS….</vt:lpstr>
      <vt:lpstr>the command prompt $ FOR USER # ROOT </vt:lpstr>
      <vt:lpstr>network commands </vt:lpstr>
      <vt:lpstr>NETWORK COMANDS </vt:lpstr>
      <vt:lpstr>IP/IFCONFIG </vt:lpstr>
      <vt:lpstr>introduction to file lenux system </vt:lpstr>
      <vt:lpstr>Some of the important directories in the Linux file system include: </vt:lpstr>
      <vt:lpstr>Linux file system hierarchy</vt:lpstr>
      <vt:lpstr>what is root  </vt:lpstr>
      <vt:lpstr>absolute and relative path </vt:lpstr>
      <vt:lpstr>directory listing attribute </vt:lpstr>
      <vt:lpstr>LS –L /LS-LTRI/LL </vt:lpstr>
      <vt:lpstr>creating file and directories description and command syntax variation</vt:lpstr>
      <vt:lpstr>mv: MOVE/RENAME </vt:lpstr>
      <vt:lpstr>rm: REMOVE FILE OR DIR</vt:lpstr>
      <vt:lpstr> CP COPY FILES/DIRE  </vt:lpstr>
      <vt:lpstr>Linux file types </vt:lpstr>
      <vt:lpstr>FILE TYPES….</vt:lpstr>
      <vt:lpstr>FIND /LOCATE  </vt:lpstr>
      <vt:lpstr>C….</vt:lpstr>
      <vt:lpstr> There are variations of these commands that can be used to customize their behavior. Here are some examples: </vt:lpstr>
      <vt:lpstr>locate: </vt:lpstr>
      <vt:lpstr>changing password</vt:lpstr>
      <vt:lpstr>CHG PASS FOR OTHERUSER </vt:lpstr>
      <vt:lpstr>wildcards </vt:lpstr>
      <vt:lpstr>Here are some examples of how you can use wildcards in Linux </vt:lpstr>
      <vt:lpstr>LINK MANAGEMENT (LINKING ) </vt:lpstr>
      <vt:lpstr>Linking facts  </vt:lpstr>
      <vt:lpstr>  Soft And Hard Link In Linux, a link is a way to connect one file or directory to another. There are two types of links:   </vt:lpstr>
      <vt:lpstr> A soft link </vt:lpstr>
      <vt:lpstr>A hard link,  </vt:lpstr>
      <vt:lpstr>Creating a Soft/Hard link  </vt:lpstr>
      <vt:lpstr>IMPORTANT FACT FROM YANIV LESSON 02/20  </vt:lpstr>
      <vt:lpstr>The case of “.” “..” </vt:lpstr>
      <vt:lpstr>Demonstration process </vt:lpstr>
      <vt:lpstr>…..&gt;</vt:lpstr>
      <vt:lpstr>            …..</vt:lpstr>
      <vt:lpstr>When Hard/Soft Links Are Created Or Deleted. For A Directory, What Are The Processes Effects Results , And What Happen To The Hard Link  ? </vt:lpstr>
      <vt:lpstr>Linux package management systems such as yum and apt-get: </vt:lpstr>
      <vt:lpstr>apt-get: </vt:lpstr>
      <vt:lpstr>NOTE </vt:lpstr>
      <vt:lpstr> example of how to install and manage software packages on an EC2 instance running on AWS using the yum package management system:</vt:lpstr>
      <vt:lpstr>NOTE </vt:lpstr>
      <vt:lpstr>Here are some examples of how you can use wildcards in Linux </vt:lpstr>
      <vt:lpstr>Soft And Hard Link </vt:lpstr>
      <vt:lpstr>A soft link </vt:lpstr>
      <vt:lpstr>A hard link,  </vt:lpstr>
      <vt:lpstr>NOTE </vt:lpstr>
      <vt:lpstr>Linux Command Syntax Linux command syntax generally follows this structure: </vt:lpstr>
      <vt:lpstr>Command Syntax of Permissions </vt:lpstr>
      <vt:lpstr>ABOUT DIRECTORY </vt:lpstr>
      <vt:lpstr> COMMAND SYNTAX OF PERMISSIONS </vt:lpstr>
      <vt:lpstr>The letters used in the syntax represent the following: </vt:lpstr>
      <vt:lpstr>Permission Symbol Numeric Value</vt:lpstr>
      <vt:lpstr> In the numeric representation, each digit represents the permission for a different type of user: </vt:lpstr>
      <vt:lpstr>File Ownership Commands</vt:lpstr>
      <vt:lpstr>       chgrp</vt:lpstr>
      <vt:lpstr>Access Control List (ACL) </vt:lpstr>
      <vt:lpstr> Here are some examples of using setfacl to set and modify ACLs: </vt:lpstr>
      <vt:lpstr>GETFACL</vt:lpstr>
      <vt:lpstr>Here are some additional options that you can use with the getfacl/SETFACL command: </vt:lpstr>
      <vt:lpstr>  JUST FOR MORE INFO  Extended Filesystem (ext2, ext3, ext4) explain  </vt:lpstr>
      <vt:lpstr>HELP COMAND  </vt:lpstr>
      <vt:lpstr> Bash (Bourne-Again SHell) </vt:lpstr>
      <vt:lpstr> ADDING TEXT TO A FILE </vt:lpstr>
      <vt:lpstr>input output redirect &gt;, &gt;&gt; , stdin ,stdout,stderr </vt:lpstr>
      <vt:lpstr> The input/output redirection operators are used to redirect these standard streams to a file or another command. The most common redirection operators are: </vt:lpstr>
      <vt:lpstr>Continue…..</vt:lpstr>
      <vt:lpstr>The pipe | command, </vt:lpstr>
      <vt:lpstr>Piping commands together is a powerful way to combine the functionality of multiple commands to accomplish a specific task. Some common use cases include: </vt:lpstr>
      <vt:lpstr>multiple | (pipes) </vt:lpstr>
      <vt:lpstr>Vi </vt:lpstr>
      <vt:lpstr>Some basic commands you can use in vi include: </vt:lpstr>
      <vt:lpstr>Just  for fun </vt:lpstr>
      <vt:lpstr> DIFFERENCE BETWEEN VI AND VIM </vt:lpstr>
      <vt:lpstr> Vim commands use cases. </vt:lpstr>
      <vt:lpstr>Vim… </vt:lpstr>
      <vt:lpstr> SED, </vt:lpstr>
      <vt:lpstr>Some common uses of the sed command include: </vt:lpstr>
      <vt:lpstr>Use cases…</vt:lpstr>
      <vt:lpstr> USER ACCOUNT MANAGEMENT </vt:lpstr>
      <vt:lpstr>2nd groupadd</vt:lpstr>
      <vt:lpstr>Usermod/groupmod </vt:lpstr>
      <vt:lpstr>Chmod/chown</vt:lpstr>
      <vt:lpstr> why -a , -G </vt:lpstr>
      <vt:lpstr> ENABLE PASSWORD AGING </vt:lpstr>
      <vt:lpstr>CONTINUE …</vt:lpstr>
      <vt:lpstr> SWICH USER AND SUDO ACCESS SU,SUDO </vt:lpstr>
      <vt:lpstr>The sudo command, </vt:lpstr>
      <vt:lpstr>MONITOR USER WHO ,LAST, W, ID </vt:lpstr>
      <vt:lpstr>id -</vt:lpstr>
      <vt:lpstr> TALKING TO USERS   WALL/ WRITE </vt:lpstr>
      <vt:lpstr>  LENUX DIRECTORY SERVICE ACCOUNT AUTHENTICATION </vt:lpstr>
      <vt:lpstr>LDAP </vt:lpstr>
      <vt:lpstr>LDAP </vt:lpstr>
      <vt:lpstr> NIS (Network Information Service): </vt:lpstr>
      <vt:lpstr>Samba/ Kerberos</vt:lpstr>
      <vt:lpstr>DIFFERENCE BETWEEN ACTIVE DIRECTORY LDAP,IDM WINBIND OPENLDAP  </vt:lpstr>
      <vt:lpstr>SYSTEM UTILITY COMMANDS, DATE ,UPTIME, HOSTNAME, UNAME, CAL, BC  </vt:lpstr>
      <vt:lpstr> PROCESSES JOB AND SCHEDUALING </vt:lpstr>
      <vt:lpstr>PROCESSES JOB AND SCHEDUALING…..</vt:lpstr>
      <vt:lpstr>  SYSTEMCTL COMMAND </vt:lpstr>
      <vt:lpstr>SYSTEMCTL….</vt:lpstr>
      <vt:lpstr> PS COMAND </vt:lpstr>
      <vt:lpstr>Here are some examples of using the ps command: </vt:lpstr>
      <vt:lpstr> TOP COMMAND </vt:lpstr>
      <vt:lpstr>KILL COMAND </vt:lpstr>
      <vt:lpstr>Examples: </vt:lpstr>
      <vt:lpstr> CRONTAB COMMAND </vt:lpstr>
      <vt:lpstr>For example, </vt:lpstr>
      <vt:lpstr> AT COMMAND  </vt:lpstr>
      <vt:lpstr>Some examples of using the at command are: </vt:lpstr>
      <vt:lpstr>  PROCESS MANAGEMENT PG FG NICE </vt:lpstr>
      <vt:lpstr> SYSTEM MONITORING COMMANDS </vt:lpstr>
      <vt:lpstr>SYSTEM VAR/LOG </vt:lpstr>
      <vt:lpstr>There are several commands that can be used to monitor system logs on Linux systems. Some of the most commonly used commands are: </vt:lpstr>
      <vt:lpstr> CHANGING SYSTEM HOST NAME  </vt:lpstr>
      <vt:lpstr>FINDING SYSTEM INFORMATION UNAME DMIDCODE  </vt:lpstr>
      <vt:lpstr>DMIDECODE </vt:lpstr>
      <vt:lpstr>FINDING SYSTEM ARCHITICTURE  </vt:lpstr>
      <vt:lpstr> ENVIRONMENT VARIABLE </vt:lpstr>
      <vt:lpstr>Some of the commonly used environment variables in Linux are: </vt:lpstr>
      <vt:lpstr>SPECIAL PERMISSION WITH SETUID SETGIDAND STICKYBIT  </vt:lpstr>
      <vt:lpstr>1ST Setuid (SUID):</vt:lpstr>
      <vt:lpstr>2ND Setgid (SGID):</vt:lpstr>
      <vt:lpstr>3RD Sticky bit:</vt:lpstr>
      <vt:lpstr> ALIASIS (ALIAS) </vt:lpstr>
      <vt:lpstr>USER AND GLOBAL ALIASIS  </vt:lpstr>
      <vt:lpstr>  SHELL HISTORY  </vt:lpstr>
      <vt:lpstr> ENABLE THE INTERNET ON LINUX MACHINE </vt:lpstr>
      <vt:lpstr> Configure network settings: </vt:lpstr>
      <vt:lpstr>Install necessary packages: </vt:lpstr>
      <vt:lpstr>NETWORK COMPONENTS  </vt:lpstr>
      <vt:lpstr>NETWORK…. </vt:lpstr>
      <vt:lpstr>NETWORK FILES AND COMANDS  </vt:lpstr>
      <vt:lpstr>NETWORK FILES AND COMANDS……</vt:lpstr>
      <vt:lpstr> NIC INFORMATION ETHTOOL  </vt:lpstr>
      <vt:lpstr>DOWNLOADING FILES OR APP WGET  </vt:lpstr>
      <vt:lpstr> CURL AND PING COMMANDS  </vt:lpstr>
      <vt:lpstr>ping</vt:lpstr>
      <vt:lpstr>FTP (File Transfer Protocol)  </vt:lpstr>
      <vt:lpstr>Rsync (Remote Synchronization)</vt:lpstr>
      <vt:lpstr>Some common options and examples of using rsync include: </vt:lpstr>
      <vt:lpstr> System Upgrade And Patch Management </vt:lpstr>
      <vt:lpstr>SYSTEM RUNS LEVELS 0 TO 6 </vt:lpstr>
      <vt:lpstr>Telinit </vt:lpstr>
      <vt:lpstr>The boot process of a computer can be broken down into several stages: </vt:lpstr>
      <vt:lpstr>Boot …..</vt:lpstr>
      <vt:lpstr>Boot process </vt:lpstr>
      <vt:lpstr> LINUX BOOT PROCESS OLD AND NEW VERSION  </vt:lpstr>
      <vt:lpstr>LINUX BOOT PROCESS OLD AND NEW VERSION</vt:lpstr>
      <vt:lpstr>the Message of the Day (MOTD) </vt:lpstr>
      <vt:lpstr>  To customize the MOTD (Message of the Day) in Linux, you can follow these general steps: </vt:lpstr>
      <vt:lpstr> STORAGE </vt:lpstr>
      <vt:lpstr>DISK PARTITION DF /FDISK </vt:lpstr>
      <vt:lpstr> ADD DISK AND CREATE STD PARTITION. </vt:lpstr>
      <vt:lpstr>Partition …..</vt:lpstr>
      <vt:lpstr> LOGICAL VOLUME MANAGEMENT LGM </vt:lpstr>
      <vt:lpstr> To add a new disk and create a new LVM, follow these steps: </vt:lpstr>
      <vt:lpstr>   extend a disk using LVM in the following steps: </vt:lpstr>
      <vt:lpstr>Adding swap space</vt:lpstr>
      <vt:lpstr>Stratis storage management system, which </vt:lpstr>
      <vt:lpstr>Stratis ….</vt:lpstr>
      <vt:lpstr> RAID (redundant array of independent disks </vt:lpstr>
      <vt:lpstr> FILE SYSTEM CHECK FSCK AND XFS REPAIR </vt:lpstr>
      <vt:lpstr> SYSTEM BACKUP DD COMMAND </vt:lpstr>
      <vt:lpstr>Network File System (NFS) </vt:lpstr>
      <vt:lpstr>Samba </vt:lpstr>
      <vt:lpstr> Configuration </vt:lpstr>
      <vt:lpstr>&gt;&gt;Restart the Samba service by running the  following command: sudo systemctl restart smbd  &gt;&gt; Open the firewall to allow Samba traffic by running the following command: sudo ufw allow samba  &gt;&gt; If you want to set a password for the Samba share, run the following command: sudo smbpasswd -a username Replace username with the name of the user who should have access to the share. </vt:lpstr>
      <vt:lpstr>A NAS (Network Attached Storage) </vt:lpstr>
      <vt:lpstr> SAS (Serial Attached SCSI) and SATA (Serial ATA) are two different types of computer storage interfaces. </vt:lpstr>
      <vt:lpstr>DIFFERENCE BETWEEN CENTOS REDHAT 5 ,6 7 AND 8</vt:lpstr>
      <vt:lpstr>DIFFERENCE BETWEEN CENTOS REDHAT 5 ,6 7 AND 8</vt:lpstr>
      <vt:lpstr>About the “ops” </vt:lpstr>
      <vt:lpstr>DevOps: </vt:lpstr>
      <vt:lpstr>DevOps……</vt:lpstr>
      <vt:lpstr>DevSecOps:  </vt:lpstr>
      <vt:lpstr> ITOps/TechOps:  </vt:lpstr>
      <vt:lpstr> MLOps, </vt:lpstr>
      <vt:lpstr>What is (deployment (CI/CD),)?  </vt:lpstr>
      <vt:lpstr>"FinOps"  </vt:lpstr>
      <vt:lpstr>Some of the key activities and practices associated with FinOps include: </vt:lpstr>
      <vt:lpstr>Other “Ops”s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practitioner </dc:title>
  <dc:creator>rawad nassar</dc:creator>
  <cp:lastModifiedBy>rawad nassar</cp:lastModifiedBy>
  <cp:revision>29</cp:revision>
  <dcterms:created xsi:type="dcterms:W3CDTF">2023-02-18T05:47:47Z</dcterms:created>
  <dcterms:modified xsi:type="dcterms:W3CDTF">2023-02-20T21:16:07Z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